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5" r:id="rId10"/>
    <p:sldId id="263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09" r:id="rId55"/>
    <p:sldId id="311" r:id="rId56"/>
    <p:sldId id="313" r:id="rId57"/>
    <p:sldId id="314" r:id="rId58"/>
    <p:sldId id="316" r:id="rId59"/>
    <p:sldId id="315" r:id="rId60"/>
    <p:sldId id="312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7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7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1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8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F493-4776-41C4-AEE5-D36E4033E76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0B48-F468-4EDA-8E16-5BB534CF7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8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#alnHdr_21082430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mo-icgsbras.slack.com/archives/C02GV0X6QRY/p16347242510029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hgdownload.cse.ucsc.edu/gbdb/hg38/bbi/gc5BaseBw/gc5Base.b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dev.bionet.nsc.ru/ftp/_RawReads/2023-03-14_Moscow/" TargetMode="External"/><Relationship Id="rId2" Type="http://schemas.openxmlformats.org/officeDocument/2006/relationships/hyperlink" Target="https://benchling.com/s/seq-aOVDUZPV53joLp2H4mU0?m=slm-k2eT65UHpHTvscKukv4x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blob:https://app.element.io/c020f4dc-3302-4da8-90c5-68fe803a76c8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938" y="1093969"/>
            <a:ext cx="9144000" cy="1655762"/>
          </a:xfrm>
        </p:spPr>
        <p:txBody>
          <a:bodyPr/>
          <a:lstStyle/>
          <a:p>
            <a:r>
              <a:rPr lang="en-US" dirty="0" err="1" smtClean="0"/>
              <a:t>Ребята</a:t>
            </a:r>
            <a:r>
              <a:rPr lang="en-US" dirty="0" smtClean="0"/>
              <a:t> </a:t>
            </a:r>
            <a:r>
              <a:rPr lang="en-US" dirty="0" err="1" smtClean="0"/>
              <a:t>запихивают</a:t>
            </a:r>
            <a:r>
              <a:rPr lang="en-US" dirty="0" smtClean="0"/>
              <a:t> в </a:t>
            </a:r>
            <a:r>
              <a:rPr lang="en-US" dirty="0" err="1" smtClean="0"/>
              <a:t>клетки</a:t>
            </a:r>
            <a:r>
              <a:rPr lang="en-US" dirty="0" smtClean="0"/>
              <a:t> </a:t>
            </a:r>
            <a:r>
              <a:rPr lang="en-US" dirty="0" err="1" smtClean="0"/>
              <a:t>плазмиды</a:t>
            </a:r>
            <a:r>
              <a:rPr lang="en-US" dirty="0" smtClean="0"/>
              <a:t> и </a:t>
            </a:r>
            <a:r>
              <a:rPr lang="en-US" dirty="0" err="1" smtClean="0"/>
              <a:t>делают</a:t>
            </a:r>
            <a:r>
              <a:rPr lang="en-US" dirty="0" smtClean="0"/>
              <a:t> </a:t>
            </a:r>
            <a:r>
              <a:rPr lang="en-US" dirty="0" err="1" smtClean="0"/>
              <a:t>типа</a:t>
            </a:r>
            <a:r>
              <a:rPr lang="en-US" dirty="0" smtClean="0"/>
              <a:t> 4с,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есть</a:t>
            </a:r>
            <a:r>
              <a:rPr lang="en-US" dirty="0" smtClean="0"/>
              <a:t> </a:t>
            </a:r>
            <a:r>
              <a:rPr lang="en-US" dirty="0" err="1" smtClean="0"/>
              <a:t>пытаются</a:t>
            </a:r>
            <a:r>
              <a:rPr lang="en-US" dirty="0" smtClean="0"/>
              <a:t> </a:t>
            </a:r>
            <a:r>
              <a:rPr lang="en-US" dirty="0" err="1" smtClean="0"/>
              <a:t>понять</a:t>
            </a:r>
            <a:r>
              <a:rPr lang="en-US" dirty="0" smtClean="0"/>
              <a:t> с </a:t>
            </a:r>
            <a:r>
              <a:rPr lang="en-US" dirty="0" err="1" smtClean="0"/>
              <a:t>какими</a:t>
            </a:r>
            <a:r>
              <a:rPr lang="en-US" dirty="0" smtClean="0"/>
              <a:t> </a:t>
            </a:r>
            <a:r>
              <a:rPr lang="en-US" dirty="0" err="1" smtClean="0"/>
              <a:t>регионами</a:t>
            </a:r>
            <a:r>
              <a:rPr lang="en-US" dirty="0" smtClean="0"/>
              <a:t> </a:t>
            </a:r>
            <a:r>
              <a:rPr lang="en-US" dirty="0" err="1" smtClean="0"/>
              <a:t>генома</a:t>
            </a:r>
            <a:r>
              <a:rPr lang="en-US" dirty="0" smtClean="0"/>
              <a:t> </a:t>
            </a:r>
            <a:r>
              <a:rPr lang="en-US" dirty="0" err="1" smtClean="0"/>
              <a:t>плазмида</a:t>
            </a:r>
            <a:r>
              <a:rPr lang="en-US" dirty="0" smtClean="0"/>
              <a:t> </a:t>
            </a:r>
            <a:r>
              <a:rPr lang="en-US" dirty="0" err="1" smtClean="0"/>
              <a:t>оказалась</a:t>
            </a:r>
            <a:r>
              <a:rPr lang="en-US" dirty="0" smtClean="0"/>
              <a:t> </a:t>
            </a:r>
            <a:r>
              <a:rPr lang="en-US" dirty="0" err="1" smtClean="0"/>
              <a:t>рядом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17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310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R2_raw</a:t>
            </a:r>
          </a:p>
          <a:p>
            <a:r>
              <a:rPr lang="ru-RU" dirty="0" smtClean="0"/>
              <a:t>@MN00909:131:000H37V75:1:12103:20610:16855 2:N:0:ATTCCATG+AGTAGGCT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GAATCAGGGGATAACGCAGGAAAGAACATG</a:t>
            </a:r>
            <a:r>
              <a:rPr lang="ru-RU" dirty="0" smtClean="0"/>
              <a:t> ATAATAATGGTTTCTTAGACGTTGTAAAACGACGGCCAGTGAATTCGAGCTCGGTACCCGGGGATCCTCTAGAGTCGACCTGCAGGCCAAGCTTGGCGTAATGGTCATAGCTGTT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AGATCG</a:t>
            </a:r>
          </a:p>
          <a:p>
            <a:endParaRPr lang="ru-RU" dirty="0" smtClean="0"/>
          </a:p>
          <a:p>
            <a:r>
              <a:rPr lang="ru-RU" dirty="0" smtClean="0"/>
              <a:t>cut_R2</a:t>
            </a:r>
          </a:p>
          <a:p>
            <a:r>
              <a:rPr lang="ru-RU" dirty="0" smtClean="0"/>
              <a:t>@MN00909:131:000H37V75:1:12103:20610:16855 2:N:0:ATTCCATG+AGTAGGCTpr_plasmid1</a:t>
            </a:r>
          </a:p>
          <a:p>
            <a:r>
              <a:rPr lang="ru-RU" dirty="0" smtClean="0"/>
              <a:t>ATAATAATGGTTTCTTAGACGTTGTAAAACGACGGCCAGTGAATTCGAGCTCGGTACCCGGGGATCCTCTAGAGTCGACCTGCAGGCCAAGCTTGGCGTAATGGTCATAGCTGTT</a:t>
            </a:r>
          </a:p>
          <a:p>
            <a:r>
              <a:rPr lang="ru-RU" dirty="0" smtClean="0"/>
              <a:t>+</a:t>
            </a:r>
          </a:p>
          <a:p>
            <a:endParaRPr lang="ru-RU" dirty="0" smtClean="0"/>
          </a:p>
          <a:p>
            <a:r>
              <a:rPr lang="ru-RU" dirty="0" smtClean="0"/>
              <a:t>R1_raw</a:t>
            </a:r>
          </a:p>
          <a:p>
            <a:r>
              <a:rPr lang="ru-RU" dirty="0" smtClean="0"/>
              <a:t>@MN00909:131:000H37V75:1:12103:20610:16855 1:N:0:ATTCCATG+AGTAGGCT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AACAGCTATGACCATTACGCCAAGCTTGGCCTGCAGGTCGACTCTAGAGGATCCCCGGGTACCGAGCTCGAATTCACTGGCCGTCGTTTTACAACGT</a:t>
            </a:r>
          </a:p>
          <a:p>
            <a:r>
              <a:rPr lang="ru-RU" dirty="0" smtClean="0"/>
              <a:t>CTAAGAAACCATTATTATCATGTTCTTTCCTGCGTTATCCCCTGATTC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AGATCG</a:t>
            </a:r>
          </a:p>
          <a:p>
            <a:r>
              <a:rPr lang="ru-RU" dirty="0" smtClean="0"/>
              <a:t>+</a:t>
            </a:r>
          </a:p>
          <a:p>
            <a:r>
              <a:rPr lang="ru-RU" dirty="0" smtClean="0"/>
              <a:t>cutR1</a:t>
            </a:r>
          </a:p>
          <a:p>
            <a:r>
              <a:rPr lang="ru-RU" dirty="0" smtClean="0"/>
              <a:t>@MN00909:131:000H37V75:1:12103:20610:16855 1:N:0:ATTCCATG+AGTAGGCTpr_plasmid2</a:t>
            </a:r>
          </a:p>
          <a:p>
            <a:r>
              <a:rPr lang="ru-RU" dirty="0" smtClean="0"/>
              <a:t>CTAAGAAACCATTATTATCATGTTCTTTCCTGCGTTATCCCCTGATTC</a:t>
            </a:r>
          </a:p>
          <a:p>
            <a:r>
              <a:rPr lang="ru-RU" dirty="0" smtClean="0"/>
              <a:t>+</a:t>
            </a:r>
          </a:p>
          <a:p>
            <a:r>
              <a:rPr lang="ru-RU" dirty="0" smtClean="0"/>
              <a:t>FFFFFFF/FFFFFFFFFFFFFFFFFFFFFFFFFFFFFFFFFFAFFFFF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039497" y="69668"/>
            <a:ext cx="267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en-US" dirty="0" err="1" smtClean="0"/>
              <a:t>ут</a:t>
            </a:r>
            <a:r>
              <a:rPr lang="en-US" dirty="0" smtClean="0"/>
              <a:t> </a:t>
            </a:r>
            <a:r>
              <a:rPr lang="en-US" dirty="0" err="1" smtClean="0"/>
              <a:t>просто</a:t>
            </a:r>
            <a:r>
              <a:rPr lang="en-US" dirty="0" smtClean="0"/>
              <a:t> </a:t>
            </a:r>
            <a:r>
              <a:rPr lang="en-US" dirty="0" err="1" smtClean="0"/>
              <a:t>разобран</a:t>
            </a:r>
            <a:r>
              <a:rPr lang="en-US" dirty="0" smtClean="0"/>
              <a:t> </a:t>
            </a:r>
            <a:r>
              <a:rPr lang="en-US" dirty="0" err="1" smtClean="0"/>
              <a:t>пример</a:t>
            </a:r>
            <a:r>
              <a:rPr lang="en-US" dirty="0" smtClean="0"/>
              <a:t> </a:t>
            </a:r>
            <a:r>
              <a:rPr lang="en-US" dirty="0" err="1" smtClean="0"/>
              <a:t>рида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этого</a:t>
            </a:r>
            <a:r>
              <a:rPr lang="en-US" dirty="0" smtClean="0"/>
              <a:t> </a:t>
            </a:r>
            <a:r>
              <a:rPr lang="en-US" dirty="0" err="1" smtClean="0"/>
              <a:t>места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0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74" y="163516"/>
            <a:ext cx="10515600" cy="1274627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en-US" dirty="0" err="1" smtClean="0"/>
              <a:t>опробуем</a:t>
            </a:r>
            <a:r>
              <a:rPr lang="en-US" dirty="0" smtClean="0"/>
              <a:t> </a:t>
            </a:r>
            <a:r>
              <a:rPr lang="ru-RU" dirty="0" err="1" smtClean="0"/>
              <a:t>cutadaptом</a:t>
            </a:r>
            <a:r>
              <a:rPr lang="ru-RU" dirty="0" smtClean="0"/>
              <a:t> удалить последовательность </a:t>
            </a:r>
            <a:r>
              <a:rPr lang="ru-RU" dirty="0" err="1" smtClean="0"/>
              <a:t>плазмиды</a:t>
            </a:r>
            <a:r>
              <a:rPr lang="ru-RU" dirty="0" smtClean="0"/>
              <a:t>, начинающуюся с </a:t>
            </a:r>
            <a:r>
              <a:rPr lang="en-US" dirty="0" err="1" smtClean="0"/>
              <a:t>TaiI</a:t>
            </a:r>
            <a:r>
              <a:rPr lang="en-US" dirty="0" smtClean="0"/>
              <a:t> </a:t>
            </a:r>
            <a:r>
              <a:rPr lang="en-US" dirty="0" err="1" smtClean="0"/>
              <a:t>сайта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06194" y="1134572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en-US" dirty="0" err="1" smtClean="0"/>
              <a:t>ытаемся</a:t>
            </a:r>
            <a:r>
              <a:rPr lang="en-US" dirty="0" smtClean="0"/>
              <a:t> </a:t>
            </a:r>
            <a:r>
              <a:rPr lang="en-US" dirty="0" err="1" smtClean="0"/>
              <a:t>обрезать</a:t>
            </a:r>
            <a:r>
              <a:rPr lang="en-US" dirty="0" smtClean="0"/>
              <a:t> </a:t>
            </a:r>
            <a:r>
              <a:rPr lang="en-US" dirty="0" err="1" smtClean="0"/>
              <a:t>этот</a:t>
            </a:r>
            <a:r>
              <a:rPr lang="en-US" dirty="0" smtClean="0"/>
              <a:t> </a:t>
            </a:r>
            <a:r>
              <a:rPr lang="en-US" dirty="0" err="1" smtClean="0"/>
              <a:t>кусок</a:t>
            </a:r>
            <a:r>
              <a:rPr lang="en-US" dirty="0"/>
              <a:t> </a:t>
            </a:r>
            <a:r>
              <a:rPr lang="en-US" dirty="0" err="1" smtClean="0"/>
              <a:t>плазмиды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307977" y="1820091"/>
            <a:ext cx="12192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58783" y="40809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=== Summary ===</a:t>
            </a:r>
          </a:p>
          <a:p>
            <a:endParaRPr lang="en-US" dirty="0" smtClean="0"/>
          </a:p>
          <a:p>
            <a:r>
              <a:rPr lang="en-US" dirty="0" smtClean="0"/>
              <a:t>Total reads processed:                 121,658</a:t>
            </a:r>
          </a:p>
          <a:p>
            <a:r>
              <a:rPr lang="en-US" dirty="0" smtClean="0"/>
              <a:t>Reads with adapters:                    64,279 (52.8%)</a:t>
            </a:r>
          </a:p>
          <a:p>
            <a:r>
              <a:rPr lang="en-US" dirty="0" smtClean="0"/>
              <a:t>Reads written (passing filters):       121,658 (100.0%)</a:t>
            </a:r>
          </a:p>
          <a:p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err="1" smtClean="0"/>
              <a:t>basepairs</a:t>
            </a:r>
            <a:r>
              <a:rPr lang="en-US" dirty="0" smtClean="0"/>
              <a:t> processed:    14,475,417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Total written (filtered):     10,569,891 </a:t>
            </a:r>
            <a:r>
              <a:rPr lang="en-US" dirty="0" err="1" smtClean="0"/>
              <a:t>bp</a:t>
            </a:r>
            <a:r>
              <a:rPr lang="en-US" dirty="0" smtClean="0"/>
              <a:t> (73.0%)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911403"/>
            <a:ext cx="3925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WORK_DIR=/home/</a:t>
            </a:r>
            <a:r>
              <a:rPr lang="en-US" sz="1000" dirty="0" err="1" smtClean="0"/>
              <a:t>polina</a:t>
            </a:r>
            <a:r>
              <a:rPr lang="en-US" sz="1000" dirty="0" smtClean="0"/>
              <a:t>/4c_plasmid/2021-10-20/cd $WORK_DIR;# Declare a string array with </a:t>
            </a:r>
            <a:r>
              <a:rPr lang="en-US" sz="1000" dirty="0" err="1" smtClean="0"/>
              <a:t>typedeclare</a:t>
            </a:r>
            <a:r>
              <a:rPr lang="en-US" sz="1000" dirty="0" smtClean="0"/>
              <a:t> -a files=("103_S103")for file in "${files[@]}"</a:t>
            </a:r>
            <a:r>
              <a:rPr lang="en-US" sz="1000" dirty="0" err="1" smtClean="0"/>
              <a:t>docutadapt</a:t>
            </a:r>
            <a:r>
              <a:rPr lang="en-US" sz="1000" dirty="0" smtClean="0"/>
              <a:t> -a </a:t>
            </a:r>
            <a:r>
              <a:rPr lang="en-US" sz="1000" dirty="0" err="1" smtClean="0"/>
              <a:t>pUC_seq</a:t>
            </a:r>
            <a:r>
              <a:rPr lang="en-US" sz="1000" dirty="0" smtClean="0"/>
              <a:t>=GTAAAACGACGGCCAGTGAATTCGAGCTCGGTACCCGGGGATCCTCTAGAGTCGACCTGCAGGCCAAGCTTGGCGTAATGGTCATAGCTGTT -y '{name}' -o $WORK_DIR/</a:t>
            </a:r>
            <a:r>
              <a:rPr lang="en-US" sz="1000" dirty="0" err="1" smtClean="0"/>
              <a:t>explore_reads</a:t>
            </a:r>
            <a:r>
              <a:rPr lang="en-US" sz="1000" dirty="0" smtClean="0"/>
              <a:t>/</a:t>
            </a:r>
            <a:r>
              <a:rPr lang="en-US" sz="1000" dirty="0" err="1" smtClean="0"/>
              <a:t>cut_pUC_seq</a:t>
            </a:r>
            <a:r>
              <a:rPr lang="en-US" sz="1000" dirty="0" smtClean="0"/>
              <a:t>_${file}_2.fq $WORK_DIR/</a:t>
            </a:r>
            <a:r>
              <a:rPr lang="en-US" sz="1000" dirty="0" err="1" smtClean="0"/>
              <a:t>cutadapt</a:t>
            </a:r>
            <a:r>
              <a:rPr lang="en-US" sz="1000" dirty="0" smtClean="0"/>
              <a:t>/${file}_2.fq -m 8 --overlap 20;done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25" y="2006082"/>
            <a:ext cx="8491824" cy="4776651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6481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5' --&gt; 3'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&gt; - 92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nucleotides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  <a:t>AACAGCTATGACCATTACGCCAAGCTTGGCCTGCAGGTCGACTCTAGAGG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  <a:t>ATCCCCGGGTACCGAGCTCGAATTCACTGGCCGTCGTTTTAC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</a:b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5' --&gt; 3'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&gt; (5' --&gt; 3'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complementary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sequence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) - 92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nucleotides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  <a:t>GTAAAACGACGGCCAGTGAATTCGAGCTCGGTACCCGGGGATCCTCTAGA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  <a:t>GTCGACCTGCAGGCCAAGCTTGGCGTAATGGTCATAGCTGTT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5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18" y="138228"/>
            <a:ext cx="10515600" cy="1624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</a:t>
            </a:r>
            <a:r>
              <a:rPr lang="en-US" dirty="0" err="1" smtClean="0"/>
              <a:t>реди</a:t>
            </a:r>
            <a:r>
              <a:rPr lang="en-US" dirty="0"/>
              <a:t> 64279 </a:t>
            </a:r>
            <a:r>
              <a:rPr lang="en-US" dirty="0" err="1"/>
              <a:t>выровненных</a:t>
            </a:r>
            <a:r>
              <a:rPr lang="en-US" dirty="0"/>
              <a:t> </a:t>
            </a:r>
            <a:r>
              <a:rPr lang="en-US" dirty="0" err="1" smtClean="0"/>
              <a:t>ридов</a:t>
            </a:r>
            <a:r>
              <a:rPr lang="en-US" dirty="0" smtClean="0"/>
              <a:t> (в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обрезался</a:t>
            </a:r>
            <a:r>
              <a:rPr lang="en-US" dirty="0" smtClean="0"/>
              <a:t> </a:t>
            </a:r>
            <a:r>
              <a:rPr lang="en-US" dirty="0" err="1" smtClean="0"/>
              <a:t>кусок</a:t>
            </a:r>
            <a:r>
              <a:rPr lang="en-US" dirty="0" smtClean="0"/>
              <a:t> </a:t>
            </a:r>
            <a:r>
              <a:rPr lang="en-US" dirty="0" err="1" smtClean="0"/>
              <a:t>плазмиды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предыдущего</a:t>
            </a:r>
            <a:r>
              <a:rPr lang="en-US" dirty="0" smtClean="0"/>
              <a:t> </a:t>
            </a:r>
            <a:r>
              <a:rPr lang="en-US" dirty="0" err="1" smtClean="0"/>
              <a:t>слайда</a:t>
            </a:r>
            <a:r>
              <a:rPr lang="en-US" dirty="0" smtClean="0"/>
              <a:t> и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пар</a:t>
            </a:r>
            <a:r>
              <a:rPr lang="en-US" dirty="0" smtClean="0"/>
              <a:t>) 52312 (</a:t>
            </a:r>
            <a:r>
              <a:rPr lang="ru-RU" dirty="0" smtClean="0"/>
              <a:t>81%</a:t>
            </a:r>
            <a:r>
              <a:rPr lang="en-US" dirty="0" smtClean="0"/>
              <a:t>) </a:t>
            </a:r>
            <a:r>
              <a:rPr lang="en-US" dirty="0" err="1"/>
              <a:t>выровнялись</a:t>
            </a:r>
            <a:r>
              <a:rPr lang="en-US" dirty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плазмиду</a:t>
            </a:r>
            <a:r>
              <a:rPr lang="en-US" dirty="0" smtClean="0"/>
              <a:t>. </a:t>
            </a:r>
            <a:r>
              <a:rPr lang="en-US" dirty="0" err="1" smtClean="0"/>
              <a:t>Остальные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другие</a:t>
            </a:r>
            <a:r>
              <a:rPr lang="en-US" dirty="0" smtClean="0"/>
              <a:t> </a:t>
            </a:r>
            <a:r>
              <a:rPr lang="en-US" dirty="0" err="1" smtClean="0"/>
              <a:t>хромосомы</a:t>
            </a:r>
            <a:r>
              <a:rPr lang="en-US" dirty="0" smtClean="0"/>
              <a:t> </a:t>
            </a:r>
            <a:r>
              <a:rPr lang="en-US" dirty="0" err="1" smtClean="0"/>
              <a:t>тоже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46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751" y="204215"/>
            <a:ext cx="10515600" cy="4351338"/>
          </a:xfrm>
        </p:spPr>
        <p:txBody>
          <a:bodyPr/>
          <a:lstStyle/>
          <a:p>
            <a:r>
              <a:rPr lang="ru-RU" dirty="0" smtClean="0"/>
              <a:t>Взяли </a:t>
            </a:r>
            <a:r>
              <a:rPr lang="ru-RU" dirty="0" err="1" smtClean="0"/>
              <a:t>риды</a:t>
            </a:r>
            <a:r>
              <a:rPr lang="ru-RU" dirty="0" smtClean="0"/>
              <a:t> с обрезанным куском </a:t>
            </a:r>
            <a:r>
              <a:rPr lang="ru-RU" dirty="0" err="1" smtClean="0"/>
              <a:t>плазмиды</a:t>
            </a:r>
            <a:r>
              <a:rPr lang="ru-RU" dirty="0" smtClean="0"/>
              <a:t> со слайда 11 и посмотрели какой длины обрезанные </a:t>
            </a:r>
            <a:r>
              <a:rPr lang="ru-RU" dirty="0" err="1" smtClean="0"/>
              <a:t>риды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460439" cy="47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3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12" y="1577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Топ 5 представленных последовательностей в </a:t>
            </a:r>
            <a:r>
              <a:rPr lang="ru-RU" dirty="0" err="1" smtClean="0"/>
              <a:t>ридах</a:t>
            </a:r>
            <a:r>
              <a:rPr lang="ru-RU" dirty="0" smtClean="0"/>
              <a:t> с куском </a:t>
            </a:r>
            <a:r>
              <a:rPr lang="ru-RU" dirty="0" err="1" smtClean="0"/>
              <a:t>плазмиды</a:t>
            </a:r>
            <a:r>
              <a:rPr lang="ru-RU" dirty="0" smtClean="0"/>
              <a:t> со слайда 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951" y="1696901"/>
            <a:ext cx="1286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('ATCCCTTAACGTT\n', 557), ('AGCGGATACATATTTGAATGTATTTAGAAAAATAAACAAATAGGGGTTCCGCGCACATTTCCCCGAAAAGTGCCACCTGACGTT\n', 4426), </a:t>
            </a:r>
            <a:r>
              <a:rPr lang="ru-RU" dirty="0" smtClean="0">
                <a:solidFill>
                  <a:srgbClr val="7030A0"/>
                </a:solidFill>
              </a:rPr>
              <a:t>6% </a:t>
            </a:r>
            <a:r>
              <a:rPr lang="en-US" u="sng" dirty="0" smtClean="0">
                <a:solidFill>
                  <a:srgbClr val="7030A0"/>
                </a:solidFill>
                <a:hlinkClick r:id="rId2" tooltip="Go to alignment for Synthetic construct Golden Gate selectable marker insert AmpR sequence"/>
              </a:rPr>
              <a:t>Synthetic </a:t>
            </a:r>
            <a:r>
              <a:rPr lang="en-US" u="sng" dirty="0">
                <a:solidFill>
                  <a:srgbClr val="7030A0"/>
                </a:solidFill>
                <a:hlinkClick r:id="rId2" tooltip="Go to alignment for Synthetic construct Golden Gate selectable marker insert AmpR sequence"/>
              </a:rPr>
              <a:t>construct Golden Gate selectable marker insert </a:t>
            </a:r>
            <a:r>
              <a:rPr lang="en-US" u="sng" dirty="0" err="1">
                <a:solidFill>
                  <a:srgbClr val="7030A0"/>
                </a:solidFill>
                <a:hlinkClick r:id="rId2" tooltip="Go to alignment for Synthetic construct Golden Gate selectable marker insert AmpR sequence"/>
              </a:rPr>
              <a:t>AmpR</a:t>
            </a:r>
            <a:r>
              <a:rPr lang="en-US" u="sng" dirty="0">
                <a:solidFill>
                  <a:srgbClr val="7030A0"/>
                </a:solidFill>
                <a:hlinkClick r:id="rId2" tooltip="Go to alignment for Synthetic construct Golden Gate selectable marker insert AmpR sequence"/>
              </a:rPr>
              <a:t> </a:t>
            </a:r>
            <a:r>
              <a:rPr lang="en-US" u="sng" dirty="0" smtClean="0">
                <a:solidFill>
                  <a:srgbClr val="7030A0"/>
                </a:solidFill>
                <a:hlinkClick r:id="rId2" tooltip="Go to alignment for Synthetic construct Golden Gate selectable marker insert AmpR sequence"/>
              </a:rPr>
              <a:t>sequence</a:t>
            </a:r>
            <a:endParaRPr lang="ru-RU" u="sng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(</a:t>
            </a:r>
            <a:r>
              <a:rPr lang="ru-RU" dirty="0"/>
              <a:t>'ATAATAATGGTTTCTTAGACGTT\n', 6848), </a:t>
            </a:r>
            <a:r>
              <a:rPr lang="ru-RU" dirty="0" smtClean="0">
                <a:solidFill>
                  <a:srgbClr val="7030A0"/>
                </a:solidFill>
              </a:rPr>
              <a:t>10 %</a:t>
            </a:r>
          </a:p>
          <a:p>
            <a:r>
              <a:rPr lang="ru-RU" dirty="0" smtClean="0"/>
              <a:t>(</a:t>
            </a:r>
            <a:r>
              <a:rPr lang="ru-RU" dirty="0"/>
              <a:t>'TAACTCGCCTTGATCGTTGGGAACCGGAGCTGAATGAAGCCATACCAAACGACGAGCGTGACACCACGATGCCTGTAGCAATGGCAACAACGTT\n', 9659),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15% </a:t>
            </a:r>
            <a:r>
              <a:rPr lang="en-US" b="1" dirty="0">
                <a:solidFill>
                  <a:srgbClr val="7030A0"/>
                </a:solidFill>
              </a:rPr>
              <a:t>Synthetic construct Golden Gate selectable marker insert </a:t>
            </a:r>
            <a:r>
              <a:rPr lang="en-US" b="1" dirty="0" err="1">
                <a:solidFill>
                  <a:srgbClr val="7030A0"/>
                </a:solidFill>
              </a:rPr>
              <a:t>AmpR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sequence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плазмида</a:t>
            </a:r>
            <a:r>
              <a:rPr lang="ru-RU" dirty="0" smtClean="0">
                <a:solidFill>
                  <a:srgbClr val="7030A0"/>
                </a:solidFill>
              </a:rPr>
              <a:t>??</a:t>
            </a:r>
          </a:p>
          <a:p>
            <a:r>
              <a:rPr lang="ru-RU" dirty="0" smtClean="0"/>
              <a:t>(</a:t>
            </a:r>
            <a:r>
              <a:rPr lang="ru-RU" dirty="0"/>
              <a:t>'ACCAAAATCCCTTAACGTT\n', 14353</a:t>
            </a:r>
            <a:r>
              <a:rPr lang="ru-RU" dirty="0" smtClean="0"/>
              <a:t>)] </a:t>
            </a:r>
            <a:r>
              <a:rPr lang="ru-RU" dirty="0" smtClean="0">
                <a:solidFill>
                  <a:srgbClr val="7030A0"/>
                </a:solidFill>
              </a:rPr>
              <a:t>22% </a:t>
            </a:r>
            <a:r>
              <a:rPr lang="ru-RU" dirty="0" err="1" smtClean="0">
                <a:solidFill>
                  <a:srgbClr val="7030A0"/>
                </a:solidFill>
              </a:rPr>
              <a:t>плазмида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3951" y="4204355"/>
            <a:ext cx="1111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</a:t>
            </a:r>
            <a:r>
              <a:rPr lang="ru-RU" dirty="0" err="1" smtClean="0"/>
              <a:t>ридов</a:t>
            </a:r>
            <a:r>
              <a:rPr lang="ru-RU" dirty="0"/>
              <a:t> </a:t>
            </a:r>
            <a:r>
              <a:rPr lang="ru-RU" dirty="0" smtClean="0"/>
              <a:t>64279</a:t>
            </a:r>
          </a:p>
          <a:p>
            <a:endParaRPr lang="ru-RU" dirty="0"/>
          </a:p>
          <a:p>
            <a:r>
              <a:rPr lang="ru-RU" dirty="0" smtClean="0"/>
              <a:t>Смотри файл </a:t>
            </a:r>
            <a:r>
              <a:rPr lang="en-US" dirty="0"/>
              <a:t>/home/</a:t>
            </a:r>
            <a:r>
              <a:rPr lang="en-US" dirty="0" err="1"/>
              <a:t>polina</a:t>
            </a:r>
            <a:r>
              <a:rPr lang="en-US" dirty="0"/>
              <a:t>/4c_plasmid/2021-10-20/</a:t>
            </a:r>
            <a:r>
              <a:rPr lang="en-US" dirty="0" err="1"/>
              <a:t>explore_reads</a:t>
            </a:r>
            <a:r>
              <a:rPr lang="en-US" dirty="0"/>
              <a:t>/overrepresented_seqs.txt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74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053" y="845237"/>
            <a:ext cx="4007177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Выровняли обрезанные </a:t>
            </a:r>
            <a:r>
              <a:rPr lang="ru-RU" dirty="0" err="1" smtClean="0"/>
              <a:t>риды</a:t>
            </a:r>
            <a:r>
              <a:rPr lang="ru-RU" dirty="0" smtClean="0"/>
              <a:t> на </a:t>
            </a:r>
            <a:r>
              <a:rPr lang="ru-RU" dirty="0" err="1" smtClean="0"/>
              <a:t>сл</a:t>
            </a:r>
            <a:r>
              <a:rPr lang="ru-RU" dirty="0" smtClean="0"/>
              <a:t> 11.</a:t>
            </a:r>
          </a:p>
          <a:p>
            <a:r>
              <a:rPr lang="ru-RU" dirty="0" smtClean="0"/>
              <a:t>Из них 26712 (41%) из 64279 выровнялись на </a:t>
            </a:r>
            <a:r>
              <a:rPr lang="ru-RU" dirty="0" err="1" smtClean="0"/>
              <a:t>плазмиду</a:t>
            </a:r>
            <a:endParaRPr lang="ru-RU" dirty="0" smtClean="0"/>
          </a:p>
          <a:p>
            <a:r>
              <a:rPr lang="ru-RU" dirty="0" smtClean="0"/>
              <a:t>28427 (44 %) никуда не выровнялись, наверное потому что короткие</a:t>
            </a:r>
          </a:p>
          <a:p>
            <a:r>
              <a:rPr lang="ru-RU" dirty="0" smtClean="0"/>
              <a:t>14.5 % на геном + </a:t>
            </a:r>
            <a:r>
              <a:rPr lang="en-US" dirty="0" err="1" smtClean="0"/>
              <a:t>chrM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24" y="610001"/>
            <a:ext cx="8572107" cy="48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Супер скрипт</a:t>
            </a:r>
            <a:endParaRPr lang="en-US" dirty="0" smtClean="0"/>
          </a:p>
          <a:p>
            <a:r>
              <a:rPr lang="en-US" dirty="0" err="1" smtClean="0"/>
              <a:t>samtools</a:t>
            </a:r>
            <a:r>
              <a:rPr lang="en-US" dirty="0" smtClean="0"/>
              <a:t> </a:t>
            </a:r>
            <a:r>
              <a:rPr lang="en-US" dirty="0"/>
              <a:t>view only_with_pUC_seq_103_S103_2.sorted.bam | </a:t>
            </a:r>
            <a:r>
              <a:rPr lang="en-US" dirty="0" err="1"/>
              <a:t>awk</a:t>
            </a:r>
            <a:r>
              <a:rPr lang="en-US" dirty="0"/>
              <a:t> '($3~/*/)' | cut -f10 | sort | </a:t>
            </a:r>
            <a:r>
              <a:rPr lang="en-US" dirty="0" err="1"/>
              <a:t>uniq</a:t>
            </a:r>
            <a:r>
              <a:rPr lang="en-US" dirty="0"/>
              <a:t> -c | sort -</a:t>
            </a:r>
            <a:r>
              <a:rPr lang="en-US" dirty="0" err="1"/>
              <a:t>rn</a:t>
            </a:r>
            <a:r>
              <a:rPr lang="en-US" dirty="0"/>
              <a:t> | head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2115" y="34495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14353 ACCAAAATCCCTTAACGTT</a:t>
            </a:r>
          </a:p>
          <a:p>
            <a:r>
              <a:rPr lang="ru-RU" dirty="0"/>
              <a:t>   6848 ATAATAATGGTTTCTTAGACGTT</a:t>
            </a:r>
          </a:p>
          <a:p>
            <a:r>
              <a:rPr lang="ru-RU" dirty="0"/>
              <a:t>    557 ATCCCTTAACGTT</a:t>
            </a:r>
          </a:p>
          <a:p>
            <a:r>
              <a:rPr lang="ru-RU" dirty="0"/>
              <a:t>    153 *</a:t>
            </a:r>
          </a:p>
          <a:p>
            <a:r>
              <a:rPr lang="ru-RU" dirty="0"/>
              <a:t>    128 ATGGTTTCTTAGACGTT</a:t>
            </a:r>
          </a:p>
          <a:p>
            <a:r>
              <a:rPr lang="ru-RU" dirty="0"/>
              <a:t>     89 ACCAAAATCCCTTAACGCT</a:t>
            </a:r>
          </a:p>
          <a:p>
            <a:r>
              <a:rPr lang="ru-RU" dirty="0"/>
              <a:t>     87 ACCAAAATCCCTTAACGTC</a:t>
            </a:r>
          </a:p>
          <a:p>
            <a:r>
              <a:rPr lang="ru-RU" dirty="0"/>
              <a:t>     85 ACCAAAATCCCTTAACGAT</a:t>
            </a:r>
          </a:p>
          <a:p>
            <a:r>
              <a:rPr lang="ru-RU" dirty="0"/>
              <a:t>     81 GCCAAAATCCCTTAACGTT</a:t>
            </a:r>
          </a:p>
          <a:p>
            <a:r>
              <a:rPr lang="ru-RU" dirty="0"/>
              <a:t>     76 </a:t>
            </a:r>
            <a:r>
              <a:rPr lang="ru-RU" dirty="0" err="1" smtClean="0"/>
              <a:t>AGTGCAAGACGTTы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76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Обнаружили, что есть </a:t>
            </a:r>
            <a:r>
              <a:rPr lang="ru-RU" dirty="0" err="1" smtClean="0"/>
              <a:t>риды</a:t>
            </a:r>
            <a:r>
              <a:rPr lang="ru-RU" dirty="0" smtClean="0"/>
              <a:t>, которые хорошо </a:t>
            </a:r>
            <a:r>
              <a:rPr lang="ru-RU" dirty="0" err="1" smtClean="0"/>
              <a:t>бластуются</a:t>
            </a:r>
            <a:r>
              <a:rPr lang="ru-RU" dirty="0" smtClean="0"/>
              <a:t> на </a:t>
            </a:r>
            <a:r>
              <a:rPr lang="en-US" dirty="0" err="1" smtClean="0"/>
              <a:t>e.coli</a:t>
            </a:r>
            <a:r>
              <a:rPr lang="en-US" dirty="0" smtClean="0"/>
              <a:t>. </a:t>
            </a:r>
            <a:r>
              <a:rPr lang="ru-RU" dirty="0" smtClean="0"/>
              <a:t>Можно попробовать выровнять на </a:t>
            </a:r>
            <a:r>
              <a:rPr lang="en-US" dirty="0" err="1" smtClean="0"/>
              <a:t>e.coli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А кто </a:t>
            </a:r>
            <a:r>
              <a:rPr lang="ru-RU" dirty="0" err="1"/>
              <a:t>нибудь</a:t>
            </a:r>
            <a:r>
              <a:rPr lang="ru-RU" dirty="0"/>
              <a:t> может подсказать, </a:t>
            </a:r>
            <a:r>
              <a:rPr lang="ru-RU" dirty="0" err="1"/>
              <a:t>плазмида</a:t>
            </a:r>
            <a:r>
              <a:rPr lang="ru-RU" dirty="0"/>
              <a:t> похожа на </a:t>
            </a:r>
            <a:r>
              <a:rPr lang="ru-RU" dirty="0" err="1"/>
              <a:t>E.Coli</a:t>
            </a:r>
            <a:r>
              <a:rPr lang="ru-RU" dirty="0"/>
              <a:t>?  я попыталась выровнять сырые </a:t>
            </a:r>
            <a:r>
              <a:rPr lang="ru-RU" dirty="0" err="1"/>
              <a:t>риды</a:t>
            </a:r>
            <a:r>
              <a:rPr lang="ru-RU" dirty="0"/>
              <a:t> на </a:t>
            </a:r>
            <a:r>
              <a:rPr lang="ru-RU" dirty="0" err="1"/>
              <a:t>E.coli</a:t>
            </a:r>
            <a:r>
              <a:rPr lang="ru-RU" dirty="0"/>
              <a:t> и у меня выровнялось 54%, но среди тех, у которых я обрезала </a:t>
            </a:r>
            <a:r>
              <a:rPr lang="ru-RU" dirty="0" err="1"/>
              <a:t>праймеры</a:t>
            </a:r>
            <a:r>
              <a:rPr lang="ru-RU" dirty="0"/>
              <a:t> с куском </a:t>
            </a:r>
            <a:r>
              <a:rPr lang="ru-RU" dirty="0" err="1"/>
              <a:t>плазмиды</a:t>
            </a:r>
            <a:r>
              <a:rPr lang="ru-RU" dirty="0"/>
              <a:t> только 0,7%</a:t>
            </a:r>
          </a:p>
        </p:txBody>
      </p:sp>
    </p:spTree>
    <p:extLst>
      <p:ext uri="{BB962C8B-B14F-4D97-AF65-F5344CB8AC3E}">
        <p14:creationId xmlns:p14="http://schemas.microsoft.com/office/powerpoint/2010/main" val="272960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выравнивании делает </a:t>
            </a:r>
            <a:r>
              <a:rPr lang="ru-RU" dirty="0" err="1" smtClean="0"/>
              <a:t>митохондриальная</a:t>
            </a:r>
            <a:r>
              <a:rPr lang="ru-RU" dirty="0" smtClean="0"/>
              <a:t> хромосома?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Взяла у Мирослава </a:t>
            </a:r>
            <a:r>
              <a:rPr lang="en-US" dirty="0" err="1" smtClean="0"/>
              <a:t>mnd</a:t>
            </a:r>
            <a:r>
              <a:rPr lang="en-US" dirty="0" smtClean="0"/>
              <a:t> </a:t>
            </a:r>
            <a:r>
              <a:rPr lang="ru-RU" dirty="0" smtClean="0"/>
              <a:t>файл для мыши, там в </a:t>
            </a:r>
            <a:r>
              <a:rPr lang="en-US" dirty="0" err="1" smtClean="0"/>
              <a:t>fasta</a:t>
            </a:r>
            <a:r>
              <a:rPr lang="en-US" dirty="0" smtClean="0"/>
              <a:t> </a:t>
            </a:r>
            <a:r>
              <a:rPr lang="en-US" dirty="0" err="1" smtClean="0"/>
              <a:t>файле</a:t>
            </a:r>
            <a:r>
              <a:rPr lang="en-US" dirty="0" smtClean="0"/>
              <a:t> </a:t>
            </a:r>
            <a:r>
              <a:rPr lang="ru-RU" dirty="0" smtClean="0"/>
              <a:t>генома </a:t>
            </a:r>
            <a:r>
              <a:rPr lang="en-US" dirty="0" err="1" smtClean="0"/>
              <a:t>была</a:t>
            </a:r>
            <a:r>
              <a:rPr lang="en-US" dirty="0" smtClean="0"/>
              <a:t> </a:t>
            </a:r>
            <a:r>
              <a:rPr lang="en-US" dirty="0" err="1" smtClean="0"/>
              <a:t>chrM</a:t>
            </a:r>
            <a:endParaRPr lang="ru-RU" dirty="0" smtClean="0"/>
          </a:p>
          <a:p>
            <a:r>
              <a:rPr lang="en-US" sz="1800" dirty="0" smtClean="0"/>
              <a:t>/</a:t>
            </a:r>
            <a:r>
              <a:rPr lang="en-US" sz="1800" dirty="0" err="1" smtClean="0"/>
              <a:t>mnt</a:t>
            </a:r>
            <a:r>
              <a:rPr lang="en-US" sz="1800" dirty="0" smtClean="0"/>
              <a:t>/scratch/</a:t>
            </a:r>
            <a:r>
              <a:rPr lang="en-US" sz="1800" dirty="0" err="1" smtClean="0"/>
              <a:t>ws</a:t>
            </a:r>
            <a:r>
              <a:rPr lang="en-US" sz="1800" dirty="0" smtClean="0"/>
              <a:t>/</a:t>
            </a:r>
            <a:r>
              <a:rPr lang="en-US" sz="1800" dirty="0" err="1" smtClean="0"/>
              <a:t>manuriddinov</a:t>
            </a:r>
            <a:r>
              <a:rPr lang="en-US" sz="1800" dirty="0" smtClean="0"/>
              <a:t>/202111211736EVL25/Vertebrates/MERY/NR3/aligned/merged_nodups.txt.gz </a:t>
            </a:r>
            <a:endParaRPr lang="ru-RU" sz="1800" dirty="0" smtClean="0"/>
          </a:p>
          <a:p>
            <a:r>
              <a:rPr lang="ru-RU" sz="1800" dirty="0" smtClean="0"/>
              <a:t>Всего строк</a:t>
            </a:r>
            <a:r>
              <a:rPr lang="en-US" sz="1800" dirty="0" smtClean="0"/>
              <a:t> 83180918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С </a:t>
            </a:r>
            <a:r>
              <a:rPr lang="ru-RU" sz="1800" dirty="0" err="1" smtClean="0"/>
              <a:t>chrM</a:t>
            </a:r>
            <a:r>
              <a:rPr lang="ru-RU" sz="1800" dirty="0" smtClean="0"/>
              <a:t> 4436</a:t>
            </a:r>
            <a:r>
              <a:rPr lang="en-US" sz="1800" dirty="0" smtClean="0"/>
              <a:t>      0,005%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55" y="5288145"/>
            <a:ext cx="190500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06877"/>
            <a:ext cx="492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Взяли па</a:t>
            </a:r>
            <a:r>
              <a:rPr lang="ru-RU" dirty="0"/>
              <a:t>ц</a:t>
            </a:r>
            <a:r>
              <a:rPr lang="ru-RU" dirty="0" smtClean="0"/>
              <a:t>иента с </a:t>
            </a:r>
            <a:r>
              <a:rPr lang="en-US" dirty="0" err="1" smtClean="0"/>
              <a:t>ExoC</a:t>
            </a:r>
            <a:r>
              <a:rPr lang="ru-RU" dirty="0"/>
              <a:t> </a:t>
            </a:r>
            <a:r>
              <a:rPr lang="ru-RU" dirty="0" smtClean="0"/>
              <a:t>типа с плохим </a:t>
            </a:r>
            <a:r>
              <a:rPr lang="en-US" dirty="0" smtClean="0"/>
              <a:t>hi-c. </a:t>
            </a:r>
            <a:r>
              <a:rPr lang="ru-RU" dirty="0" smtClean="0"/>
              <a:t>Выровняли </a:t>
            </a:r>
            <a:r>
              <a:rPr lang="en-US" dirty="0" err="1" smtClean="0"/>
              <a:t>bwa</a:t>
            </a:r>
            <a:r>
              <a:rPr lang="en-US" dirty="0" smtClean="0"/>
              <a:t> mem </a:t>
            </a:r>
            <a:r>
              <a:rPr lang="ru-RU" dirty="0" smtClean="0"/>
              <a:t>и посчитали долю </a:t>
            </a:r>
            <a:r>
              <a:rPr lang="en-US" dirty="0" err="1" smtClean="0"/>
              <a:t>chrM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61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566" y="5367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Паша захотел узнать Сколько есть </a:t>
            </a:r>
            <a:r>
              <a:rPr lang="ru-RU" dirty="0" err="1" smtClean="0"/>
              <a:t>ридов</a:t>
            </a:r>
            <a:r>
              <a:rPr lang="ru-RU" dirty="0" smtClean="0"/>
              <a:t>, которые выровнялись только на </a:t>
            </a:r>
            <a:r>
              <a:rPr lang="ru-RU" dirty="0" err="1" smtClean="0"/>
              <a:t>человесекую</a:t>
            </a:r>
            <a:r>
              <a:rPr lang="ru-RU" dirty="0" smtClean="0"/>
              <a:t> хромосому. Сделали с 103 образцом</a:t>
            </a:r>
          </a:p>
          <a:p>
            <a:r>
              <a:rPr lang="en-US" dirty="0" smtClean="0"/>
              <a:t>Bad </a:t>
            </a:r>
            <a:r>
              <a:rPr lang="ru-RU" dirty="0" smtClean="0"/>
              <a:t>которые выравниваются на 2 какие </a:t>
            </a:r>
            <a:r>
              <a:rPr lang="ru-RU" dirty="0" err="1" smtClean="0"/>
              <a:t>нибудь</a:t>
            </a:r>
            <a:r>
              <a:rPr lang="ru-RU" dirty="0" smtClean="0"/>
              <a:t> хромосомы</a:t>
            </a:r>
          </a:p>
          <a:p>
            <a:r>
              <a:rPr lang="en-US" dirty="0" smtClean="0"/>
              <a:t>Good </a:t>
            </a:r>
            <a:r>
              <a:rPr lang="ru-RU" dirty="0" smtClean="0"/>
              <a:t>которые выравниваются только на одну хромосому, и это не </a:t>
            </a:r>
            <a:r>
              <a:rPr lang="ru-RU" dirty="0" err="1" smtClean="0"/>
              <a:t>плазмида</a:t>
            </a:r>
            <a:endParaRPr lang="ru-RU" dirty="0" smtClean="0"/>
          </a:p>
          <a:p>
            <a:r>
              <a:rPr lang="en-US" dirty="0" smtClean="0"/>
              <a:t>Deleted </a:t>
            </a:r>
            <a:r>
              <a:rPr lang="ru-RU" dirty="0" smtClean="0"/>
              <a:t>выравниваются только на </a:t>
            </a:r>
            <a:r>
              <a:rPr lang="ru-RU" dirty="0" err="1" smtClean="0"/>
              <a:t>плазмиду</a:t>
            </a:r>
            <a:r>
              <a:rPr lang="ru-RU" dirty="0" smtClean="0"/>
              <a:t> или не выравниваются вообще </a:t>
            </a:r>
            <a:r>
              <a:rPr lang="en-US" dirty="0" smtClean="0"/>
              <a:t>{*}</a:t>
            </a:r>
          </a:p>
          <a:p>
            <a:r>
              <a:rPr lang="en-US" dirty="0" smtClean="0"/>
              <a:t>Len </a:t>
            </a:r>
            <a:r>
              <a:rPr lang="ru-RU" dirty="0" smtClean="0"/>
              <a:t>количество </a:t>
            </a:r>
            <a:r>
              <a:rPr lang="ru-RU" dirty="0" err="1" smtClean="0"/>
              <a:t>ридов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bad, good, deleted, </a:t>
            </a:r>
            <a:r>
              <a:rPr lang="en-US" dirty="0" err="1"/>
              <a:t>len</a:t>
            </a:r>
            <a:r>
              <a:rPr lang="en-US" dirty="0"/>
              <a:t> 18126 10590 92942 121658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568" y="6213957"/>
            <a:ext cx="464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/home/polina/4c_plasmid/investigate_sam2.py</a:t>
            </a:r>
          </a:p>
        </p:txBody>
      </p:sp>
    </p:spTree>
    <p:extLst>
      <p:ext uri="{BB962C8B-B14F-4D97-AF65-F5344CB8AC3E}">
        <p14:creationId xmlns:p14="http://schemas.microsoft.com/office/powerpoint/2010/main" val="203365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20.10.21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Плазмидные</a:t>
            </a:r>
            <a:r>
              <a:rPr lang="ru-RU" dirty="0"/>
              <a:t> адаптеры для </a:t>
            </a:r>
            <a:r>
              <a:rPr lang="en-US" dirty="0"/>
              <a:t>Viewpoint 1</a:t>
            </a:r>
            <a:br>
              <a:rPr lang="en-US" dirty="0"/>
            </a:br>
            <a:r>
              <a:rPr lang="en-US" dirty="0"/>
              <a:t>&gt;R-P7_plasmidadapter</a:t>
            </a:r>
            <a:br>
              <a:rPr lang="en-US" dirty="0"/>
            </a:br>
            <a:r>
              <a:rPr lang="en-US" dirty="0" err="1"/>
              <a:t>gaatcaggggataacgcaggaaagaacatg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&gt;F-P5_plasmidadapter</a:t>
            </a:r>
            <a:br>
              <a:rPr lang="en-US" dirty="0"/>
            </a:br>
            <a:r>
              <a:rPr lang="en-US" dirty="0"/>
              <a:t>aacagctatgaccattacgccaagcttggcctgcaggtcgactctagaggatccccgggtaccgagctcgaattcactggccgtcgttttacaacgt</a:t>
            </a:r>
            <a:r>
              <a:rPr lang="ru-RU" dirty="0"/>
              <a:t>Для </a:t>
            </a:r>
            <a:r>
              <a:rPr lang="en-US" dirty="0"/>
              <a:t>Viewpoint 2</a:t>
            </a:r>
            <a:br>
              <a:rPr lang="en-US" dirty="0"/>
            </a:br>
            <a:r>
              <a:rPr lang="en-US" dirty="0"/>
              <a:t>&gt;F-P5_V2</a:t>
            </a:r>
            <a:br>
              <a:rPr lang="en-US" dirty="0"/>
            </a:br>
            <a:r>
              <a:rPr lang="en-US" dirty="0" err="1"/>
              <a:t>ggatctaggtgaagatcctttttgataatctcatg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&gt;R-P7_V2</a:t>
            </a:r>
            <a:br>
              <a:rPr lang="en-US" dirty="0"/>
            </a:br>
            <a:r>
              <a:rPr lang="en-US" dirty="0" err="1"/>
              <a:t>ctagagtaagtagttcgccagttaatagtttgcgcaacgt</a:t>
            </a:r>
            <a:r>
              <a:rPr lang="en-US" dirty="0"/>
              <a:t> (edited) </a:t>
            </a:r>
          </a:p>
          <a:p>
            <a:r>
              <a:rPr lang="en-US" dirty="0">
                <a:hlinkClick r:id="rId2"/>
              </a:rPr>
              <a:t>5:04</a:t>
            </a:r>
            <a:endParaRPr lang="en-US" dirty="0"/>
          </a:p>
          <a:p>
            <a:r>
              <a:rPr lang="en-US" dirty="0"/>
              <a:t>N Name i5 i7</a:t>
            </a:r>
            <a:br>
              <a:rPr lang="en-US" dirty="0"/>
            </a:br>
            <a:r>
              <a:rPr lang="en-US" dirty="0"/>
              <a:t>103 P4C5 AGCCTACT ATTCCATG - </a:t>
            </a:r>
            <a:r>
              <a:rPr lang="ru-RU" dirty="0"/>
              <a:t>хорошая библиотека, </a:t>
            </a:r>
            <a:r>
              <a:rPr lang="en-US" dirty="0"/>
              <a:t>Viewpoint 1, </a:t>
            </a:r>
            <a:r>
              <a:rPr lang="ru-RU" dirty="0" err="1"/>
              <a:t>конц</a:t>
            </a:r>
            <a:r>
              <a:rPr lang="ru-RU" dirty="0"/>
              <a:t> 5 </a:t>
            </a:r>
            <a:r>
              <a:rPr lang="ru-RU" dirty="0" err="1"/>
              <a:t>нг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104 </a:t>
            </a:r>
            <a:r>
              <a:rPr lang="en-US" dirty="0"/>
              <a:t>P4C25 AGCCTACT GGGAGATC - </a:t>
            </a:r>
            <a:r>
              <a:rPr lang="ru-RU" dirty="0"/>
              <a:t>хорошая библиотека, </a:t>
            </a:r>
            <a:r>
              <a:rPr lang="en-US" dirty="0"/>
              <a:t>Viewpoint 1, </a:t>
            </a:r>
            <a:r>
              <a:rPr lang="ru-RU" dirty="0" err="1"/>
              <a:t>конц</a:t>
            </a:r>
            <a:r>
              <a:rPr lang="ru-RU" dirty="0"/>
              <a:t> 25 </a:t>
            </a:r>
            <a:r>
              <a:rPr lang="ru-RU" dirty="0" err="1"/>
              <a:t>нг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105 </a:t>
            </a:r>
            <a:r>
              <a:rPr lang="en-US" dirty="0"/>
              <a:t>P4CV1 TATCCAGT CAGTTCCA - </a:t>
            </a:r>
            <a:r>
              <a:rPr lang="ru-RU" dirty="0"/>
              <a:t>плохая библиотека, </a:t>
            </a:r>
            <a:r>
              <a:rPr lang="en-US" dirty="0"/>
              <a:t>Viewpoint 1</a:t>
            </a:r>
            <a:br>
              <a:rPr lang="en-US" dirty="0"/>
            </a:br>
            <a:r>
              <a:rPr lang="en-US" dirty="0"/>
              <a:t>106 P4CV2 ATTAGCTG GGGAGATC - </a:t>
            </a:r>
            <a:r>
              <a:rPr lang="ru-RU" dirty="0"/>
              <a:t>плохая библиотека, </a:t>
            </a:r>
            <a:r>
              <a:rPr lang="en-US" dirty="0"/>
              <a:t>Viewpoint 2 (edited)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42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22.11.21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34" y="1459865"/>
            <a:ext cx="10515600" cy="4351338"/>
          </a:xfrm>
        </p:spPr>
        <p:txBody>
          <a:bodyPr/>
          <a:lstStyle/>
          <a:p>
            <a:r>
              <a:rPr lang="ru-RU" dirty="0" smtClean="0"/>
              <a:t>Абсолютно та же библиотека, но глубже </a:t>
            </a:r>
            <a:r>
              <a:rPr lang="ru-RU" dirty="0" err="1" smtClean="0"/>
              <a:t>просеквенированная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35" y="2091958"/>
            <a:ext cx="891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P4C5</a:t>
            </a:r>
            <a:r>
              <a:rPr lang="en-US" dirty="0"/>
              <a:t> AGCCTACT ATTCCATG - </a:t>
            </a:r>
            <a:r>
              <a:rPr lang="ru-RU" dirty="0"/>
              <a:t>хорошая библиотека, </a:t>
            </a:r>
            <a:r>
              <a:rPr lang="en-US" dirty="0"/>
              <a:t>Viewpoint 1, </a:t>
            </a:r>
            <a:r>
              <a:rPr lang="ru-RU" dirty="0" err="1"/>
              <a:t>конц</a:t>
            </a:r>
            <a:r>
              <a:rPr lang="ru-RU" dirty="0"/>
              <a:t> 5 </a:t>
            </a:r>
            <a:r>
              <a:rPr lang="ru-RU" dirty="0" err="1"/>
              <a:t>нг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P4C25 </a:t>
            </a:r>
            <a:r>
              <a:rPr lang="en-US" dirty="0"/>
              <a:t>AGCCTACT GGGAGATC - </a:t>
            </a:r>
            <a:r>
              <a:rPr lang="ru-RU" dirty="0"/>
              <a:t>хорошая библиотека, </a:t>
            </a:r>
            <a:r>
              <a:rPr lang="en-US" dirty="0"/>
              <a:t>Viewpoint 1, </a:t>
            </a:r>
            <a:r>
              <a:rPr lang="ru-RU" dirty="0" err="1"/>
              <a:t>конц</a:t>
            </a:r>
            <a:r>
              <a:rPr lang="ru-RU" dirty="0"/>
              <a:t> 25 </a:t>
            </a:r>
            <a:r>
              <a:rPr lang="ru-RU" dirty="0" err="1"/>
              <a:t>нг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5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930"/>
            <a:ext cx="10515600" cy="1325563"/>
          </a:xfrm>
        </p:spPr>
        <p:txBody>
          <a:bodyPr/>
          <a:lstStyle/>
          <a:p>
            <a:r>
              <a:rPr lang="en-US" dirty="0" smtClean="0"/>
              <a:t>07.02.22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020"/>
            <a:ext cx="12192000" cy="773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" y="944582"/>
            <a:ext cx="735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Пришли новые данные, первые три это просто 3 реплики, Это </a:t>
            </a:r>
            <a:r>
              <a:rPr lang="ru-RU" dirty="0" err="1" smtClean="0"/>
              <a:t>плазмида</a:t>
            </a:r>
            <a:r>
              <a:rPr lang="ru-RU" dirty="0" smtClean="0"/>
              <a:t> с  </a:t>
            </a:r>
            <a:r>
              <a:rPr lang="en-US" dirty="0" smtClean="0"/>
              <a:t>CMV </a:t>
            </a:r>
            <a:r>
              <a:rPr lang="ru-RU" dirty="0" smtClean="0"/>
              <a:t>промотором. Соответственно нужно выравнивать на человека и эту </a:t>
            </a:r>
            <a:r>
              <a:rPr lang="ru-RU" dirty="0" err="1" smtClean="0"/>
              <a:t>плазмиду</a:t>
            </a:r>
            <a:r>
              <a:rPr lang="ru-RU" dirty="0" smtClean="0"/>
              <a:t>, и отрезать адаптеры другие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20" y="2901855"/>
            <a:ext cx="9614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D1C1D"/>
                </a:solidFill>
                <a:latin typeface="Slack-Lato"/>
              </a:rPr>
              <a:t>plasmid CMV </a:t>
            </a:r>
            <a:r>
              <a:rPr lang="en-US" dirty="0" err="1">
                <a:solidFill>
                  <a:srgbClr val="1D1C1D"/>
                </a:solidFill>
                <a:latin typeface="Slack-Lato"/>
              </a:rPr>
              <a:t>pr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1D1C1D"/>
                </a:solidFill>
                <a:latin typeface="Slack-Lato"/>
              </a:rPr>
              <a:t>&gt;</a:t>
            </a:r>
            <a:r>
              <a:rPr lang="en-US" dirty="0" smtClean="0">
                <a:solidFill>
                  <a:srgbClr val="1D1C1D"/>
                </a:solidFill>
                <a:latin typeface="Slack-Lato"/>
              </a:rPr>
              <a:t>pr_plasmid1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GAATCAGGGGATAACGCAGGAAAGAACATG</a:t>
            </a:r>
            <a:br>
              <a:rPr lang="en-US" dirty="0"/>
            </a:br>
            <a:r>
              <a:rPr lang="en-US" dirty="0">
                <a:solidFill>
                  <a:srgbClr val="1D1C1D"/>
                </a:solidFill>
                <a:latin typeface="Slack-Lato"/>
              </a:rPr>
              <a:t>&gt;</a:t>
            </a:r>
            <a:r>
              <a:rPr lang="en-US" dirty="0" err="1" smtClean="0">
                <a:solidFill>
                  <a:srgbClr val="1D1C1D"/>
                </a:solidFill>
                <a:latin typeface="Slack-Lato"/>
              </a:rPr>
              <a:t>pr_CMVplasmid</a:t>
            </a:r>
            <a:r>
              <a:rPr lang="ru-RU" dirty="0" smtClean="0">
                <a:solidFill>
                  <a:srgbClr val="1D1C1D"/>
                </a:solidFill>
                <a:latin typeface="Slack-Lato"/>
              </a:rPr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1D1C1D"/>
                </a:solidFill>
                <a:latin typeface="Slack-Lato"/>
              </a:rPr>
              <a:t>AACAGCTATGACCATTACGCCAAGCTTGGCCTGCAGGTCACGGGGTCATT</a:t>
            </a:r>
            <a:endParaRPr lang="en-US" dirty="0">
              <a:solidFill>
                <a:srgbClr val="1D1C1D"/>
              </a:solidFill>
              <a:latin typeface="Slack-Lato"/>
            </a:endParaRPr>
          </a:p>
          <a:p>
            <a:r>
              <a:rPr lang="en-US" dirty="0" smtClean="0">
                <a:solidFill>
                  <a:srgbClr val="1D1C1D"/>
                </a:solidFill>
                <a:latin typeface="Slack-Lato"/>
              </a:rPr>
              <a:t>AGTTCATAGCCCATATATGGAGTTCCGCGTTACATAACTTACGGTAAATG</a:t>
            </a:r>
            <a:endParaRPr lang="en-US" dirty="0">
              <a:solidFill>
                <a:srgbClr val="1D1C1D"/>
              </a:solidFill>
              <a:latin typeface="Slack-Lato"/>
            </a:endParaRP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GCCCGCCTGGCTGACCGCCCAACGACCCCCGCCCATTGACGT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17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13" y="202771"/>
            <a:ext cx="10515600" cy="1131759"/>
          </a:xfrm>
        </p:spPr>
        <p:txBody>
          <a:bodyPr/>
          <a:lstStyle/>
          <a:p>
            <a:r>
              <a:rPr lang="en-US" dirty="0" smtClean="0"/>
              <a:t>K1.1 </a:t>
            </a:r>
            <a:r>
              <a:rPr lang="ru-RU" dirty="0" smtClean="0"/>
              <a:t>сложнее дизайн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485" y="5965740"/>
            <a:ext cx="1000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изменить имена хромосом для мыши: </a:t>
            </a:r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err="1"/>
              <a:t>lpe</a:t>
            </a:r>
            <a:r>
              <a:rPr lang="en-US" dirty="0"/>
              <a:t> '/&gt;(\S+)/ and $_=</a:t>
            </a:r>
            <a:r>
              <a:rPr lang="en-US" dirty="0" err="1"/>
              <a:t>qq</a:t>
            </a:r>
            <a:r>
              <a:rPr lang="en-US" dirty="0"/>
              <a:t>{&gt;mm$1}' mm10_no_alt_analysis_set_ENCODE.fasta &gt; </a:t>
            </a:r>
            <a:r>
              <a:rPr lang="en-US" dirty="0" err="1"/>
              <a:t>out.fa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5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258" y="452712"/>
            <a:ext cx="121281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cut_barc_praimers_cutIL_64_1.fq.gz | </a:t>
            </a:r>
            <a:r>
              <a:rPr lang="ru-RU" dirty="0" err="1"/>
              <a:t>grep</a:t>
            </a:r>
            <a:r>
              <a:rPr lang="ru-RU" dirty="0"/>
              <a:t> pr_plasmid1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0</a:t>
            </a:r>
          </a:p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cut_barc_praimers_cutIL_64_1.fq.gz | </a:t>
            </a:r>
            <a:r>
              <a:rPr lang="ru-RU" dirty="0" err="1"/>
              <a:t>grep</a:t>
            </a:r>
            <a:r>
              <a:rPr lang="ru-RU" dirty="0"/>
              <a:t> pr_plasmid2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64414</a:t>
            </a:r>
          </a:p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cut_barc_praimers_cutIL_64_1.fq.gz | </a:t>
            </a:r>
            <a:r>
              <a:rPr lang="ru-RU" dirty="0" err="1"/>
              <a:t>grep</a:t>
            </a:r>
            <a:r>
              <a:rPr lang="ru-RU" dirty="0"/>
              <a:t> pr_CMVplasmid2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15980</a:t>
            </a:r>
          </a:p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cut_barc_praimers_cutIL_64_2.fq.gz | </a:t>
            </a:r>
            <a:r>
              <a:rPr lang="ru-RU" dirty="0" err="1"/>
              <a:t>grep</a:t>
            </a:r>
            <a:r>
              <a:rPr lang="ru-RU" dirty="0"/>
              <a:t> pr_plasmid1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77991</a:t>
            </a:r>
          </a:p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cut_barc_praimers_cutIL_64_2.fq.gz | </a:t>
            </a:r>
            <a:r>
              <a:rPr lang="ru-RU" dirty="0" err="1"/>
              <a:t>grep</a:t>
            </a:r>
            <a:r>
              <a:rPr lang="ru-RU" dirty="0"/>
              <a:t> pr_plasmid2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0</a:t>
            </a:r>
          </a:p>
          <a:p>
            <a:r>
              <a:rPr lang="ru-RU" dirty="0" err="1"/>
              <a:t>psbelokopytova@clu</a:t>
            </a:r>
            <a:r>
              <a:rPr lang="ru-RU" dirty="0"/>
              <a:t>:~/</a:t>
            </a:r>
            <a:r>
              <a:rPr lang="ru-RU" dirty="0" err="1"/>
              <a:t>scratch</a:t>
            </a:r>
            <a:r>
              <a:rPr lang="ru-RU" dirty="0"/>
              <a:t>/202202211224Polina_data/4c_plasmid/2022-02-07/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zcat</a:t>
            </a:r>
            <a:r>
              <a:rPr lang="ru-RU" dirty="0"/>
              <a:t> cut_barc_praimers_cutIL_64_2.fq.gz | </a:t>
            </a:r>
            <a:r>
              <a:rPr lang="ru-RU" dirty="0" err="1"/>
              <a:t>grep</a:t>
            </a:r>
            <a:r>
              <a:rPr lang="ru-RU" dirty="0"/>
              <a:t> pr_CMVplasmid2 | </a:t>
            </a:r>
            <a:r>
              <a:rPr lang="ru-RU" dirty="0" err="1"/>
              <a:t>wc</a:t>
            </a:r>
            <a:r>
              <a:rPr lang="ru-RU" dirty="0"/>
              <a:t> -l</a:t>
            </a:r>
          </a:p>
          <a:p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124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ru-RU" dirty="0" smtClean="0"/>
              <a:t>попросили посчитать статистику по выравниванию для </a:t>
            </a:r>
            <a:r>
              <a:rPr lang="en-US" dirty="0" smtClean="0"/>
              <a:t>NLAIII </a:t>
            </a:r>
            <a:r>
              <a:rPr lang="ru-RU" dirty="0" smtClean="0"/>
              <a:t>и </a:t>
            </a:r>
            <a:r>
              <a:rPr lang="en-US" dirty="0" smtClean="0"/>
              <a:t>TAI </a:t>
            </a:r>
            <a:r>
              <a:rPr lang="ru-RU" dirty="0" err="1" smtClean="0"/>
              <a:t>ридов</a:t>
            </a:r>
            <a:r>
              <a:rPr lang="ru-RU" dirty="0" smtClean="0"/>
              <a:t> пустой </a:t>
            </a:r>
            <a:r>
              <a:rPr lang="ru-RU" dirty="0" err="1" smtClean="0"/>
              <a:t>плазмиды</a:t>
            </a:r>
            <a:r>
              <a:rPr lang="ru-RU" dirty="0" smtClean="0"/>
              <a:t>. Я взяла выравнивания вот отсюда и посчитала для них </a:t>
            </a:r>
            <a:r>
              <a:rPr lang="en-US" dirty="0"/>
              <a:t>https://genedev.bionet.nsc.ru/hic_out/by_Project/4c_plasmid/2021-11-22/align/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Паша и Саша сделали трек </a:t>
            </a:r>
            <a:r>
              <a:rPr lang="ru-RU" dirty="0" err="1" smtClean="0"/>
              <a:t>компартментов</a:t>
            </a:r>
            <a:r>
              <a:rPr lang="ru-RU" dirty="0" smtClean="0"/>
              <a:t> для </a:t>
            </a:r>
            <a:r>
              <a:rPr lang="en-US" dirty="0" smtClean="0"/>
              <a:t>HEK293T </a:t>
            </a:r>
            <a:r>
              <a:rPr lang="ru-RU" dirty="0" smtClean="0"/>
              <a:t>и просят меня посчитать сколько </a:t>
            </a:r>
            <a:r>
              <a:rPr lang="ru-RU" dirty="0" err="1" smtClean="0"/>
              <a:t>ридов</a:t>
            </a:r>
            <a:r>
              <a:rPr lang="ru-RU" dirty="0" smtClean="0"/>
              <a:t> входит в каждый </a:t>
            </a:r>
            <a:r>
              <a:rPr lang="ru-RU" dirty="0" err="1" smtClean="0"/>
              <a:t>компартмент</a:t>
            </a:r>
            <a:r>
              <a:rPr lang="ru-RU" dirty="0" smtClean="0"/>
              <a:t> для разных экспериментов.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512" y="5266672"/>
            <a:ext cx="9209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~/</a:t>
            </a:r>
            <a:r>
              <a:rPr lang="ru-RU" dirty="0" err="1"/>
              <a:t>insulatory_index</a:t>
            </a:r>
            <a:r>
              <a:rPr lang="ru-RU" dirty="0"/>
              <a:t>/miniconda3/</a:t>
            </a:r>
            <a:r>
              <a:rPr lang="ru-RU" dirty="0" err="1"/>
              <a:t>envs</a:t>
            </a:r>
            <a:r>
              <a:rPr lang="ru-RU" dirty="0"/>
              <a:t>/</a:t>
            </a:r>
            <a:r>
              <a:rPr lang="ru-RU" dirty="0" err="1"/>
              <a:t>aquas_chipseq</a:t>
            </a:r>
            <a:r>
              <a:rPr lang="ru-RU" dirty="0"/>
              <a:t>/</a:t>
            </a:r>
            <a:r>
              <a:rPr lang="ru-RU" dirty="0" err="1"/>
              <a:t>bin</a:t>
            </a:r>
            <a:r>
              <a:rPr lang="ru-RU" dirty="0"/>
              <a:t>/</a:t>
            </a:r>
            <a:r>
              <a:rPr lang="ru-RU" dirty="0" err="1"/>
              <a:t>plotCorrelation</a:t>
            </a:r>
            <a:r>
              <a:rPr lang="ru-RU" dirty="0"/>
              <a:t> --</a:t>
            </a:r>
            <a:r>
              <a:rPr lang="ru-RU" dirty="0" err="1"/>
              <a:t>corData</a:t>
            </a:r>
            <a:r>
              <a:rPr lang="ru-RU" dirty="0"/>
              <a:t> </a:t>
            </a:r>
            <a:r>
              <a:rPr lang="ru-RU" dirty="0" err="1"/>
              <a:t>compartments_stat</a:t>
            </a:r>
            <a:r>
              <a:rPr lang="ru-RU" dirty="0"/>
              <a:t>/result_BamSummary.tgz --</a:t>
            </a:r>
            <a:r>
              <a:rPr lang="ru-RU" dirty="0" err="1"/>
              <a:t>corMethod</a:t>
            </a:r>
            <a:r>
              <a:rPr lang="ru-RU" dirty="0"/>
              <a:t> </a:t>
            </a:r>
            <a:r>
              <a:rPr lang="ru-RU" dirty="0" err="1"/>
              <a:t>spearman</a:t>
            </a:r>
            <a:r>
              <a:rPr lang="ru-RU" dirty="0"/>
              <a:t> --</a:t>
            </a:r>
            <a:r>
              <a:rPr lang="ru-RU" dirty="0" err="1"/>
              <a:t>whatToPlot</a:t>
            </a:r>
            <a:r>
              <a:rPr lang="ru-RU" dirty="0"/>
              <a:t> </a:t>
            </a:r>
            <a:r>
              <a:rPr lang="ru-RU" dirty="0" err="1"/>
              <a:t>heatmap</a:t>
            </a:r>
            <a:r>
              <a:rPr lang="ru-RU" dirty="0"/>
              <a:t> --</a:t>
            </a:r>
            <a:r>
              <a:rPr lang="ru-RU" dirty="0" err="1"/>
              <a:t>plotFile</a:t>
            </a:r>
            <a:r>
              <a:rPr lang="ru-RU" dirty="0"/>
              <a:t> </a:t>
            </a:r>
            <a:r>
              <a:rPr lang="ru-RU" dirty="0" err="1"/>
              <a:t>compartments_stat</a:t>
            </a:r>
            <a:r>
              <a:rPr lang="ru-RU" dirty="0"/>
              <a:t>/spearman_corr.png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512" y="3181808"/>
            <a:ext cx="11738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~/</a:t>
            </a:r>
            <a:r>
              <a:rPr lang="ru-RU" dirty="0" err="1"/>
              <a:t>insulatory_index</a:t>
            </a:r>
            <a:r>
              <a:rPr lang="ru-RU" dirty="0"/>
              <a:t>/miniconda3/</a:t>
            </a:r>
            <a:r>
              <a:rPr lang="ru-RU" dirty="0" err="1"/>
              <a:t>envs</a:t>
            </a:r>
            <a:r>
              <a:rPr lang="ru-RU" dirty="0"/>
              <a:t>/</a:t>
            </a:r>
            <a:r>
              <a:rPr lang="ru-RU" dirty="0" err="1"/>
              <a:t>aquas_chipseq</a:t>
            </a:r>
            <a:r>
              <a:rPr lang="ru-RU" dirty="0"/>
              <a:t>/</a:t>
            </a:r>
            <a:r>
              <a:rPr lang="ru-RU" dirty="0" err="1"/>
              <a:t>bin</a:t>
            </a:r>
            <a:r>
              <a:rPr lang="ru-RU" dirty="0"/>
              <a:t>/</a:t>
            </a:r>
            <a:r>
              <a:rPr lang="ru-RU" dirty="0" err="1"/>
              <a:t>multiBamSummary</a:t>
            </a:r>
            <a:r>
              <a:rPr lang="ru-RU" dirty="0"/>
              <a:t> BED-</a:t>
            </a:r>
            <a:r>
              <a:rPr lang="ru-RU" dirty="0" err="1"/>
              <a:t>file</a:t>
            </a:r>
            <a:r>
              <a:rPr lang="ru-RU" dirty="0"/>
              <a:t> --</a:t>
            </a:r>
            <a:r>
              <a:rPr lang="ru-RU" dirty="0" err="1"/>
              <a:t>outRawCounts</a:t>
            </a:r>
            <a:r>
              <a:rPr lang="ru-RU" dirty="0"/>
              <a:t> $WORK_DIR/</a:t>
            </a:r>
            <a:r>
              <a:rPr lang="ru-RU" dirty="0" err="1"/>
              <a:t>compartments_stat</a:t>
            </a:r>
            <a:r>
              <a:rPr lang="ru-RU" dirty="0"/>
              <a:t>/result_BamSummary.txt --BED ~/</a:t>
            </a:r>
            <a:r>
              <a:rPr lang="ru-RU" dirty="0" err="1"/>
              <a:t>scratch</a:t>
            </a:r>
            <a:r>
              <a:rPr lang="ru-RU" dirty="0"/>
              <a:t>/202202211224Polina_data/4c_plasmid/eigenvectorHEK293T.bedGraph --</a:t>
            </a:r>
            <a:r>
              <a:rPr lang="ru-RU" dirty="0" err="1"/>
              <a:t>bamfiles</a:t>
            </a:r>
            <a:r>
              <a:rPr lang="ru-RU" dirty="0"/>
              <a:t> $WORK_DIR/2022-02-07/</a:t>
            </a:r>
            <a:r>
              <a:rPr lang="ru-RU" dirty="0" err="1"/>
              <a:t>align</a:t>
            </a:r>
            <a:r>
              <a:rPr lang="ru-RU" dirty="0"/>
              <a:t>/61/61.sorted.bam $WORK_DIR/2022-02-07/</a:t>
            </a:r>
            <a:r>
              <a:rPr lang="ru-RU" dirty="0" err="1"/>
              <a:t>align</a:t>
            </a:r>
            <a:r>
              <a:rPr lang="ru-RU" dirty="0"/>
              <a:t>/62/62.sorted.bam $WORK_DIR/2022-02-07/</a:t>
            </a:r>
            <a:r>
              <a:rPr lang="ru-RU" dirty="0" err="1"/>
              <a:t>align</a:t>
            </a:r>
            <a:r>
              <a:rPr lang="ru-RU" dirty="0"/>
              <a:t>/63/63.sorted.bam $WORK_DIR/2021-11-22/</a:t>
            </a:r>
            <a:r>
              <a:rPr lang="ru-RU" dirty="0" err="1"/>
              <a:t>align</a:t>
            </a:r>
            <a:r>
              <a:rPr lang="ru-RU" dirty="0"/>
              <a:t>/P4C5/P4C5.sorted.bam $WORK_DIR/2021-11-22/</a:t>
            </a:r>
            <a:r>
              <a:rPr lang="ru-RU" dirty="0" err="1"/>
              <a:t>align</a:t>
            </a:r>
            <a:r>
              <a:rPr lang="ru-RU" dirty="0"/>
              <a:t>/P4C25/P4C25.sorted.bam -o $WORK_DIR/</a:t>
            </a:r>
            <a:r>
              <a:rPr lang="ru-RU" dirty="0" err="1"/>
              <a:t>compartments_stat</a:t>
            </a:r>
            <a:r>
              <a:rPr lang="ru-RU" dirty="0"/>
              <a:t>/result_BamSummary.tgz</a:t>
            </a:r>
          </a:p>
        </p:txBody>
      </p:sp>
    </p:spTree>
    <p:extLst>
      <p:ext uri="{BB962C8B-B14F-4D97-AF65-F5344CB8AC3E}">
        <p14:creationId xmlns:p14="http://schemas.microsoft.com/office/powerpoint/2010/main" val="2029343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825625"/>
            <a:ext cx="11172825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0692" y="444843"/>
            <a:ext cx="411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Компартменты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3756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4" y="152906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Ещё попросили для каждой библиотеки посчитать типа </a:t>
            </a:r>
            <a:r>
              <a:rPr lang="en-US" dirty="0" smtClean="0"/>
              <a:t>hi-c </a:t>
            </a:r>
            <a:r>
              <a:rPr lang="ru-RU" dirty="0" smtClean="0"/>
              <a:t>статистики. Нам нужно найти все </a:t>
            </a:r>
            <a:r>
              <a:rPr lang="ru-RU" dirty="0" err="1" smtClean="0"/>
              <a:t>риды</a:t>
            </a:r>
            <a:r>
              <a:rPr lang="ru-RU" dirty="0" smtClean="0"/>
              <a:t> с </a:t>
            </a:r>
            <a:r>
              <a:rPr lang="ru-RU" dirty="0" err="1" smtClean="0"/>
              <a:t>сапплементари</a:t>
            </a:r>
            <a:r>
              <a:rPr lang="ru-RU" dirty="0" smtClean="0"/>
              <a:t>, </a:t>
            </a:r>
            <a:r>
              <a:rPr lang="ru-RU" dirty="0" err="1" smtClean="0"/>
              <a:t>прилигированные</a:t>
            </a:r>
            <a:r>
              <a:rPr lang="ru-RU" dirty="0" smtClean="0"/>
              <a:t> по </a:t>
            </a:r>
            <a:r>
              <a:rPr lang="en-US" dirty="0" err="1" smtClean="0"/>
              <a:t>NlaIII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u-RU" dirty="0" smtClean="0"/>
              <a:t> разных хромосом. Это будет отражать то, что фиксация происходит плохо и даже в ядре встречаются между собой разные хромосомы.</a:t>
            </a:r>
          </a:p>
          <a:p>
            <a:endParaRPr lang="ru-RU" dirty="0"/>
          </a:p>
          <a:p>
            <a:r>
              <a:rPr lang="ru-RU" dirty="0" smtClean="0"/>
              <a:t>То есть нужно найти </a:t>
            </a:r>
            <a:r>
              <a:rPr lang="ru-RU" dirty="0" err="1" smtClean="0"/>
              <a:t>риды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Есть </a:t>
            </a:r>
            <a:r>
              <a:rPr lang="en-US" dirty="0" smtClean="0"/>
              <a:t>supplementary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Нет </a:t>
            </a:r>
            <a:r>
              <a:rPr lang="en-US" dirty="0" smtClean="0"/>
              <a:t>Tai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Есть </a:t>
            </a:r>
            <a:r>
              <a:rPr lang="en-US" dirty="0" err="1" smtClean="0"/>
              <a:t>NlaIII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</a:t>
            </a:r>
            <a:r>
              <a:rPr lang="ru-RU" dirty="0" err="1" smtClean="0"/>
              <a:t>плазмида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892" y="6044272"/>
            <a:ext cx="512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Supplementary </a:t>
            </a:r>
            <a:r>
              <a:rPr lang="ru-RU" dirty="0" smtClean="0"/>
              <a:t>флаг не работает, поэтому можно использовать флаг </a:t>
            </a:r>
            <a:r>
              <a:rPr lang="en-US" dirty="0" smtClean="0"/>
              <a:t>not</a:t>
            </a:r>
            <a:r>
              <a:rPr lang="ru-RU" dirty="0" smtClean="0"/>
              <a:t> </a:t>
            </a:r>
            <a:r>
              <a:rPr lang="en-US" dirty="0" smtClean="0"/>
              <a:t>primary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Hi-C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55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738"/>
            <a:ext cx="10515600" cy="1325563"/>
          </a:xfrm>
        </p:spPr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Hi-C</a:t>
            </a:r>
            <a:endParaRPr lang="ru-RU" dirty="0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68" y="1638301"/>
            <a:ext cx="3695700" cy="384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32" y="1334530"/>
            <a:ext cx="8384282" cy="34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738"/>
            <a:ext cx="10515600" cy="1325563"/>
          </a:xfrm>
        </p:spPr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Hi-C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контроля посчитали такую же статистику по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</a:t>
            </a:r>
            <a:r>
              <a:rPr lang="ru-RU" dirty="0" err="1" smtClean="0"/>
              <a:t>ридам</a:t>
            </a:r>
            <a:r>
              <a:rPr lang="ru-RU" dirty="0" smtClean="0"/>
              <a:t> для какого то образца пациента </a:t>
            </a:r>
            <a:endParaRPr lang="ru-RU" dirty="0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01" y="2878995"/>
            <a:ext cx="9813389" cy="15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8" y="258082"/>
            <a:ext cx="8499052" cy="4351338"/>
          </a:xfrm>
        </p:spPr>
      </p:pic>
      <p:sp>
        <p:nvSpPr>
          <p:cNvPr id="11" name="TextBox 10"/>
          <p:cNvSpPr txBox="1"/>
          <p:nvPr/>
        </p:nvSpPr>
        <p:spPr>
          <a:xfrm>
            <a:off x="3457303" y="5059680"/>
            <a:ext cx="25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103_adapters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3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Поняли, что </a:t>
            </a:r>
            <a:r>
              <a:rPr lang="ru-RU" dirty="0" err="1" smtClean="0"/>
              <a:t>комп</a:t>
            </a:r>
            <a:r>
              <a:rPr lang="ru-RU" dirty="0" err="1"/>
              <a:t>а</a:t>
            </a:r>
            <a:r>
              <a:rPr lang="ru-RU" dirty="0" err="1" smtClean="0"/>
              <a:t>ртменты</a:t>
            </a:r>
            <a:r>
              <a:rPr lang="ru-RU" dirty="0" smtClean="0"/>
              <a:t> для </a:t>
            </a:r>
            <a:r>
              <a:rPr lang="en-US" dirty="0" err="1" smtClean="0"/>
              <a:t>Hek</a:t>
            </a:r>
            <a:r>
              <a:rPr lang="en-US" dirty="0" smtClean="0"/>
              <a:t> </a:t>
            </a:r>
            <a:r>
              <a:rPr lang="ru-RU" dirty="0" smtClean="0"/>
              <a:t>были для </a:t>
            </a:r>
            <a:r>
              <a:rPr lang="en-US" dirty="0" smtClean="0"/>
              <a:t>hg19, </a:t>
            </a:r>
            <a:r>
              <a:rPr lang="ru-RU" dirty="0" smtClean="0"/>
              <a:t>а у нас </a:t>
            </a:r>
            <a:r>
              <a:rPr lang="en-US" dirty="0" smtClean="0"/>
              <a:t>hg38, </a:t>
            </a:r>
          </a:p>
          <a:p>
            <a:r>
              <a:rPr lang="ru-RU" dirty="0" smtClean="0"/>
              <a:t>скачали с 4</a:t>
            </a:r>
            <a:r>
              <a:rPr lang="en-US" dirty="0" smtClean="0"/>
              <a:t>DN </a:t>
            </a:r>
            <a:r>
              <a:rPr lang="ru-RU" dirty="0" smtClean="0"/>
              <a:t> для </a:t>
            </a:r>
            <a:r>
              <a:rPr lang="en-US" dirty="0" smtClean="0"/>
              <a:t>K562</a:t>
            </a:r>
            <a:r>
              <a:rPr lang="ru-RU" dirty="0" smtClean="0"/>
              <a:t>, но они были слишком большие по 250</a:t>
            </a:r>
            <a:r>
              <a:rPr lang="en-US" dirty="0" smtClean="0"/>
              <a:t>Kb. </a:t>
            </a:r>
          </a:p>
          <a:p>
            <a:r>
              <a:rPr lang="ru-RU" dirty="0" smtClean="0"/>
              <a:t>Паша с Сашей сделали </a:t>
            </a:r>
            <a:r>
              <a:rPr lang="ru-RU" dirty="0" err="1" smtClean="0"/>
              <a:t>компартменты</a:t>
            </a:r>
            <a:r>
              <a:rPr lang="ru-RU" dirty="0" smtClean="0"/>
              <a:t> по 100</a:t>
            </a:r>
            <a:r>
              <a:rPr lang="en-US" dirty="0" smtClean="0"/>
              <a:t>Kb </a:t>
            </a:r>
            <a:r>
              <a:rPr lang="ru-RU" dirty="0" smtClean="0"/>
              <a:t>для </a:t>
            </a:r>
            <a:r>
              <a:rPr lang="en-US" dirty="0" smtClean="0"/>
              <a:t>K562</a:t>
            </a:r>
            <a:r>
              <a:rPr lang="ru-RU" dirty="0" smtClean="0"/>
              <a:t>, но! Надо проверить , что знак </a:t>
            </a:r>
            <a:r>
              <a:rPr lang="ru-RU" dirty="0" err="1" smtClean="0"/>
              <a:t>компартмента</a:t>
            </a:r>
            <a:r>
              <a:rPr lang="ru-RU" dirty="0" smtClean="0"/>
              <a:t> на каждой хромосоме одинаковый, для этого нужно </a:t>
            </a:r>
            <a:r>
              <a:rPr lang="ru-RU" dirty="0" err="1" smtClean="0"/>
              <a:t>закоррелировать</a:t>
            </a:r>
            <a:r>
              <a:rPr lang="ru-RU" dirty="0" smtClean="0"/>
              <a:t> с </a:t>
            </a:r>
            <a:r>
              <a:rPr lang="en-US" dirty="0" smtClean="0"/>
              <a:t>GC </a:t>
            </a:r>
            <a:r>
              <a:rPr lang="ru-RU" dirty="0" smtClean="0"/>
              <a:t>составом</a:t>
            </a:r>
          </a:p>
          <a:p>
            <a:r>
              <a:rPr lang="ru-RU" dirty="0" smtClean="0"/>
              <a:t>!плюс лучше брать для статистики </a:t>
            </a:r>
            <a:r>
              <a:rPr lang="ru-RU" dirty="0" err="1" smtClean="0"/>
              <a:t>риды</a:t>
            </a:r>
            <a:r>
              <a:rPr lang="ru-RU" dirty="0" smtClean="0"/>
              <a:t>, пришедшие с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и ещё обрезать их справа по </a:t>
            </a:r>
            <a:r>
              <a:rPr lang="en-US" dirty="0" err="1" smtClean="0"/>
              <a:t>TaiI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40692" y="444843"/>
            <a:ext cx="411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Компартменты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4196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Скачала </a:t>
            </a:r>
            <a:r>
              <a:rPr lang="en-US" dirty="0" err="1" smtClean="0"/>
              <a:t>bw</a:t>
            </a:r>
            <a:r>
              <a:rPr lang="en-US" dirty="0" smtClean="0"/>
              <a:t> </a:t>
            </a:r>
            <a:r>
              <a:rPr lang="ru-RU" dirty="0" smtClean="0"/>
              <a:t>файл </a:t>
            </a:r>
            <a:r>
              <a:rPr lang="en-US" dirty="0" smtClean="0"/>
              <a:t>c </a:t>
            </a:r>
            <a:r>
              <a:rPr lang="en-US" dirty="0" err="1" smtClean="0"/>
              <a:t>gc</a:t>
            </a:r>
            <a:r>
              <a:rPr lang="en-US" dirty="0" smtClean="0"/>
              <a:t> </a:t>
            </a:r>
            <a:r>
              <a:rPr lang="ru-RU" dirty="0" smtClean="0"/>
              <a:t>составом отсюда </a:t>
            </a:r>
            <a:r>
              <a:rPr lang="en-US" dirty="0">
                <a:hlinkClick r:id="rId2"/>
              </a:rPr>
              <a:t>http://hgdownload.cse.ucsc.edu/gbdb/hg38/bbi/gc5BaseBw/gc5Base.bw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93092" y="597243"/>
            <a:ext cx="411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Компартменты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2896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Компартменты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6075" y="11864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!плюс лучше брать для статистики </a:t>
            </a:r>
            <a:r>
              <a:rPr lang="ru-RU" dirty="0" err="1"/>
              <a:t>риды</a:t>
            </a:r>
            <a:r>
              <a:rPr lang="ru-RU" dirty="0"/>
              <a:t>, пришедшие с </a:t>
            </a:r>
            <a:r>
              <a:rPr lang="en-US" dirty="0" err="1"/>
              <a:t>NlaIII</a:t>
            </a:r>
            <a:r>
              <a:rPr lang="en-US" dirty="0"/>
              <a:t> </a:t>
            </a:r>
            <a:r>
              <a:rPr lang="ru-RU" dirty="0"/>
              <a:t>и ещё обрезать их справа по </a:t>
            </a:r>
            <a:r>
              <a:rPr lang="en-US" dirty="0" err="1"/>
              <a:t>TaiI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9643" y="17703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этого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075" y="2274650"/>
            <a:ext cx="1026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cutadapt</a:t>
            </a:r>
            <a:r>
              <a:rPr lang="ru-RU" dirty="0"/>
              <a:t> -a </a:t>
            </a:r>
            <a:r>
              <a:rPr lang="ru-RU" dirty="0" err="1"/>
              <a:t>TaiI</a:t>
            </a:r>
            <a:r>
              <a:rPr lang="ru-RU" dirty="0"/>
              <a:t>=ACGT -y '{</a:t>
            </a:r>
            <a:r>
              <a:rPr lang="ru-RU" dirty="0" err="1"/>
              <a:t>name</a:t>
            </a:r>
            <a:r>
              <a:rPr lang="ru-RU" dirty="0"/>
              <a:t>}' -o $WORK_DIR/</a:t>
            </a:r>
            <a:r>
              <a:rPr lang="ru-RU" dirty="0" err="1"/>
              <a:t>cutadapt</a:t>
            </a:r>
            <a:r>
              <a:rPr lang="ru-RU" dirty="0"/>
              <a:t>/${</a:t>
            </a:r>
            <a:r>
              <a:rPr lang="ru-RU" dirty="0" err="1"/>
              <a:t>file</a:t>
            </a:r>
            <a:r>
              <a:rPr lang="ru-RU" dirty="0"/>
              <a:t>}_cutTaiI_2.fq $WORK_DIR/</a:t>
            </a:r>
            <a:r>
              <a:rPr lang="ru-RU" dirty="0" err="1"/>
              <a:t>cutadapt</a:t>
            </a:r>
            <a:r>
              <a:rPr lang="ru-RU" dirty="0"/>
              <a:t>/cut_barc_praimers_cutIL_${file}_2.fq.gz --</a:t>
            </a:r>
            <a:r>
              <a:rPr lang="ru-RU" dirty="0" err="1"/>
              <a:t>overlap</a:t>
            </a:r>
            <a:r>
              <a:rPr lang="ru-RU" dirty="0"/>
              <a:t> 4 -e 0;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075" y="3178215"/>
            <a:ext cx="41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потом </a:t>
            </a:r>
            <a:r>
              <a:rPr lang="ru-RU" dirty="0" err="1" smtClean="0"/>
              <a:t>analyze</a:t>
            </a:r>
            <a:r>
              <a:rPr lang="ru-RU" dirty="0" smtClean="0"/>
              <a:t> </a:t>
            </a:r>
            <a:r>
              <a:rPr lang="ru-RU" dirty="0" err="1"/>
              <a:t>reads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TaiI</a:t>
            </a:r>
            <a:r>
              <a:rPr lang="ru-RU" dirty="0"/>
              <a:t> adapters.py</a:t>
            </a:r>
          </a:p>
        </p:txBody>
      </p:sp>
    </p:spTree>
    <p:extLst>
      <p:ext uri="{BB962C8B-B14F-4D97-AF65-F5344CB8AC3E}">
        <p14:creationId xmlns:p14="http://schemas.microsoft.com/office/powerpoint/2010/main" val="280840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6"/>
            <a:ext cx="4303338" cy="3227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5" y="76936"/>
            <a:ext cx="4127490" cy="3095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93" y="157916"/>
            <a:ext cx="4087389" cy="3065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" y="3460742"/>
            <a:ext cx="4209536" cy="3157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6" y="3430667"/>
            <a:ext cx="4447722" cy="33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9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2006" y="377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Компартменты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93" y="1180306"/>
            <a:ext cx="6552170" cy="26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06" y="3897625"/>
            <a:ext cx="6489357" cy="2584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0746" y="1703045"/>
            <a:ext cx="158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err="1" smtClean="0"/>
              <a:t>риды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30746" y="4343271"/>
            <a:ext cx="158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err="1" smtClean="0"/>
              <a:t>риды</a:t>
            </a:r>
            <a:r>
              <a:rPr lang="ru-RU" dirty="0" smtClean="0"/>
              <a:t>, обрезанные по </a:t>
            </a:r>
            <a:r>
              <a:rPr lang="en-US" dirty="0" err="1" smtClean="0"/>
              <a:t>TaiI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35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5" y="1914268"/>
            <a:ext cx="83820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989" y="3486794"/>
            <a:ext cx="526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bam </a:t>
            </a:r>
            <a:r>
              <a:rPr lang="ru-RU" dirty="0" smtClean="0"/>
              <a:t>файле, где были </a:t>
            </a:r>
            <a:r>
              <a:rPr lang="ru-RU" dirty="0" err="1" smtClean="0"/>
              <a:t>риды</a:t>
            </a:r>
            <a:r>
              <a:rPr lang="ru-RU" dirty="0" smtClean="0"/>
              <a:t> с двух сторон строк меньше, чем в </a:t>
            </a:r>
            <a:r>
              <a:rPr lang="en-US" dirty="0" smtClean="0"/>
              <a:t>bam </a:t>
            </a:r>
            <a:r>
              <a:rPr lang="ru-RU" dirty="0" smtClean="0"/>
              <a:t>файле с </a:t>
            </a:r>
            <a:r>
              <a:rPr lang="ru-RU" dirty="0" err="1" smtClean="0"/>
              <a:t>ридами</a:t>
            </a:r>
            <a:r>
              <a:rPr lang="ru-RU" dirty="0" smtClean="0"/>
              <a:t>, пришедшими с одной стороны.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127388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51" y="82184"/>
            <a:ext cx="10515600" cy="1325563"/>
          </a:xfrm>
        </p:spPr>
        <p:txBody>
          <a:bodyPr/>
          <a:lstStyle/>
          <a:p>
            <a:r>
              <a:rPr lang="ru-RU" dirty="0" smtClean="0"/>
              <a:t>Контроль активных генов в </a:t>
            </a:r>
            <a:r>
              <a:rPr lang="ru-RU" dirty="0" err="1" smtClean="0"/>
              <a:t>компартментах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7040"/>
            <a:ext cx="6441989" cy="4351338"/>
          </a:xfrm>
        </p:spPr>
        <p:txBody>
          <a:bodyPr/>
          <a:lstStyle/>
          <a:p>
            <a:r>
              <a:rPr lang="ru-RU" dirty="0" smtClean="0"/>
              <a:t>Не очень понятно почему активные в </a:t>
            </a:r>
            <a:r>
              <a:rPr lang="en-US" dirty="0" err="1" smtClean="0"/>
              <a:t>Hek</a:t>
            </a:r>
            <a:r>
              <a:rPr lang="en-US" dirty="0" smtClean="0"/>
              <a:t> </a:t>
            </a:r>
            <a:r>
              <a:rPr lang="ru-RU" dirty="0" smtClean="0"/>
              <a:t>надо брать, а не в </a:t>
            </a:r>
            <a:r>
              <a:rPr lang="en-US" dirty="0" smtClean="0"/>
              <a:t>K562, </a:t>
            </a:r>
            <a:r>
              <a:rPr lang="ru-RU" dirty="0" err="1" smtClean="0"/>
              <a:t>возму</a:t>
            </a:r>
            <a:r>
              <a:rPr lang="ru-RU" dirty="0" smtClean="0"/>
              <a:t> активные и там и там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1547040"/>
            <a:ext cx="3133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502" y="285149"/>
            <a:ext cx="10515600" cy="4351338"/>
          </a:xfrm>
        </p:spPr>
        <p:txBody>
          <a:bodyPr/>
          <a:lstStyle/>
          <a:p>
            <a:r>
              <a:rPr lang="ru-RU" dirty="0" smtClean="0"/>
              <a:t>Активные промоторы генов (</a:t>
            </a:r>
            <a:r>
              <a:rPr lang="en-US" dirty="0" smtClean="0"/>
              <a:t>hg38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chr11:4607200-4609300 (TRIM68)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Chr7:5530612-5531387 (ACTB)</a:t>
            </a:r>
          </a:p>
          <a:p>
            <a:endParaRPr lang="en-US" dirty="0" smtClean="0"/>
          </a:p>
          <a:p>
            <a:r>
              <a:rPr lang="ru-RU" dirty="0" smtClean="0"/>
              <a:t>Неактивные </a:t>
            </a:r>
            <a:r>
              <a:rPr lang="ru-RU" dirty="0"/>
              <a:t>промоторы генов (</a:t>
            </a:r>
            <a:r>
              <a:rPr lang="en-US" dirty="0"/>
              <a:t>hg38</a:t>
            </a:r>
            <a:r>
              <a:rPr lang="ru-RU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Chr1:167097300+-1Kb (</a:t>
            </a:r>
            <a:r>
              <a:rPr lang="ru-RU" dirty="0" smtClean="0"/>
              <a:t>район гена </a:t>
            </a:r>
            <a:r>
              <a:rPr lang="en-US" dirty="0" smtClean="0"/>
              <a:t>DUSP27) </a:t>
            </a:r>
            <a:r>
              <a:rPr lang="ru-RU" dirty="0" smtClean="0"/>
              <a:t>Судя по треку находится в </a:t>
            </a:r>
            <a:r>
              <a:rPr lang="en-US" dirty="0" smtClean="0"/>
              <a:t>A </a:t>
            </a:r>
            <a:r>
              <a:rPr lang="ru-RU" dirty="0" err="1" smtClean="0"/>
              <a:t>компартменте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13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6" y="2356559"/>
            <a:ext cx="7447005" cy="418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92995" cy="4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0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21" y="53375"/>
            <a:ext cx="10515600" cy="4351338"/>
          </a:xfrm>
        </p:spPr>
        <p:txBody>
          <a:bodyPr/>
          <a:lstStyle/>
          <a:p>
            <a:r>
              <a:rPr lang="ru-RU" dirty="0" smtClean="0"/>
              <a:t>Для того, чтобы вытащить </a:t>
            </a:r>
            <a:r>
              <a:rPr lang="ru-RU" dirty="0" err="1" smtClean="0"/>
              <a:t>риды</a:t>
            </a:r>
            <a:r>
              <a:rPr lang="ru-RU" dirty="0" smtClean="0"/>
              <a:t> в районе промоторов. Возьмём файл </a:t>
            </a:r>
            <a:r>
              <a:rPr lang="en-US" dirty="0" smtClean="0"/>
              <a:t>K562_4DNFIM4G3L5Q_hg38.pairs.gz</a:t>
            </a:r>
            <a:r>
              <a:rPr lang="ru-RU" dirty="0" smtClean="0"/>
              <a:t> и извлечём из него только 4 колонки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465" y="1235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zcat</a:t>
            </a:r>
            <a:r>
              <a:rPr lang="ru-RU" dirty="0"/>
              <a:t> K562_4DNFIM4G3L5Q_hg38.pairs.gz | </a:t>
            </a:r>
            <a:r>
              <a:rPr lang="ru-RU" dirty="0" err="1"/>
              <a:t>awk</a:t>
            </a:r>
            <a:r>
              <a:rPr lang="ru-RU" dirty="0"/>
              <a:t> -F " " '/^[^#]/ {</a:t>
            </a:r>
            <a:r>
              <a:rPr lang="ru-RU" dirty="0" err="1"/>
              <a:t>print</a:t>
            </a:r>
            <a:r>
              <a:rPr lang="ru-RU" dirty="0"/>
              <a:t> $2 "\t" $3 "\t" $4 "\t" $5}' &gt; pairs_only.txt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179" y="2120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zcat</a:t>
            </a:r>
            <a:r>
              <a:rPr lang="ru-RU" dirty="0"/>
              <a:t> K562_4DNFIM4G3L5Q_hg38.pairs.gz | </a:t>
            </a:r>
            <a:r>
              <a:rPr lang="ru-RU" dirty="0" err="1"/>
              <a:t>awk</a:t>
            </a:r>
            <a:r>
              <a:rPr lang="ru-RU" dirty="0"/>
              <a:t> -F " " '/^[^#]/ {</a:t>
            </a:r>
            <a:r>
              <a:rPr lang="ru-RU" dirty="0" err="1"/>
              <a:t>print</a:t>
            </a:r>
            <a:r>
              <a:rPr lang="ru-RU" dirty="0"/>
              <a:t> $2 "\t" $3 "\t" $3+5000 "\t" $1}' &gt; pairs_1.bed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373" y="31707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zcat</a:t>
            </a:r>
            <a:r>
              <a:rPr lang="ru-RU" dirty="0"/>
              <a:t> K562_4DNFIM4G3L5Q_hg38.pairs.gz | </a:t>
            </a:r>
            <a:r>
              <a:rPr lang="ru-RU" dirty="0" err="1"/>
              <a:t>awk</a:t>
            </a:r>
            <a:r>
              <a:rPr lang="ru-RU" dirty="0"/>
              <a:t> -F " " '/^[^#]/ {</a:t>
            </a:r>
            <a:r>
              <a:rPr lang="ru-RU" dirty="0" err="1"/>
              <a:t>print</a:t>
            </a:r>
            <a:r>
              <a:rPr lang="ru-RU" dirty="0"/>
              <a:t> $4 "\t" $5 "\t" $5+5000 "\t" $1}' &gt; pairs_2.bed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7179" y="44047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таком дизайне</a:t>
            </a:r>
            <a:r>
              <a:rPr lang="en-US" dirty="0"/>
              <a:t>,</a:t>
            </a:r>
            <a:r>
              <a:rPr lang="ru-RU" dirty="0" smtClean="0"/>
              <a:t> пересекая потом </a:t>
            </a:r>
            <a:r>
              <a:rPr lang="en-US" dirty="0" err="1" smtClean="0"/>
              <a:t>bedtools</a:t>
            </a:r>
            <a:r>
              <a:rPr lang="en-US" dirty="0" smtClean="0"/>
              <a:t> </a:t>
            </a:r>
            <a:r>
              <a:rPr lang="ru-RU" dirty="0" smtClean="0"/>
              <a:t>получается очень мало </a:t>
            </a:r>
            <a:r>
              <a:rPr lang="ru-RU" dirty="0" err="1" smtClean="0"/>
              <a:t>ридов</a:t>
            </a:r>
            <a:r>
              <a:rPr lang="ru-RU" dirty="0" smtClean="0"/>
              <a:t>, что странно. Попробуем напрямую вытащить с помощью </a:t>
            </a:r>
            <a:r>
              <a:rPr lang="en-US" dirty="0" err="1" smtClean="0"/>
              <a:t>awk</a:t>
            </a:r>
            <a:r>
              <a:rPr lang="en-US" dirty="0" smtClean="0"/>
              <a:t> </a:t>
            </a:r>
            <a:r>
              <a:rPr lang="ru-RU" dirty="0" smtClean="0"/>
              <a:t>из </a:t>
            </a:r>
            <a:r>
              <a:rPr lang="en-US" dirty="0" err="1" smtClean="0"/>
              <a:t>mnd</a:t>
            </a:r>
            <a:r>
              <a:rPr lang="en-US" dirty="0" smtClean="0"/>
              <a:t> </a:t>
            </a:r>
            <a:r>
              <a:rPr lang="ru-RU" dirty="0" smtClean="0"/>
              <a:t>файла </a:t>
            </a:r>
            <a:r>
              <a:rPr lang="ru-RU" dirty="0" err="1" smtClean="0"/>
              <a:t>риды</a:t>
            </a:r>
            <a:r>
              <a:rPr lang="ru-RU" dirty="0" smtClean="0"/>
              <a:t>, попадающие в </a:t>
            </a:r>
            <a:r>
              <a:rPr lang="ru-RU" dirty="0" err="1" smtClean="0"/>
              <a:t>како</a:t>
            </a:r>
            <a:r>
              <a:rPr lang="ru-RU" dirty="0" smtClean="0"/>
              <a:t> </a:t>
            </a:r>
            <a:r>
              <a:rPr lang="ru-RU" dirty="0" err="1" smtClean="0"/>
              <a:t>нибудь</a:t>
            </a:r>
            <a:r>
              <a:rPr lang="ru-RU" dirty="0" smtClean="0"/>
              <a:t> регион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0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4" y="1825625"/>
            <a:ext cx="8499052" cy="4351338"/>
          </a:xfrm>
        </p:spPr>
      </p:pic>
      <p:sp>
        <p:nvSpPr>
          <p:cNvPr id="5" name="TextBox 4"/>
          <p:cNvSpPr txBox="1"/>
          <p:nvPr/>
        </p:nvSpPr>
        <p:spPr>
          <a:xfrm>
            <a:off x="3457303" y="5059680"/>
            <a:ext cx="25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104_adapters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750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879" y="7886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zcat</a:t>
            </a:r>
            <a:r>
              <a:rPr lang="ru-RU" dirty="0"/>
              <a:t> K562_4DNFIM4G3L5Q_hg38.pairs.gz | </a:t>
            </a:r>
            <a:r>
              <a:rPr lang="ru-RU" dirty="0" err="1"/>
              <a:t>awk</a:t>
            </a:r>
            <a:r>
              <a:rPr lang="ru-RU" dirty="0"/>
              <a:t> -v X=3000000 -F " " '(/^[^#]/) &amp;&amp;  ( ( ($2~/chr1/) &amp;&amp; ($3&lt;X+5000) &amp;&amp; ($3&gt;X-5000) ) || ( ($4~/chr1/) &amp;&amp; ($5&lt;X+5000) &amp;&amp; ($5&gt;X-5000) ) ) ' &gt; test.3M.region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247" y="236367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Чудо </a:t>
            </a:r>
            <a:r>
              <a:rPr lang="ru-RU" smtClean="0"/>
              <a:t>комангда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160" y="1988996"/>
            <a:ext cx="10163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zcat</a:t>
            </a:r>
            <a:r>
              <a:rPr lang="ru-RU" dirty="0"/>
              <a:t> K562_4DNFIM4G3L5Q_hg38.pairs.gz | </a:t>
            </a:r>
            <a:r>
              <a:rPr lang="ru-RU" dirty="0" err="1"/>
              <a:t>awk</a:t>
            </a:r>
            <a:r>
              <a:rPr lang="ru-RU" dirty="0"/>
              <a:t> -v X=5530640 -F " " '(/^[^#]/) &amp;&amp;  ( ( ($2~/chr7/) &amp;&amp; ($3&lt;X+1000) &amp;&amp; ($3&gt;X-1000) ) || ( ($4~/chr7/) &amp;&amp; ($5&lt;X+1000) &amp;&amp; ($5&gt;X-1000) ) ) ' &gt; ACTB_2Kb_active_region.txt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879" y="2912326"/>
            <a:ext cx="1124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Попробовали с помощью таких команд доставать </a:t>
            </a:r>
            <a:r>
              <a:rPr lang="ru-RU" dirty="0" err="1" smtClean="0"/>
              <a:t>риды</a:t>
            </a:r>
            <a:r>
              <a:rPr lang="ru-RU" dirty="0" smtClean="0"/>
              <a:t>, но </a:t>
            </a:r>
            <a:r>
              <a:rPr lang="ru-RU" dirty="0" err="1" smtClean="0"/>
              <a:t>ридов</a:t>
            </a:r>
            <a:r>
              <a:rPr lang="ru-RU" dirty="0" smtClean="0"/>
              <a:t> всё равно не достаточно для </a:t>
            </a:r>
            <a:r>
              <a:rPr lang="ru-RU" dirty="0" err="1" smtClean="0"/>
              <a:t>статитстики</a:t>
            </a: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11555"/>
              </p:ext>
            </p:extLst>
          </p:nvPr>
        </p:nvGraphicFramePr>
        <p:xfrm>
          <a:off x="447160" y="3426940"/>
          <a:ext cx="9808949" cy="283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985"/>
                <a:gridCol w="1658594"/>
                <a:gridCol w="1961790"/>
                <a:gridCol w="1961790"/>
                <a:gridCol w="1961790"/>
              </a:tblGrid>
              <a:tr h="27707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Цис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риды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Транс </a:t>
                      </a:r>
                      <a:r>
                        <a:rPr lang="ru-RU" sz="1100" dirty="0" err="1" smtClean="0"/>
                        <a:t>риды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H3K2Ac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компартмент</a:t>
                      </a:r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ACTB chr7:5530640+-1Kb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active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</a:t>
                      </a:r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ACTB chr7:5530640+-</a:t>
                      </a:r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Kb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active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TRIM68 chr11:4608250+-1Kb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active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TRIM68 chr11:4608250+-5Kb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948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active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DUSP27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chr1:167097300+-1Kb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572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active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DUSP27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chr1:167097300+-5Kb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691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active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799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8" y="1240739"/>
            <a:ext cx="10515600" cy="4351338"/>
          </a:xfrm>
        </p:spPr>
        <p:txBody>
          <a:bodyPr/>
          <a:lstStyle/>
          <a:p>
            <a:r>
              <a:rPr lang="en-US" dirty="0" smtClean="0"/>
              <a:t>Active from compartment track</a:t>
            </a:r>
          </a:p>
          <a:p>
            <a:pPr marL="0" indent="0">
              <a:buNone/>
            </a:pPr>
            <a:r>
              <a:rPr lang="en-US" dirty="0" smtClean="0"/>
              <a:t>Chr7:300</a:t>
            </a:r>
            <a:r>
              <a:rPr lang="ru-RU" smtClean="0"/>
              <a:t>0</a:t>
            </a:r>
            <a:r>
              <a:rPr lang="en-US" dirty="0" smtClean="0"/>
              <a:t>000-7000000</a:t>
            </a:r>
          </a:p>
          <a:p>
            <a:r>
              <a:rPr lang="en-US" dirty="0" smtClean="0"/>
              <a:t>Not active </a:t>
            </a:r>
            <a:r>
              <a:rPr lang="en-US" dirty="0"/>
              <a:t>from compartment track</a:t>
            </a:r>
          </a:p>
          <a:p>
            <a:pPr marL="0" indent="0">
              <a:buNone/>
            </a:pPr>
            <a:r>
              <a:rPr lang="en-US" dirty="0" smtClean="0"/>
              <a:t>Chr7:79000000-83000000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458" y="263610"/>
            <a:ext cx="734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Тогда попробуем взять трек </a:t>
            </a:r>
            <a:r>
              <a:rPr lang="ru-RU" dirty="0" err="1" smtClean="0"/>
              <a:t>компартментов</a:t>
            </a:r>
            <a:r>
              <a:rPr lang="ru-RU" dirty="0" smtClean="0"/>
              <a:t> для </a:t>
            </a:r>
            <a:r>
              <a:rPr lang="en-US" dirty="0" smtClean="0"/>
              <a:t>K562 </a:t>
            </a:r>
            <a:r>
              <a:rPr lang="ru-RU" dirty="0" smtClean="0"/>
              <a:t>и регионы внутри разных </a:t>
            </a:r>
            <a:r>
              <a:rPr lang="ru-RU" dirty="0" err="1" smtClean="0"/>
              <a:t>компартментов</a:t>
            </a:r>
            <a:r>
              <a:rPr lang="ru-RU" dirty="0" smtClean="0"/>
              <a:t> около 4МБ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94322"/>
              </p:ext>
            </p:extLst>
          </p:nvPr>
        </p:nvGraphicFramePr>
        <p:xfrm>
          <a:off x="299099" y="3584881"/>
          <a:ext cx="9808949" cy="106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985"/>
                <a:gridCol w="1658594"/>
                <a:gridCol w="1961790"/>
                <a:gridCol w="1961790"/>
                <a:gridCol w="1961790"/>
              </a:tblGrid>
              <a:tr h="27707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Цис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риды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Транс </a:t>
                      </a:r>
                      <a:r>
                        <a:rPr lang="ru-RU" sz="1100" dirty="0" err="1" smtClean="0"/>
                        <a:t>риды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H3K2Ac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компартмент</a:t>
                      </a:r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chr7_3-7Mb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98299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</a:t>
                      </a:r>
                      <a:endParaRPr lang="ru-RU" sz="1100" dirty="0"/>
                    </a:p>
                  </a:txBody>
                  <a:tcPr/>
                </a:tc>
              </a:tr>
              <a:tr h="36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chr7_79-83Mb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514818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129780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B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1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86" y="1357698"/>
            <a:ext cx="9778314" cy="550030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282249" y="3015049"/>
            <a:ext cx="453081" cy="89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51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2021" y="1927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D1C1D"/>
                </a:solidFill>
                <a:latin typeface="Slack-Lato"/>
              </a:rPr>
              <a:t>2) Разобраться почему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ридов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? выровненных на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плазмиду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со стороны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NlaIII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больше, чем всех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ридов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судя по статистике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bam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файлов для файла 64_to_plasmid_withCMV.</a:t>
            </a:r>
            <a:r>
              <a:rPr lang="ru-RU" dirty="0">
                <a:latin typeface="Slack-Lato"/>
              </a:rPr>
              <a:t> (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69" y="1459045"/>
            <a:ext cx="8439150" cy="137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1979" y="461953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psbelokopytova@cn305:~/</a:t>
            </a:r>
            <a:r>
              <a:rPr lang="ru-RU" dirty="0" err="1"/>
              <a:t>scratch</a:t>
            </a:r>
            <a:r>
              <a:rPr lang="ru-RU" dirty="0"/>
              <a:t>/202204191141Polya/4c_plasmid/2022-02-07/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wc</a:t>
            </a:r>
            <a:r>
              <a:rPr lang="ru-RU" dirty="0"/>
              <a:t> -l 64_2.fq</a:t>
            </a:r>
          </a:p>
          <a:p>
            <a:r>
              <a:rPr lang="ru-RU" dirty="0"/>
              <a:t>248156 64_2.fq</a:t>
            </a:r>
          </a:p>
          <a:p>
            <a:r>
              <a:rPr lang="ru-RU" dirty="0"/>
              <a:t>psbelokopytova@cn305:~/</a:t>
            </a:r>
            <a:r>
              <a:rPr lang="ru-RU" dirty="0" err="1"/>
              <a:t>scratch</a:t>
            </a:r>
            <a:r>
              <a:rPr lang="ru-RU" dirty="0"/>
              <a:t>/202204191141Polya/4c_plasmid/2022-02-07/</a:t>
            </a:r>
            <a:r>
              <a:rPr lang="ru-RU" dirty="0" err="1"/>
              <a:t>cutadapt</a:t>
            </a:r>
            <a:r>
              <a:rPr lang="ru-RU" dirty="0"/>
              <a:t>&gt; </a:t>
            </a:r>
            <a:r>
              <a:rPr lang="ru-RU" dirty="0" err="1"/>
              <a:t>wc</a:t>
            </a:r>
            <a:r>
              <a:rPr lang="ru-RU" dirty="0"/>
              <a:t> -l 64_pr_plasmid1.fq</a:t>
            </a:r>
          </a:p>
          <a:p>
            <a:r>
              <a:rPr lang="ru-RU" dirty="0"/>
              <a:t>744468 64_pr_plasmid1.fq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979" y="3129348"/>
            <a:ext cx="8377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1C1D"/>
                </a:solidFill>
                <a:latin typeface="Slack-Lato"/>
              </a:rPr>
              <a:t>Это потому что </a:t>
            </a:r>
            <a:r>
              <a:rPr lang="ru-RU" dirty="0" err="1" smtClean="0">
                <a:solidFill>
                  <a:srgbClr val="1D1C1D"/>
                </a:solidFill>
                <a:latin typeface="Slack-Lato"/>
              </a:rPr>
              <a:t>ридов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</a:t>
            </a:r>
            <a:r>
              <a:rPr lang="ru-RU" dirty="0" smtClean="0">
                <a:solidFill>
                  <a:srgbClr val="1D1C1D"/>
                </a:solidFill>
                <a:latin typeface="Slack-Lato"/>
              </a:rPr>
              <a:t>больше в файле </a:t>
            </a:r>
            <a:r>
              <a:rPr lang="ru-RU" dirty="0" smtClean="0"/>
              <a:t>64_pr_plasmid1.fq чем в файле </a:t>
            </a:r>
            <a:r>
              <a:rPr lang="ru-RU" dirty="0" smtClean="0">
                <a:solidFill>
                  <a:srgbClr val="1D1C1D"/>
                </a:solidFill>
                <a:latin typeface="Slack-Lato"/>
              </a:rPr>
              <a:t> </a:t>
            </a:r>
            <a:r>
              <a:rPr lang="ru-RU" dirty="0" smtClean="0"/>
              <a:t>64_2.fq и 64_1</a:t>
            </a:r>
            <a:r>
              <a:rPr lang="en-US" dirty="0" smtClean="0"/>
              <a:t>.</a:t>
            </a:r>
            <a:r>
              <a:rPr lang="en-US" dirty="0" err="1" smtClean="0"/>
              <a:t>fq</a:t>
            </a:r>
            <a:r>
              <a:rPr lang="en-US" dirty="0" smtClean="0"/>
              <a:t>. </a:t>
            </a:r>
            <a:r>
              <a:rPr lang="ru-RU" dirty="0" smtClean="0"/>
              <a:t>А их больше, потому что в файлах </a:t>
            </a:r>
            <a:r>
              <a:rPr lang="ru-RU" dirty="0"/>
              <a:t>64_2.fq и 64_1</a:t>
            </a:r>
            <a:r>
              <a:rPr lang="en-US" dirty="0" smtClean="0"/>
              <a:t>.</a:t>
            </a:r>
            <a:r>
              <a:rPr lang="en-US" dirty="0" err="1" smtClean="0"/>
              <a:t>fq</a:t>
            </a:r>
            <a:r>
              <a:rPr lang="ru-RU" dirty="0" smtClean="0"/>
              <a:t> находятся только те парные </a:t>
            </a:r>
            <a:r>
              <a:rPr lang="ru-RU" dirty="0" err="1" smtClean="0"/>
              <a:t>риды</a:t>
            </a:r>
            <a:r>
              <a:rPr lang="ru-RU" dirty="0" smtClean="0"/>
              <a:t>, у которых с 2 Сторон были наши </a:t>
            </a:r>
            <a:r>
              <a:rPr lang="ru-RU" dirty="0" err="1" smtClean="0"/>
              <a:t>праймеры</a:t>
            </a:r>
            <a:r>
              <a:rPr lang="ru-RU" dirty="0" smtClean="0"/>
              <a:t>. Это означает, что много </a:t>
            </a:r>
            <a:r>
              <a:rPr lang="ru-RU" dirty="0" err="1" smtClean="0"/>
              <a:t>ридов</a:t>
            </a:r>
            <a:r>
              <a:rPr lang="ru-RU" dirty="0" smtClean="0"/>
              <a:t> с </a:t>
            </a:r>
            <a:r>
              <a:rPr lang="en-US" dirty="0" smtClean="0"/>
              <a:t>pr_plasmid1 c </a:t>
            </a:r>
            <a:r>
              <a:rPr lang="ru-RU" dirty="0" smtClean="0"/>
              <a:t>одной стороны, 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 err="1" smtClean="0"/>
              <a:t>мейтами</a:t>
            </a:r>
            <a:r>
              <a:rPr lang="ru-RU" dirty="0" smtClean="0"/>
              <a:t> у которых нет </a:t>
            </a:r>
            <a:r>
              <a:rPr lang="en-US" dirty="0" smtClean="0"/>
              <a:t>pr_plasmid2</a:t>
            </a:r>
            <a:r>
              <a:rPr lang="ru-RU" dirty="0" smtClean="0"/>
              <a:t> (в случае 64 это может быть </a:t>
            </a:r>
            <a:r>
              <a:rPr lang="en-US" dirty="0" smtClean="0"/>
              <a:t>pr_plasmid2CMV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020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" y="29186"/>
            <a:ext cx="4610589" cy="3457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22" y="100668"/>
            <a:ext cx="5068682" cy="3801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3424140"/>
            <a:ext cx="4687486" cy="3515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14" y="3811562"/>
            <a:ext cx="5135620" cy="38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76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2022-04-08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404" y="365125"/>
            <a:ext cx="3237205" cy="605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3" y="1690688"/>
            <a:ext cx="423862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302" y="4485992"/>
            <a:ext cx="485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Ещё Эмиль посчитал по этим библиотекам обычную статистику </a:t>
            </a:r>
            <a:r>
              <a:rPr lang="en-US" dirty="0" smtClean="0"/>
              <a:t>juicer</a:t>
            </a:r>
            <a:r>
              <a:rPr lang="ru-RU" dirty="0" smtClean="0"/>
              <a:t>ом.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3075" y="2589729"/>
            <a:ext cx="35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образца 62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73" y="2947639"/>
            <a:ext cx="4476750" cy="942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383" y="1321356"/>
            <a:ext cx="35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образца 61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302" y="5120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D1C1D"/>
                </a:solidFill>
                <a:latin typeface="Slack-Lato"/>
              </a:rPr>
              <a:t>hic/out/</a:t>
            </a:r>
            <a:r>
              <a:rPr lang="en-US" dirty="0" err="1">
                <a:solidFill>
                  <a:srgbClr val="1D1C1D"/>
                </a:solidFill>
                <a:latin typeface="Slack-Lato"/>
              </a:rPr>
              <a:t>by_Project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/4c_plasmid/2022-04-19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190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9" y="1131281"/>
            <a:ext cx="10515600" cy="17101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2022-05-13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82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3865" y="103917"/>
            <a:ext cx="10515600" cy="4351338"/>
          </a:xfrm>
        </p:spPr>
        <p:txBody>
          <a:bodyPr/>
          <a:lstStyle/>
          <a:p>
            <a:r>
              <a:rPr lang="ru-RU" dirty="0" smtClean="0"/>
              <a:t>Для файла 1203_</a:t>
            </a:r>
            <a:r>
              <a:rPr lang="en-US" dirty="0" smtClean="0"/>
              <a:t>empty </a:t>
            </a:r>
            <a:r>
              <a:rPr lang="en-US" dirty="0" err="1" smtClean="0"/>
              <a:t>yfikjcm</a:t>
            </a:r>
            <a:r>
              <a:rPr lang="en-US" dirty="0" smtClean="0"/>
              <a:t> </a:t>
            </a:r>
            <a:r>
              <a:rPr lang="en-US" dirty="0" err="1" smtClean="0"/>
              <a:t>dctuj</a:t>
            </a:r>
            <a:r>
              <a:rPr lang="en-US" dirty="0" smtClean="0"/>
              <a:t> 30% </a:t>
            </a:r>
            <a:r>
              <a:rPr lang="ru-RU" dirty="0" err="1" smtClean="0"/>
              <a:t>ридов</a:t>
            </a:r>
            <a:r>
              <a:rPr lang="ru-RU" dirty="0" smtClean="0"/>
              <a:t> с адаптером (это потому что плохо порезалось по </a:t>
            </a:r>
            <a:r>
              <a:rPr lang="en-US" dirty="0" err="1" smtClean="0"/>
              <a:t>NlaIII</a:t>
            </a:r>
            <a:r>
              <a:rPr lang="ru-RU" dirty="0" smtClean="0"/>
              <a:t>), но мы всё равно</a:t>
            </a:r>
            <a:r>
              <a:rPr lang="en-US" dirty="0" smtClean="0"/>
              <a:t> </a:t>
            </a:r>
            <a:r>
              <a:rPr lang="ru-RU" dirty="0" smtClean="0"/>
              <a:t>анализируем хотя бы эти 30%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1436677"/>
            <a:ext cx="12192000" cy="36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5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35" y="5487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Нашла ошибку в </a:t>
            </a:r>
            <a:r>
              <a:rPr lang="ru-RU" dirty="0" err="1" smtClean="0"/>
              <a:t>питоновском</a:t>
            </a:r>
            <a:r>
              <a:rPr lang="ru-RU" dirty="0" smtClean="0"/>
              <a:t> коде, который достаёт </a:t>
            </a:r>
            <a:r>
              <a:rPr lang="ru-RU" dirty="0" err="1" smtClean="0"/>
              <a:t>риды</a:t>
            </a:r>
            <a:r>
              <a:rPr lang="ru-RU" dirty="0" smtClean="0"/>
              <a:t> по присутствию в них адаптера, надо всё </a:t>
            </a:r>
            <a:r>
              <a:rPr lang="ru-RU" dirty="0" err="1" smtClean="0"/>
              <a:t>переделеть</a:t>
            </a:r>
            <a:r>
              <a:rPr lang="ru-RU" dirty="0" smtClean="0"/>
              <a:t>. + решили для статистики </a:t>
            </a:r>
            <a:r>
              <a:rPr lang="en-US" dirty="0" smtClean="0"/>
              <a:t>Hi-C </a:t>
            </a:r>
            <a:r>
              <a:rPr lang="ru-RU" dirty="0" smtClean="0"/>
              <a:t>брать просто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</a:t>
            </a:r>
            <a:r>
              <a:rPr lang="ru-RU" dirty="0" err="1" smtClean="0"/>
              <a:t>риды</a:t>
            </a:r>
            <a:r>
              <a:rPr lang="ru-RU" dirty="0" smtClean="0"/>
              <a:t> обрезанные по </a:t>
            </a:r>
            <a:r>
              <a:rPr lang="en-US" dirty="0" err="1" smtClean="0"/>
              <a:t>TaiI</a:t>
            </a:r>
            <a:r>
              <a:rPr lang="en-US" dirty="0" smtClean="0"/>
              <a:t> (</a:t>
            </a:r>
            <a:r>
              <a:rPr lang="ru-RU" dirty="0" smtClean="0"/>
              <a:t>то есть в них не надо искать сайты </a:t>
            </a:r>
            <a:r>
              <a:rPr lang="en-US" dirty="0" err="1" smtClean="0"/>
              <a:t>NlaIII</a:t>
            </a:r>
            <a:r>
              <a:rPr lang="en-US" dirty="0" smtClean="0"/>
              <a:t>)</a:t>
            </a:r>
          </a:p>
          <a:p>
            <a:r>
              <a:rPr lang="ru-RU" dirty="0" smtClean="0"/>
              <a:t>Теперь </a:t>
            </a:r>
            <a:r>
              <a:rPr lang="ru-RU" dirty="0" err="1" smtClean="0"/>
              <a:t>вычснилось</a:t>
            </a:r>
            <a:r>
              <a:rPr lang="ru-RU" dirty="0" smtClean="0"/>
              <a:t>, что такой код вообще не надо было писать, а надо было делать как раньше, потому что идея о том, что неважно нашлись ли оба адаптера или только один не верна!!!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276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4" y="1825625"/>
            <a:ext cx="8499052" cy="4351338"/>
          </a:xfrm>
        </p:spPr>
      </p:pic>
      <p:sp>
        <p:nvSpPr>
          <p:cNvPr id="5" name="TextBox 4"/>
          <p:cNvSpPr txBox="1"/>
          <p:nvPr/>
        </p:nvSpPr>
        <p:spPr>
          <a:xfrm>
            <a:off x="3457303" y="5059680"/>
            <a:ext cx="25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105_adapters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99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2022-06-20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84" y="1421971"/>
            <a:ext cx="10515600" cy="4351338"/>
          </a:xfrm>
        </p:spPr>
        <p:txBody>
          <a:bodyPr/>
          <a:lstStyle/>
          <a:p>
            <a:r>
              <a:rPr lang="ru-RU" sz="1600" dirty="0"/>
              <a:t>3. Полина - D12031_E1, C2, D1603_cmv, K21, K22 - это колечки </a:t>
            </a:r>
            <a:r>
              <a:rPr lang="ru-RU" sz="1600" dirty="0" smtClean="0"/>
              <a:t>Саши. K21 </a:t>
            </a:r>
            <a:r>
              <a:rPr lang="ru-RU" sz="1600" dirty="0"/>
              <a:t>и K22 - это смесь из двух </a:t>
            </a:r>
            <a:r>
              <a:rPr lang="ru-RU" sz="1600" dirty="0" err="1"/>
              <a:t>плазмид</a:t>
            </a:r>
            <a:r>
              <a:rPr lang="ru-RU" sz="1600" dirty="0"/>
              <a:t>, одна насыпана снаружи, другая внутри, как в прошлый раз было. Тут нам опять интересно для начала посмотреть соотношение человек / мышь, а также A/B-</a:t>
            </a:r>
            <a:r>
              <a:rPr lang="ru-RU" sz="1600" dirty="0" err="1"/>
              <a:t>компартменты</a:t>
            </a:r>
            <a:r>
              <a:rPr lang="ru-RU" sz="1600" dirty="0"/>
              <a:t> человека для двух этих </a:t>
            </a:r>
            <a:r>
              <a:rPr lang="ru-RU" sz="1600" dirty="0" err="1"/>
              <a:t>плазмид</a:t>
            </a:r>
            <a:r>
              <a:rPr lang="ru-RU" sz="1600" dirty="0"/>
              <a:t>. Про остальные образцы я точно не помню, нужны комментарии от Саши и Паши.</a:t>
            </a:r>
            <a:br>
              <a:rPr lang="ru-RU" sz="1600" dirty="0"/>
            </a:br>
            <a:r>
              <a:rPr lang="ru-RU" sz="1600" dirty="0"/>
              <a:t>Саша - с твоей </a:t>
            </a:r>
            <a:r>
              <a:rPr lang="ru-RU" sz="1600" dirty="0" err="1"/>
              <a:t>гугл</a:t>
            </a:r>
            <a:r>
              <a:rPr lang="ru-RU" sz="1600" dirty="0"/>
              <a:t>-таблицей что-то произошло, ее больше нельзя редактировать. Поправь, </a:t>
            </a:r>
            <a:r>
              <a:rPr lang="ru-RU" sz="1600" dirty="0" err="1"/>
              <a:t>плз</a:t>
            </a:r>
            <a:r>
              <a:rPr lang="ru-RU" sz="1600" dirty="0"/>
              <a:t>. И добавь описание этих образцов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D1603</a:t>
            </a:r>
            <a:r>
              <a:rPr lang="ru-RU" sz="1600" dirty="0" smtClean="0"/>
              <a:t> не понятно какая там </a:t>
            </a:r>
            <a:r>
              <a:rPr lang="ru-RU" sz="1600" dirty="0" err="1" smtClean="0"/>
              <a:t>плазмидв</a:t>
            </a:r>
            <a:r>
              <a:rPr lang="ru-RU" sz="1600" dirty="0" smtClean="0"/>
              <a:t> (</a:t>
            </a:r>
            <a:r>
              <a:rPr lang="en-US" sz="1600" dirty="0" smtClean="0"/>
              <a:t>CMV </a:t>
            </a:r>
            <a:r>
              <a:rPr lang="ru-RU" sz="1600" dirty="0" smtClean="0"/>
              <a:t>или нет)</a:t>
            </a:r>
            <a:r>
              <a:rPr lang="en-US" sz="1600" dirty="0" smtClean="0"/>
              <a:t> UPD: </a:t>
            </a:r>
            <a:r>
              <a:rPr lang="ru-RU" sz="1600" dirty="0" smtClean="0"/>
              <a:t>Нашлись </a:t>
            </a:r>
            <a:r>
              <a:rPr lang="ru-RU" sz="1600" dirty="0"/>
              <a:t>оба адаптера </a:t>
            </a:r>
            <a:r>
              <a:rPr lang="ru-RU" sz="1600" dirty="0" smtClean="0"/>
              <a:t> </a:t>
            </a:r>
            <a:r>
              <a:rPr lang="en-US" sz="1600" dirty="0" smtClean="0"/>
              <a:t>CMV </a:t>
            </a:r>
            <a:r>
              <a:rPr lang="ru-RU" sz="1600" dirty="0" smtClean="0"/>
              <a:t>536716 </a:t>
            </a:r>
            <a:r>
              <a:rPr lang="en-US" sz="1600" dirty="0"/>
              <a:t>, Empty </a:t>
            </a:r>
            <a:r>
              <a:rPr lang="en-US" sz="1600" dirty="0" smtClean="0"/>
              <a:t>108376, </a:t>
            </a:r>
            <a:r>
              <a:rPr lang="en-US" sz="1600" dirty="0" err="1" smtClean="0"/>
              <a:t>no_ada</a:t>
            </a:r>
            <a:r>
              <a:rPr lang="en-US" sz="1600" dirty="0"/>
              <a:t> 9322</a:t>
            </a:r>
            <a:endParaRPr lang="ru-RU" sz="1600" dirty="0"/>
          </a:p>
          <a:p>
            <a:r>
              <a:rPr lang="ru-RU" sz="1600" dirty="0" smtClean="0"/>
              <a:t>D12031_E1 – это пустая </a:t>
            </a:r>
            <a:r>
              <a:rPr lang="ru-RU" sz="1600" dirty="0" err="1" smtClean="0"/>
              <a:t>плазмида</a:t>
            </a:r>
            <a:endParaRPr lang="ru-RU" sz="1600" dirty="0" smtClean="0"/>
          </a:p>
          <a:p>
            <a:r>
              <a:rPr lang="ru-RU" sz="1600" dirty="0" smtClean="0"/>
              <a:t>C2 </a:t>
            </a:r>
            <a:r>
              <a:rPr lang="ru-RU" sz="1600" dirty="0" err="1" smtClean="0"/>
              <a:t>плазмида</a:t>
            </a:r>
            <a:r>
              <a:rPr lang="ru-RU" sz="1600" dirty="0" smtClean="0"/>
              <a:t> с </a:t>
            </a:r>
            <a:r>
              <a:rPr lang="en-US" sz="1600" dirty="0" smtClean="0"/>
              <a:t>CMV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2809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377825"/>
            <a:ext cx="10515600" cy="1656715"/>
          </a:xfrm>
        </p:spPr>
        <p:txBody>
          <a:bodyPr/>
          <a:lstStyle/>
          <a:p>
            <a:r>
              <a:rPr lang="ru-RU" dirty="0" smtClean="0"/>
              <a:t>Заметили, что как будто бы в образцах с </a:t>
            </a:r>
            <a:r>
              <a:rPr lang="ru-RU" dirty="0" err="1" smtClean="0"/>
              <a:t>плазмидой</a:t>
            </a:r>
            <a:r>
              <a:rPr lang="ru-RU" dirty="0" smtClean="0"/>
              <a:t> </a:t>
            </a:r>
            <a:r>
              <a:rPr lang="en-US" dirty="0" smtClean="0"/>
              <a:t>CMV </a:t>
            </a:r>
            <a:r>
              <a:rPr lang="ru-RU" dirty="0" smtClean="0"/>
              <a:t>есть ещё и пустая </a:t>
            </a:r>
            <a:r>
              <a:rPr lang="ru-RU" dirty="0" err="1" smtClean="0"/>
              <a:t>плазмида</a:t>
            </a:r>
            <a:r>
              <a:rPr lang="ru-RU" dirty="0" smtClean="0"/>
              <a:t>. Запустили </a:t>
            </a:r>
            <a:r>
              <a:rPr lang="en-US" dirty="0" err="1" smtClean="0"/>
              <a:t>cutadapt</a:t>
            </a:r>
            <a:r>
              <a:rPr lang="en-US" dirty="0" smtClean="0"/>
              <a:t> </a:t>
            </a:r>
            <a:r>
              <a:rPr lang="ru-RU" dirty="0" smtClean="0"/>
              <a:t>и посмотрели статистику по всем образцам.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2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26" y="382592"/>
            <a:ext cx="5279214" cy="395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" y="498484"/>
            <a:ext cx="4970167" cy="37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43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5" y="3854687"/>
            <a:ext cx="3872337" cy="29042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45" y="577966"/>
            <a:ext cx="5259680" cy="3944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2" y="453266"/>
            <a:ext cx="4678845" cy="35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3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" y="333896"/>
            <a:ext cx="4703804" cy="35278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12" y="333896"/>
            <a:ext cx="5068078" cy="38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0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365125"/>
            <a:ext cx="4285313" cy="3213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35" y="502920"/>
            <a:ext cx="4396473" cy="3297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11" y="3560028"/>
            <a:ext cx="4102444" cy="30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20" y="194945"/>
            <a:ext cx="10515600" cy="1732915"/>
          </a:xfrm>
        </p:spPr>
        <p:txBody>
          <a:bodyPr/>
          <a:lstStyle/>
          <a:p>
            <a:r>
              <a:rPr lang="ru-RU" dirty="0" smtClean="0"/>
              <a:t>Выглядит так, что в последних образцах </a:t>
            </a:r>
            <a:r>
              <a:rPr lang="en-US" dirty="0" smtClean="0"/>
              <a:t>C2 </a:t>
            </a:r>
            <a:r>
              <a:rPr lang="ru-RU" dirty="0" smtClean="0"/>
              <a:t>и  </a:t>
            </a:r>
            <a:r>
              <a:rPr lang="en-US" dirty="0" smtClean="0"/>
              <a:t>D1603_cmv </a:t>
            </a:r>
            <a:r>
              <a:rPr lang="ru-RU" dirty="0" smtClean="0"/>
              <a:t>что то пошло не так, может контаминация, для этого решили выровнять на геном человека и мыши, чтобы проверить, не могло ли это с контроля насыпаться.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30620"/>
              </p:ext>
            </p:extLst>
          </p:nvPr>
        </p:nvGraphicFramePr>
        <p:xfrm>
          <a:off x="685800" y="2007446"/>
          <a:ext cx="912368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80"/>
                <a:gridCol w="2207260"/>
                <a:gridCol w="2280920"/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Plasmid(%)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K21_cmv_to_cmv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29,04056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11,34273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59,61671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K21_empty_to_empty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3,148884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79,21068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C2_cmv_to_cmv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0,014</a:t>
                      </a:r>
                      <a:endParaRPr lang="ru-RU" dirty="0" smtClean="0"/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92,95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C2_empty_to_empty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89,21438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D1603_cmv_cmv_to_cmv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11,50939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88,47415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D1603_empty_cmv_to_empty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0,058661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70,67136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95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" y="255905"/>
            <a:ext cx="10515600" cy="4351338"/>
          </a:xfrm>
        </p:spPr>
        <p:txBody>
          <a:bodyPr/>
          <a:lstStyle/>
          <a:p>
            <a:r>
              <a:rPr lang="ru-RU" dirty="0" smtClean="0"/>
              <a:t>Кроме того задумались, что так как мы считаем, считать </a:t>
            </a:r>
            <a:r>
              <a:rPr lang="ru-RU" dirty="0" err="1" smtClean="0"/>
              <a:t>цис</a:t>
            </a:r>
            <a:r>
              <a:rPr lang="ru-RU" dirty="0" smtClean="0"/>
              <a:t> транс статистику не правильно. Решили сделать контроль.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1974532"/>
            <a:ext cx="5143500" cy="561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" y="1219200"/>
            <a:ext cx="534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статистика, которую мы посчитали для 1203_</a:t>
            </a:r>
            <a:r>
              <a:rPr lang="en-US" dirty="0" smtClean="0"/>
              <a:t>CMV (</a:t>
            </a:r>
            <a:r>
              <a:rPr lang="ru-RU" dirty="0" smtClean="0"/>
              <a:t>без ПЦР, где Эмиль считал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1480" y="2481678"/>
            <a:ext cx="534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статистика, которую мы посчитали для 1203_</a:t>
            </a:r>
            <a:r>
              <a:rPr lang="en-US" dirty="0" smtClean="0"/>
              <a:t>CMV </a:t>
            </a:r>
            <a:r>
              <a:rPr lang="ru-RU" dirty="0" smtClean="0"/>
              <a:t>для </a:t>
            </a:r>
            <a:r>
              <a:rPr lang="ru-RU" dirty="0" err="1" smtClean="0"/>
              <a:t>ридов</a:t>
            </a:r>
            <a:r>
              <a:rPr lang="ru-RU" dirty="0" smtClean="0"/>
              <a:t> пришедших с одной стороны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" y="3112743"/>
            <a:ext cx="5210175" cy="914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" y="5238308"/>
            <a:ext cx="5724525" cy="885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427" y="4091304"/>
            <a:ext cx="534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статистика, которую мы посчитали для 1203_</a:t>
            </a:r>
            <a:r>
              <a:rPr lang="en-US" dirty="0" smtClean="0"/>
              <a:t>CMV </a:t>
            </a:r>
            <a:r>
              <a:rPr lang="ru-RU" dirty="0" smtClean="0"/>
              <a:t>для </a:t>
            </a:r>
            <a:r>
              <a:rPr lang="ru-RU" dirty="0" err="1" smtClean="0"/>
              <a:t>ридов</a:t>
            </a:r>
            <a:r>
              <a:rPr lang="ru-RU" dirty="0" smtClean="0"/>
              <a:t> пришедших с одной стороны и обрезанных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err="1" smtClean="0"/>
              <a:t>taiI</a:t>
            </a:r>
            <a:r>
              <a:rPr lang="en-US" dirty="0" smtClean="0"/>
              <a:t> c </a:t>
            </a:r>
            <a:r>
              <a:rPr lang="ru-RU" dirty="0" smtClean="0"/>
              <a:t>3</a:t>
            </a:r>
            <a:r>
              <a:rPr lang="en-US" dirty="0" smtClean="0"/>
              <a:t>’</a:t>
            </a:r>
            <a:r>
              <a:rPr lang="ru-RU" dirty="0" smtClean="0"/>
              <a:t> конца и по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с 5</a:t>
            </a:r>
            <a:r>
              <a:rPr lang="en-US" dirty="0" smtClean="0"/>
              <a:t>’</a:t>
            </a:r>
            <a:r>
              <a:rPr lang="ru-RU" dirty="0" smtClean="0"/>
              <a:t> конца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740" y="2166668"/>
            <a:ext cx="5476875" cy="63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1740" y="1049037"/>
            <a:ext cx="534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статистика, которую мы посчитали для 1203_</a:t>
            </a:r>
            <a:r>
              <a:rPr lang="en-US" dirty="0" smtClean="0"/>
              <a:t>CMV </a:t>
            </a:r>
            <a:r>
              <a:rPr lang="ru-RU" dirty="0" smtClean="0"/>
              <a:t>для </a:t>
            </a:r>
            <a:r>
              <a:rPr lang="ru-RU" dirty="0" err="1" smtClean="0"/>
              <a:t>ридов</a:t>
            </a:r>
            <a:r>
              <a:rPr lang="ru-RU" dirty="0" smtClean="0"/>
              <a:t> пришедших с одной стороны и обрезанных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err="1" smtClean="0"/>
              <a:t>taiI</a:t>
            </a:r>
            <a:r>
              <a:rPr lang="en-US" dirty="0" smtClean="0"/>
              <a:t> c </a:t>
            </a:r>
            <a:r>
              <a:rPr lang="ru-RU" dirty="0" smtClean="0"/>
              <a:t>3</a:t>
            </a:r>
            <a:r>
              <a:rPr lang="en-US" dirty="0" smtClean="0"/>
              <a:t>’</a:t>
            </a:r>
            <a:r>
              <a:rPr lang="ru-RU" dirty="0" smtClean="0"/>
              <a:t> конца и по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с 3</a:t>
            </a:r>
            <a:r>
              <a:rPr lang="en-US" dirty="0" smtClean="0"/>
              <a:t>’</a:t>
            </a:r>
            <a:r>
              <a:rPr lang="ru-RU" dirty="0" smtClean="0"/>
              <a:t> конца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80910" y="3795275"/>
            <a:ext cx="338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 это ещё статистика по двум и больше выровненным кусочкам </a:t>
            </a:r>
            <a:r>
              <a:rPr lang="ru-RU" sz="2000" dirty="0" err="1" smtClean="0"/>
              <a:t>рида</a:t>
            </a:r>
            <a:r>
              <a:rPr lang="ru-RU" sz="2000" dirty="0" smtClean="0"/>
              <a:t>!!!!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8446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39" y="587141"/>
            <a:ext cx="4208574" cy="31564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5" y="3526620"/>
            <a:ext cx="4010356" cy="3007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4" y="3492366"/>
            <a:ext cx="3873985" cy="2905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618010"/>
            <a:ext cx="4060189" cy="3045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9240" y="557970"/>
            <a:ext cx="13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1203_</a:t>
            </a:r>
            <a:r>
              <a:rPr lang="en-US" dirty="0" smtClean="0"/>
              <a:t>CMV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64940" y="580040"/>
            <a:ext cx="349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1203_</a:t>
            </a:r>
            <a:r>
              <a:rPr lang="en-US" dirty="0" smtClean="0"/>
              <a:t>CMV cut </a:t>
            </a:r>
            <a:r>
              <a:rPr lang="en-US" dirty="0" err="1" smtClean="0"/>
              <a:t>NlaIII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0053" y="3418989"/>
            <a:ext cx="349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1203_</a:t>
            </a:r>
            <a:r>
              <a:rPr lang="en-US" dirty="0" smtClean="0"/>
              <a:t>CMV cut </a:t>
            </a:r>
            <a:r>
              <a:rPr lang="en-US" dirty="0" err="1" smtClean="0"/>
              <a:t>NlaIII</a:t>
            </a:r>
            <a:r>
              <a:rPr lang="en-US" dirty="0" smtClean="0"/>
              <a:t> 5’, cut </a:t>
            </a:r>
            <a:r>
              <a:rPr lang="en-US" dirty="0" err="1" smtClean="0"/>
              <a:t>taiI</a:t>
            </a:r>
            <a:r>
              <a:rPr lang="en-US" dirty="0" smtClean="0"/>
              <a:t> 3’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3473" y="3418989"/>
            <a:ext cx="349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1203_</a:t>
            </a:r>
            <a:r>
              <a:rPr lang="en-US" dirty="0" smtClean="0"/>
              <a:t>CMV cut </a:t>
            </a:r>
            <a:r>
              <a:rPr lang="en-US" dirty="0" err="1" smtClean="0"/>
              <a:t>NlaIII</a:t>
            </a:r>
            <a:r>
              <a:rPr lang="en-US" dirty="0" smtClean="0"/>
              <a:t> 5’, cut </a:t>
            </a:r>
            <a:r>
              <a:rPr lang="en-US" dirty="0" err="1" smtClean="0"/>
              <a:t>taiI</a:t>
            </a:r>
            <a:r>
              <a:rPr lang="en-US" dirty="0" smtClean="0"/>
              <a:t> 5’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93973" y="80727"/>
            <a:ext cx="544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Распределение длин </a:t>
            </a:r>
            <a:r>
              <a:rPr lang="ru-RU" sz="2400" dirty="0" err="1" smtClean="0"/>
              <a:t>ридов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0681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8" y="1865530"/>
            <a:ext cx="5801784" cy="4351338"/>
          </a:xfrm>
        </p:spPr>
      </p:pic>
      <p:sp>
        <p:nvSpPr>
          <p:cNvPr id="4" name="TextBox 3"/>
          <p:cNvSpPr txBox="1"/>
          <p:nvPr/>
        </p:nvSpPr>
        <p:spPr>
          <a:xfrm>
            <a:off x="6568440" y="1219199"/>
            <a:ext cx="534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статистика, которую мы посчитали для 1203_</a:t>
            </a:r>
            <a:r>
              <a:rPr lang="en-US" dirty="0" smtClean="0"/>
              <a:t>CMV</a:t>
            </a:r>
            <a:r>
              <a:rPr lang="ru-RU" dirty="0" smtClean="0"/>
              <a:t>_</a:t>
            </a:r>
            <a:r>
              <a:rPr lang="en-US" dirty="0" err="1" smtClean="0"/>
              <a:t>NlaIII</a:t>
            </a:r>
            <a:r>
              <a:rPr lang="en-US" dirty="0" smtClean="0"/>
              <a:t> (c </a:t>
            </a:r>
            <a:r>
              <a:rPr lang="ru-RU" dirty="0" smtClean="0"/>
              <a:t>ПЦР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05" y="1974532"/>
            <a:ext cx="53435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8" y="1808208"/>
            <a:ext cx="8499052" cy="4351338"/>
          </a:xfrm>
        </p:spPr>
      </p:pic>
      <p:sp>
        <p:nvSpPr>
          <p:cNvPr id="5" name="TextBox 4"/>
          <p:cNvSpPr txBox="1"/>
          <p:nvPr/>
        </p:nvSpPr>
        <p:spPr>
          <a:xfrm>
            <a:off x="3457303" y="5059680"/>
            <a:ext cx="25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106_adapters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76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" y="85668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['chr1', 'chr16', 'chr1', 'chr1', 'chr16', 'chr1']</a:t>
            </a:r>
          </a:p>
          <a:p>
            <a:r>
              <a:rPr lang="ru-RU" dirty="0"/>
              <a:t>['chr2', 'chr21', 'chr21', 'chr21', 'chr21', 'chr2']</a:t>
            </a:r>
          </a:p>
          <a:p>
            <a:r>
              <a:rPr lang="ru-RU" dirty="0"/>
              <a:t>['chr5', 'chr1', 'chr10', 'chr10', 'chr1', 'chr5']</a:t>
            </a:r>
          </a:p>
          <a:p>
            <a:r>
              <a:rPr lang="ru-RU" dirty="0"/>
              <a:t>['chr5', 'chr4', 'chr21', 'chr21', 'chr4', 'chr5']</a:t>
            </a:r>
          </a:p>
          <a:p>
            <a:r>
              <a:rPr lang="ru-RU" dirty="0"/>
              <a:t>['chr5', 'chr5', 'chr21', 'chr21', 'chr5', 'chr5']</a:t>
            </a:r>
          </a:p>
          <a:p>
            <a:r>
              <a:rPr lang="ru-RU" dirty="0"/>
              <a:t>['chr10', '</a:t>
            </a:r>
            <a:r>
              <a:rPr lang="ru-RU" dirty="0" err="1"/>
              <a:t>chrX</a:t>
            </a:r>
            <a:r>
              <a:rPr lang="ru-RU" dirty="0"/>
              <a:t>', 'chr10', 'chr10', '</a:t>
            </a:r>
            <a:r>
              <a:rPr lang="ru-RU" dirty="0" err="1"/>
              <a:t>chrX</a:t>
            </a:r>
            <a:r>
              <a:rPr lang="ru-RU" dirty="0"/>
              <a:t>', 'chr10']</a:t>
            </a:r>
          </a:p>
          <a:p>
            <a:r>
              <a:rPr lang="ru-RU" dirty="0"/>
              <a:t>['chr10', 'chr4', 'chrUn_KI270756v1', 'chrUn_KI270756v1', 'chr4', 'chr10']</a:t>
            </a:r>
          </a:p>
          <a:p>
            <a:r>
              <a:rPr lang="ru-RU" dirty="0"/>
              <a:t>['chr10', 'chr6', 'chr15', 'chr15', 'chr6', 'chr10']</a:t>
            </a:r>
          </a:p>
          <a:p>
            <a:r>
              <a:rPr lang="ru-RU" dirty="0"/>
              <a:t>['chr11', 'chr7', 'chr17', 'chr17', 'chr7', 'chr11']</a:t>
            </a:r>
          </a:p>
          <a:p>
            <a:r>
              <a:rPr lang="ru-RU" dirty="0"/>
              <a:t>['chr17', 'chrUn_KI270438v1', 'chrUn_GL000216v2', 'chrUn_GL000216v2', 'chrUn_KI270438v1', 'chr17']</a:t>
            </a:r>
          </a:p>
          <a:p>
            <a:r>
              <a:rPr lang="ru-RU" dirty="0"/>
              <a:t>['chr20', 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', 'chr20']</a:t>
            </a:r>
          </a:p>
          <a:p>
            <a:r>
              <a:rPr lang="ru-RU" dirty="0"/>
              <a:t>['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', 'chr22_KI270736v1_random', 'chr22_KI270736v1_random', 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']</a:t>
            </a:r>
          </a:p>
          <a:p>
            <a:r>
              <a:rPr lang="ru-RU" dirty="0"/>
              <a:t>['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', 'chr17_KI270730v1_random', 'chr17_KI270730v1_random', '</a:t>
            </a:r>
            <a:r>
              <a:rPr lang="ru-RU" dirty="0" err="1"/>
              <a:t>chrY</a:t>
            </a:r>
            <a:r>
              <a:rPr lang="ru-RU" dirty="0"/>
              <a:t>', '</a:t>
            </a:r>
            <a:r>
              <a:rPr lang="ru-RU" dirty="0" err="1"/>
              <a:t>chrY</a:t>
            </a:r>
            <a:r>
              <a:rPr lang="ru-RU" dirty="0"/>
              <a:t>']</a:t>
            </a:r>
          </a:p>
          <a:p>
            <a:r>
              <a:rPr lang="ru-RU" dirty="0"/>
              <a:t>['chr17_KI270729v1_random', 'chrUn_KI270438v1', 'chrUn_KI270442v1', 'chrUn_KI270442v1', 'chrUn_KI270438v1', 'chr17_KI270729v1_random']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170" y="129540"/>
            <a:ext cx="622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</a:t>
            </a:r>
            <a:r>
              <a:rPr lang="ru-RU" dirty="0" err="1" smtClean="0"/>
              <a:t>риды</a:t>
            </a:r>
            <a:r>
              <a:rPr lang="ru-RU" dirty="0" smtClean="0"/>
              <a:t> из 1203_</a:t>
            </a:r>
            <a:r>
              <a:rPr lang="en-US" dirty="0"/>
              <a:t>CMV cut </a:t>
            </a:r>
            <a:r>
              <a:rPr lang="en-US" dirty="0" err="1"/>
              <a:t>NlaIII</a:t>
            </a:r>
            <a:r>
              <a:rPr lang="en-US" dirty="0"/>
              <a:t> 5’, cut </a:t>
            </a:r>
            <a:r>
              <a:rPr lang="en-US" dirty="0" err="1"/>
              <a:t>taiI</a:t>
            </a:r>
            <a:r>
              <a:rPr lang="en-US" dirty="0"/>
              <a:t> 5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dirty="0" err="1" smtClean="0"/>
              <a:t>выровенные</a:t>
            </a:r>
            <a:r>
              <a:rPr lang="ru-RU" dirty="0" smtClean="0"/>
              <a:t> на три и более кусков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6520" y="69770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['chr1', 'chr16', 'chr1', 'chr1', 'chr16', 'chr1']</a:t>
            </a:r>
          </a:p>
          <a:p>
            <a:r>
              <a:rPr lang="en-US" sz="1400" dirty="0"/>
              <a:t>['chr2', 'chr2', 'chr6', 'chr6', 'chr2', 'chr2']</a:t>
            </a:r>
          </a:p>
          <a:p>
            <a:r>
              <a:rPr lang="en-US" sz="1400" dirty="0"/>
              <a:t>['chr2', 'chr21', 'chr21', 'chr21', 'chr21', 'chr2']</a:t>
            </a:r>
          </a:p>
          <a:p>
            <a:r>
              <a:rPr lang="en-US" sz="1400" dirty="0"/>
              <a:t>['chr5', 'chr1', 'chr10', 'chr10', 'chr1', 'chr5']</a:t>
            </a:r>
          </a:p>
          <a:p>
            <a:r>
              <a:rPr lang="en-US" sz="1400" dirty="0"/>
              <a:t>['chr5', 'chr4', 'chr21', 'chr21', 'chr4', 'chr5']</a:t>
            </a:r>
          </a:p>
          <a:p>
            <a:r>
              <a:rPr lang="en-US" sz="1400" dirty="0"/>
              <a:t>['chr5', 'chr10', 'chr20', 'chr20', 'chr10', 'chr5']</a:t>
            </a:r>
          </a:p>
          <a:p>
            <a:r>
              <a:rPr lang="en-US" sz="1400" dirty="0"/>
              <a:t>['chr5', 'chr5', 'chr21', 'chr21', 'chr5', 'chr5']</a:t>
            </a:r>
          </a:p>
          <a:p>
            <a:r>
              <a:rPr lang="en-US" sz="1400" dirty="0"/>
              <a:t>['chr5', 'chr5', 'chr5', 'chr5', 'chr5', 'chr5']</a:t>
            </a:r>
          </a:p>
          <a:p>
            <a:r>
              <a:rPr lang="en-US" sz="1400" dirty="0"/>
              <a:t>['chr5', 'chr5', 'chr14', 'chr14', 'chr5', 'chr5']</a:t>
            </a:r>
          </a:p>
          <a:p>
            <a:r>
              <a:rPr lang="en-US" sz="1400" dirty="0"/>
              <a:t>['chr9', 'chr19', 'chr19', 'chr19', 'chr19', 'chr9']</a:t>
            </a:r>
          </a:p>
          <a:p>
            <a:r>
              <a:rPr lang="en-US" sz="1400" dirty="0"/>
              <a:t>['chr10', '</a:t>
            </a:r>
            <a:r>
              <a:rPr lang="en-US" sz="1400" dirty="0" err="1"/>
              <a:t>chrX</a:t>
            </a:r>
            <a:r>
              <a:rPr lang="en-US" sz="1400" dirty="0"/>
              <a:t>', 'chr10', 'chr10', '</a:t>
            </a:r>
            <a:r>
              <a:rPr lang="en-US" sz="1400" dirty="0" err="1"/>
              <a:t>chrX</a:t>
            </a:r>
            <a:r>
              <a:rPr lang="en-US" sz="1400" dirty="0"/>
              <a:t>', 'chr10']</a:t>
            </a:r>
          </a:p>
          <a:p>
            <a:r>
              <a:rPr lang="en-US" sz="1400" dirty="0"/>
              <a:t>['chr10', 'chr4', 'chrUn_KI270756v1', 'chrUn_KI270756v1', 'chr4', 'chr10']</a:t>
            </a:r>
          </a:p>
          <a:p>
            <a:r>
              <a:rPr lang="en-US" sz="1400" dirty="0"/>
              <a:t>['chr10', '</a:t>
            </a:r>
            <a:r>
              <a:rPr lang="en-US" sz="1400" dirty="0" err="1"/>
              <a:t>chrY</a:t>
            </a:r>
            <a:r>
              <a:rPr lang="en-US" sz="1400" dirty="0"/>
              <a:t>', 'chr17', 'chr17', '</a:t>
            </a:r>
            <a:r>
              <a:rPr lang="en-US" sz="1400" dirty="0" err="1"/>
              <a:t>chrY</a:t>
            </a:r>
            <a:r>
              <a:rPr lang="en-US" sz="1400" dirty="0"/>
              <a:t>', 'chr10']</a:t>
            </a:r>
          </a:p>
          <a:p>
            <a:r>
              <a:rPr lang="en-US" sz="1400" dirty="0"/>
              <a:t>['chr10', 'chr6', 'chr15', 'chr15', 'chr6', 'chr10']</a:t>
            </a:r>
          </a:p>
          <a:p>
            <a:r>
              <a:rPr lang="en-US" sz="1400" dirty="0"/>
              <a:t>['chr11', 'chr7', 'chr17', 'chr17', 'chr7', 'chr11']</a:t>
            </a:r>
          </a:p>
          <a:p>
            <a:r>
              <a:rPr lang="en-US" sz="1400" dirty="0"/>
              <a:t>['chr17', 'chrUn_KI270438v1', 'chrUn_GL000216v2', 'chrUn_GL000216v2', 'chrUn_KI270438v1', 'chr17']</a:t>
            </a:r>
          </a:p>
          <a:p>
            <a:r>
              <a:rPr lang="en-US" sz="1400" dirty="0"/>
              <a:t>['chr20', 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', 'chr20']</a:t>
            </a:r>
          </a:p>
          <a:p>
            <a:r>
              <a:rPr lang="en-US" sz="1400" dirty="0"/>
              <a:t>['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', 'chr22_KI270736v1_random', 'chr22_KI270736v1_random', 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']</a:t>
            </a:r>
          </a:p>
          <a:p>
            <a:r>
              <a:rPr lang="en-US" sz="1400" dirty="0"/>
              <a:t>['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', 'chr17_KI270730v1_random', 'chr17_KI270730v1_random', '</a:t>
            </a:r>
            <a:r>
              <a:rPr lang="en-US" sz="1400" dirty="0" err="1"/>
              <a:t>chrY</a:t>
            </a:r>
            <a:r>
              <a:rPr lang="en-US" sz="1400" dirty="0"/>
              <a:t>', '</a:t>
            </a:r>
            <a:r>
              <a:rPr lang="en-US" sz="1400" dirty="0" err="1"/>
              <a:t>chrY</a:t>
            </a:r>
            <a:r>
              <a:rPr lang="en-US" sz="1400" dirty="0"/>
              <a:t>']</a:t>
            </a:r>
          </a:p>
          <a:p>
            <a:r>
              <a:rPr lang="en-US" sz="1400" dirty="0"/>
              <a:t>['chr17_KI270729v1_random', 'chrUn_KI270438v1', 'chrUn_KI270442v1', 'chrUn_KI270442v1', 'chrUn_KI270438v1', 'chr17_KI270729v1_random']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34150" y="0"/>
            <a:ext cx="500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</a:t>
            </a:r>
            <a:r>
              <a:rPr lang="ru-RU" dirty="0" err="1" smtClean="0"/>
              <a:t>риды</a:t>
            </a:r>
            <a:r>
              <a:rPr lang="ru-RU" dirty="0" smtClean="0"/>
              <a:t> из 1203_</a:t>
            </a:r>
            <a:r>
              <a:rPr lang="en-US" dirty="0"/>
              <a:t>CMV cut </a:t>
            </a:r>
            <a:r>
              <a:rPr lang="en-US" dirty="0" err="1"/>
              <a:t>NlaIII</a:t>
            </a:r>
            <a:r>
              <a:rPr lang="en-US" dirty="0"/>
              <a:t> 5’, cut </a:t>
            </a:r>
            <a:r>
              <a:rPr lang="en-US" dirty="0" err="1"/>
              <a:t>taiI</a:t>
            </a:r>
            <a:r>
              <a:rPr lang="en-US" dirty="0"/>
              <a:t> </a:t>
            </a:r>
            <a:r>
              <a:rPr lang="ru-RU" dirty="0" smtClean="0"/>
              <a:t>3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dirty="0" err="1" smtClean="0"/>
              <a:t>выровенные</a:t>
            </a:r>
            <a:r>
              <a:rPr lang="ru-RU" dirty="0" smtClean="0"/>
              <a:t> на три и более кусков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" y="100198"/>
            <a:ext cx="1149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Решили ещё немного усложнить подсчёт статистик. Это</a:t>
            </a:r>
            <a:r>
              <a:rPr lang="ru-RU" dirty="0"/>
              <a:t>т</a:t>
            </a:r>
            <a:r>
              <a:rPr lang="ru-RU" dirty="0" smtClean="0"/>
              <a:t> </a:t>
            </a:r>
            <a:r>
              <a:rPr lang="en-US" dirty="0" smtClean="0"/>
              <a:t>Hi-C </a:t>
            </a:r>
            <a:r>
              <a:rPr lang="ru-RU" dirty="0" smtClean="0"/>
              <a:t>делали по </a:t>
            </a:r>
            <a:r>
              <a:rPr lang="en-US" dirty="0" err="1" smtClean="0"/>
              <a:t>NlaIII</a:t>
            </a:r>
            <a:r>
              <a:rPr lang="ru-RU" dirty="0" smtClean="0"/>
              <a:t>, возьмём </a:t>
            </a:r>
            <a:r>
              <a:rPr lang="ru-RU" dirty="0" err="1" smtClean="0"/>
              <a:t>риды</a:t>
            </a:r>
            <a:r>
              <a:rPr lang="ru-RU" dirty="0" smtClean="0"/>
              <a:t> </a:t>
            </a:r>
            <a:r>
              <a:rPr lang="en-US" dirty="0" smtClean="0"/>
              <a:t>R1 </a:t>
            </a:r>
            <a:r>
              <a:rPr lang="ru-RU" dirty="0" smtClean="0"/>
              <a:t>только те, где в </a:t>
            </a:r>
            <a:r>
              <a:rPr lang="ru-RU" dirty="0" err="1" smtClean="0"/>
              <a:t>риде</a:t>
            </a:r>
            <a:r>
              <a:rPr lang="ru-RU" dirty="0" smtClean="0"/>
              <a:t> встречаются два сайта </a:t>
            </a:r>
            <a:r>
              <a:rPr lang="en-US" dirty="0" err="1" smtClean="0"/>
              <a:t>NlaIII</a:t>
            </a:r>
            <a:r>
              <a:rPr lang="en-US" dirty="0"/>
              <a:t> </a:t>
            </a:r>
            <a:r>
              <a:rPr lang="ru-RU" dirty="0" smtClean="0"/>
              <a:t>и выровняем, потом достанем из них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(Так мы возьмём те </a:t>
            </a:r>
            <a:r>
              <a:rPr lang="ru-RU" dirty="0" err="1" smtClean="0"/>
              <a:t>риды</a:t>
            </a:r>
            <a:r>
              <a:rPr lang="ru-RU" dirty="0" smtClean="0"/>
              <a:t>, где </a:t>
            </a:r>
            <a:r>
              <a:rPr lang="ru-RU" dirty="0" err="1" smtClean="0"/>
              <a:t>залигировались</a:t>
            </a:r>
            <a:r>
              <a:rPr lang="ru-RU" dirty="0" smtClean="0"/>
              <a:t> минимум три куска генома)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294625"/>
            <a:ext cx="5257800" cy="59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" y="1948378"/>
            <a:ext cx="1165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Статистика получилось довольно таки неплохая.  (Если конечно считать, что 78 </a:t>
            </a:r>
            <a:r>
              <a:rPr lang="ru-RU" dirty="0" err="1" smtClean="0"/>
              <a:t>ридов</a:t>
            </a:r>
            <a:r>
              <a:rPr lang="ru-RU" dirty="0" smtClean="0"/>
              <a:t> достаточно для статистики) Но! На самом деле здесь выравниваются 2 куска на геном, а третий кусок не выравнивается. Мы же в эксперименте ищем такие </a:t>
            </a:r>
            <a:r>
              <a:rPr lang="ru-RU" dirty="0" err="1" smtClean="0"/>
              <a:t>риды</a:t>
            </a:r>
            <a:r>
              <a:rPr lang="ru-RU" dirty="0" smtClean="0"/>
              <a:t>, где 2 части генома </a:t>
            </a:r>
            <a:r>
              <a:rPr lang="ru-RU" dirty="0" err="1" smtClean="0"/>
              <a:t>залигировались</a:t>
            </a:r>
            <a:r>
              <a:rPr lang="ru-RU" dirty="0" smtClean="0"/>
              <a:t> с </a:t>
            </a:r>
            <a:r>
              <a:rPr lang="ru-RU" dirty="0" err="1" smtClean="0"/>
              <a:t>плазмидой</a:t>
            </a:r>
            <a:r>
              <a:rPr lang="ru-RU" dirty="0" smtClean="0"/>
              <a:t>. (Однако даже при обрезании </a:t>
            </a:r>
            <a:r>
              <a:rPr lang="ru-RU" dirty="0" err="1" smtClean="0"/>
              <a:t>плазмиды</a:t>
            </a:r>
            <a:r>
              <a:rPr lang="ru-RU" dirty="0" smtClean="0"/>
              <a:t> у нас достаточно </a:t>
            </a:r>
            <a:r>
              <a:rPr lang="ru-RU" dirty="0" err="1" smtClean="0"/>
              <a:t>ридов</a:t>
            </a:r>
            <a:r>
              <a:rPr lang="ru-RU" dirty="0" smtClean="0"/>
              <a:t> длиной 140 букв и по идее этого должно быть достаточно, чтобы найти нормальные </a:t>
            </a:r>
            <a:r>
              <a:rPr lang="ru-RU" dirty="0" err="1" smtClean="0"/>
              <a:t>риды</a:t>
            </a:r>
            <a:r>
              <a:rPr lang="ru-RU" dirty="0" smtClean="0"/>
              <a:t> с 2 участками генома.)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3363430"/>
            <a:ext cx="10218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всё таки попробовать взять только те </a:t>
            </a:r>
            <a:r>
              <a:rPr lang="ru-RU" dirty="0" err="1" smtClean="0"/>
              <a:t>риды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cmv_n1</a:t>
            </a:r>
            <a:r>
              <a:rPr lang="ru-RU" dirty="0" smtClean="0"/>
              <a:t>, где</a:t>
            </a:r>
            <a:r>
              <a:rPr lang="en-US" dirty="0" smtClean="0"/>
              <a:t> </a:t>
            </a:r>
            <a:r>
              <a:rPr lang="ru-RU" dirty="0" smtClean="0"/>
              <a:t>точно есть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и ещё раз пересчитать статистику, то ничего не изменилось. Скорее всего действительно большинство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</a:t>
            </a:r>
            <a:r>
              <a:rPr lang="ru-RU" dirty="0" err="1" smtClean="0"/>
              <a:t>ридов</a:t>
            </a:r>
            <a:r>
              <a:rPr lang="ru-RU" dirty="0" smtClean="0"/>
              <a:t>, обрезанных по </a:t>
            </a:r>
            <a:r>
              <a:rPr lang="en-US" dirty="0" err="1" smtClean="0"/>
              <a:t>TaiI</a:t>
            </a:r>
            <a:r>
              <a:rPr lang="en-US" dirty="0" smtClean="0"/>
              <a:t> </a:t>
            </a:r>
            <a:r>
              <a:rPr lang="ru-RU" dirty="0" err="1" smtClean="0"/>
              <a:t>лигируются</a:t>
            </a:r>
            <a:r>
              <a:rPr lang="ru-RU" dirty="0" smtClean="0"/>
              <a:t> по </a:t>
            </a:r>
            <a:r>
              <a:rPr lang="en-US" dirty="0" err="1" smtClean="0"/>
              <a:t>NlaIII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4734273"/>
            <a:ext cx="11353800" cy="8343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6180" y="4355177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Обрезанные по </a:t>
            </a:r>
            <a:r>
              <a:rPr lang="en-US" dirty="0" err="1" smtClean="0"/>
              <a:t>TaiI</a:t>
            </a:r>
            <a:r>
              <a:rPr lang="en-US" dirty="0" smtClean="0"/>
              <a:t> </a:t>
            </a:r>
            <a:r>
              <a:rPr lang="ru-RU" dirty="0" err="1" smtClean="0"/>
              <a:t>сапплементари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85160" y="5151436"/>
            <a:ext cx="550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Обрезанные по </a:t>
            </a:r>
            <a:r>
              <a:rPr lang="en-US" dirty="0" err="1" smtClean="0"/>
              <a:t>TaiI</a:t>
            </a:r>
            <a:r>
              <a:rPr lang="ru-RU" dirty="0" smtClean="0"/>
              <a:t>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с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680505"/>
            <a:ext cx="12192000" cy="5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77" y="1952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Чтобы проверить, что мы правильно считаем распределение по </a:t>
            </a:r>
            <a:r>
              <a:rPr lang="ru-RU" dirty="0" err="1"/>
              <a:t>компартментам</a:t>
            </a:r>
            <a:r>
              <a:rPr lang="ru-RU" dirty="0"/>
              <a:t>, мы решили перемешать собственные числа и посмотреть что получится.</a:t>
            </a:r>
          </a:p>
        </p:txBody>
      </p:sp>
    </p:spTree>
    <p:extLst>
      <p:ext uri="{BB962C8B-B14F-4D97-AF65-F5344CB8AC3E}">
        <p14:creationId xmlns:p14="http://schemas.microsoft.com/office/powerpoint/2010/main" val="786506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2022-11-22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62" y="1454923"/>
            <a:ext cx="10515600" cy="4351338"/>
          </a:xfrm>
        </p:spPr>
        <p:txBody>
          <a:bodyPr/>
          <a:lstStyle/>
          <a:p>
            <a:r>
              <a:rPr lang="ru-RU" dirty="0" smtClean="0"/>
              <a:t>Пришли новые данные, там ребята использовали новую </a:t>
            </a:r>
            <a:r>
              <a:rPr lang="ru-RU" dirty="0" err="1" smtClean="0"/>
              <a:t>плазмиду</a:t>
            </a:r>
            <a:r>
              <a:rPr lang="ru-RU" dirty="0" smtClean="0"/>
              <a:t> и резали не по </a:t>
            </a:r>
            <a:r>
              <a:rPr lang="en-US" dirty="0" err="1" smtClean="0"/>
              <a:t>TaiI</a:t>
            </a:r>
            <a:r>
              <a:rPr lang="en-US" dirty="0" smtClean="0"/>
              <a:t> </a:t>
            </a:r>
            <a:r>
              <a:rPr lang="ru-RU" dirty="0" smtClean="0"/>
              <a:t>а по </a:t>
            </a:r>
            <a:r>
              <a:rPr lang="en-US" dirty="0" err="1" smtClean="0"/>
              <a:t>MseI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6068"/>
            <a:ext cx="2305050" cy="66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50" y="3461705"/>
            <a:ext cx="827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Эти образцы просто различаются производителем фермента. Поскольку </a:t>
            </a:r>
            <a:r>
              <a:rPr lang="ru-RU" dirty="0" err="1" smtClean="0"/>
              <a:t>плазмида</a:t>
            </a:r>
            <a:r>
              <a:rPr lang="ru-RU" dirty="0" smtClean="0"/>
              <a:t> поменялась, обрезали другие адаптеры, которые прислала мне Саша.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108036"/>
            <a:ext cx="9069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77777"/>
                </a:solidFill>
                <a:latin typeface="Inter"/>
              </a:rPr>
              <a:t>ada_R2_Nla_NP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77777"/>
                </a:solidFill>
                <a:latin typeface="Inter"/>
              </a:rPr>
              <a:t>ATGTTCTCCTCATG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77777"/>
                </a:solidFill>
                <a:latin typeface="Inter"/>
              </a:rPr>
              <a:t>ada_R1_Mse_NP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77777"/>
                </a:solidFill>
                <a:latin typeface="Inter"/>
              </a:rPr>
              <a:t>TGACTATGGTTGCAAGAGACGAAGCTTCGTCTCAGTCTTAA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550" y="5417388"/>
            <a:ext cx="725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Эти адаптеры короче чем должны быть, потому что там Никита что то обрезал и Саша сказал искать то, что выше. Я не стала разбираться почему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40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19" y="9713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Ребята решили все проблемы с новой </a:t>
            </a:r>
            <a:r>
              <a:rPr lang="ru-RU" dirty="0" err="1" smtClean="0"/>
              <a:t>плазмидой</a:t>
            </a:r>
            <a:r>
              <a:rPr lang="ru-RU" dirty="0" smtClean="0"/>
              <a:t> и сделали новые колечки.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benchling.com/s/seq-aOVDUZPV53joLp2H4mU0?m=slm-k2eT65UHpHTvscKukv4x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genedev.bionet.nsc.ru/ftp</a:t>
            </a:r>
            <a:r>
              <a:rPr lang="en-US" dirty="0">
                <a:hlinkClick r:id="rId3"/>
              </a:rPr>
              <a:t>/_RawReads/2023-03-14_Moscow/</a:t>
            </a:r>
            <a:r>
              <a:rPr lang="en-US" dirty="0"/>
              <a:t> </a:t>
            </a:r>
            <a:endParaRPr lang="ru-RU" dirty="0" smtClean="0"/>
          </a:p>
          <a:p>
            <a:r>
              <a:rPr lang="ru-RU" dirty="0" smtClean="0"/>
              <a:t>Сначала </a:t>
            </a:r>
            <a:r>
              <a:rPr lang="ru-RU" dirty="0" err="1" smtClean="0"/>
              <a:t>плазмиду</a:t>
            </a:r>
            <a:r>
              <a:rPr lang="ru-RU" dirty="0" smtClean="0"/>
              <a:t> помещают в клетки, потом режут по </a:t>
            </a:r>
            <a:r>
              <a:rPr lang="en-US" dirty="0" err="1" smtClean="0"/>
              <a:t>NlaIII</a:t>
            </a:r>
            <a:r>
              <a:rPr lang="ru-RU" dirty="0" smtClean="0"/>
              <a:t>, обрабатывают фрагментом </a:t>
            </a:r>
            <a:r>
              <a:rPr lang="ru-RU" dirty="0" err="1" smtClean="0"/>
              <a:t>Клёнова</a:t>
            </a:r>
            <a:r>
              <a:rPr lang="ru-RU" dirty="0" smtClean="0"/>
              <a:t>, </a:t>
            </a:r>
            <a:r>
              <a:rPr lang="ru-RU" dirty="0" err="1" smtClean="0"/>
              <a:t>лигируют</a:t>
            </a:r>
            <a:r>
              <a:rPr lang="ru-RU" dirty="0" smtClean="0"/>
              <a:t>, режут по </a:t>
            </a:r>
            <a:r>
              <a:rPr lang="en-US" dirty="0" err="1" smtClean="0"/>
              <a:t>MseI</a:t>
            </a:r>
            <a:r>
              <a:rPr lang="en-US" dirty="0" smtClean="0"/>
              <a:t>, </a:t>
            </a:r>
            <a:r>
              <a:rPr lang="ru-RU" dirty="0" err="1" smtClean="0"/>
              <a:t>лигируют</a:t>
            </a:r>
            <a:r>
              <a:rPr lang="ru-RU" dirty="0" smtClean="0"/>
              <a:t>. Соответственно после обработки </a:t>
            </a:r>
            <a:r>
              <a:rPr lang="ru-RU" dirty="0" err="1" smtClean="0"/>
              <a:t>Клёновым</a:t>
            </a:r>
            <a:r>
              <a:rPr lang="ru-RU" dirty="0" smtClean="0"/>
              <a:t> ожидается, что </a:t>
            </a:r>
            <a:r>
              <a:rPr lang="en-US" dirty="0" smtClean="0"/>
              <a:t>CATG </a:t>
            </a:r>
            <a:r>
              <a:rPr lang="ru-RU" dirty="0" smtClean="0"/>
              <a:t>сайт рестрикции обрежется в </a:t>
            </a:r>
            <a:r>
              <a:rPr lang="ru-RU" dirty="0" err="1" smtClean="0"/>
              <a:t>ридах</a:t>
            </a:r>
            <a:r>
              <a:rPr lang="ru-RU" dirty="0" smtClean="0"/>
              <a:t>, потому что Клёнов подчищает липкие концы.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9810" y="-57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2023-03-14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98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881" y="433430"/>
            <a:ext cx="10515600" cy="5440148"/>
          </a:xfrm>
        </p:spPr>
        <p:txBody>
          <a:bodyPr>
            <a:normAutofit/>
          </a:bodyPr>
          <a:lstStyle/>
          <a:p>
            <a:r>
              <a:rPr lang="ru-RU" dirty="0" smtClean="0"/>
              <a:t>Нужно узнать</a:t>
            </a:r>
          </a:p>
          <a:p>
            <a:r>
              <a:rPr lang="ru-RU" sz="1800" dirty="0" smtClean="0"/>
              <a:t>1</a:t>
            </a:r>
            <a:r>
              <a:rPr lang="ru-RU" sz="1800" dirty="0"/>
              <a:t>) доля </a:t>
            </a:r>
            <a:r>
              <a:rPr lang="ru-RU" sz="1800" dirty="0" err="1"/>
              <a:t>ридов</a:t>
            </a:r>
            <a:r>
              <a:rPr lang="ru-RU" sz="1800" dirty="0"/>
              <a:t>, которые не порезались по </a:t>
            </a:r>
            <a:r>
              <a:rPr lang="ru-RU" sz="1800" dirty="0" err="1"/>
              <a:t>NlaIII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) Из </a:t>
            </a:r>
            <a:r>
              <a:rPr lang="ru-RU" sz="1800" dirty="0" err="1"/>
              <a:t>непорезанных</a:t>
            </a:r>
            <a:r>
              <a:rPr lang="ru-RU" sz="1800" dirty="0"/>
              <a:t> доля, содержащая </a:t>
            </a:r>
            <a:r>
              <a:rPr lang="ru-RU" sz="1800" dirty="0" err="1"/>
              <a:t>делецию</a:t>
            </a:r>
            <a:r>
              <a:rPr lang="ru-RU" sz="1800" dirty="0"/>
              <a:t> 4 </a:t>
            </a:r>
            <a:r>
              <a:rPr lang="ru-RU" sz="1800" dirty="0" err="1"/>
              <a:t>п.о</a:t>
            </a:r>
            <a:r>
              <a:rPr lang="ru-RU" sz="1800" dirty="0"/>
              <a:t> (СATG) от </a:t>
            </a:r>
            <a:r>
              <a:rPr lang="ru-RU" sz="1800" dirty="0" err="1"/>
              <a:t>Кленова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) Доля пар </a:t>
            </a:r>
            <a:r>
              <a:rPr lang="ru-RU" sz="1800" dirty="0" err="1"/>
              <a:t>ридов</a:t>
            </a:r>
            <a:r>
              <a:rPr lang="ru-RU" sz="1800" dirty="0"/>
              <a:t> соответствующих целой </a:t>
            </a:r>
            <a:r>
              <a:rPr lang="ru-RU" sz="1800" dirty="0" err="1"/>
              <a:t>плазмиде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) Доля пар </a:t>
            </a:r>
            <a:r>
              <a:rPr lang="ru-RU" sz="1800" dirty="0" err="1"/>
              <a:t>ридов</a:t>
            </a:r>
            <a:r>
              <a:rPr lang="ru-RU" sz="1800" dirty="0"/>
              <a:t>, которые проскочили по </a:t>
            </a:r>
            <a:r>
              <a:rPr lang="ru-RU" sz="1800" dirty="0" err="1"/>
              <a:t>NlaIII</a:t>
            </a:r>
            <a:r>
              <a:rPr lang="ru-RU" sz="1800" dirty="0"/>
              <a:t> и </a:t>
            </a:r>
            <a:r>
              <a:rPr lang="ru-RU" sz="1800" dirty="0" err="1"/>
              <a:t>залигировались</a:t>
            </a:r>
            <a:r>
              <a:rPr lang="ru-RU" sz="1800" dirty="0"/>
              <a:t> с геномом по </a:t>
            </a:r>
            <a:r>
              <a:rPr lang="ru-RU" sz="1800" dirty="0" err="1"/>
              <a:t>MseI</a:t>
            </a:r>
            <a:r>
              <a:rPr lang="ru-RU" sz="1800" dirty="0"/>
              <a:t> </a:t>
            </a:r>
            <a:r>
              <a:rPr lang="ru-RU" sz="1800" dirty="0" smtClean="0"/>
              <a:t>, т.е. Доля </a:t>
            </a:r>
            <a:r>
              <a:rPr lang="ru-RU" sz="1800" dirty="0" err="1"/>
              <a:t>ридов</a:t>
            </a:r>
            <a:r>
              <a:rPr lang="ru-RU" sz="1800" dirty="0"/>
              <a:t> – один </a:t>
            </a:r>
            <a:r>
              <a:rPr lang="ru-RU" sz="1800" dirty="0" err="1"/>
              <a:t>mate</a:t>
            </a:r>
            <a:r>
              <a:rPr lang="ru-RU" sz="1800" dirty="0"/>
              <a:t> на </a:t>
            </a:r>
            <a:r>
              <a:rPr lang="ru-RU" sz="1800" dirty="0" err="1"/>
              <a:t>непорез</a:t>
            </a:r>
            <a:r>
              <a:rPr lang="ru-RU" sz="1800" dirty="0"/>
              <a:t> </a:t>
            </a:r>
            <a:r>
              <a:rPr lang="ru-RU" sz="1800" dirty="0" err="1"/>
              <a:t>NlaIII</a:t>
            </a:r>
            <a:r>
              <a:rPr lang="ru-RU" sz="1800" dirty="0"/>
              <a:t>, другой – на геном </a:t>
            </a:r>
            <a:endParaRPr lang="ru-RU" sz="1800" dirty="0" smtClean="0"/>
          </a:p>
          <a:p>
            <a:r>
              <a:rPr lang="ru-RU" sz="1800" dirty="0" smtClean="0"/>
              <a:t>6</a:t>
            </a:r>
            <a:r>
              <a:rPr lang="ru-RU" sz="1800" dirty="0"/>
              <a:t>) PCR </a:t>
            </a:r>
            <a:r>
              <a:rPr lang="ru-RU" sz="1800" dirty="0" err="1" smtClean="0"/>
              <a:t>дупликаты</a:t>
            </a:r>
            <a:endParaRPr lang="ru-RU" sz="1800" dirty="0" smtClean="0"/>
          </a:p>
          <a:p>
            <a:r>
              <a:rPr lang="ru-RU" sz="1800" dirty="0" smtClean="0"/>
              <a:t>7</a:t>
            </a:r>
            <a:r>
              <a:rPr lang="ru-RU" sz="1800" dirty="0"/>
              <a:t>) Посчитать статистику по А и Б </a:t>
            </a:r>
            <a:r>
              <a:rPr lang="ru-RU" sz="1800" dirty="0" err="1" smtClean="0"/>
              <a:t>компартментам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22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2" y="93277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/>
              <a:t>1) доля </a:t>
            </a:r>
            <a:r>
              <a:rPr lang="ru-RU" sz="1800" dirty="0" err="1"/>
              <a:t>ридов</a:t>
            </a:r>
            <a:r>
              <a:rPr lang="ru-RU" sz="1800" dirty="0"/>
              <a:t>, которые не порезались по </a:t>
            </a:r>
            <a:r>
              <a:rPr lang="ru-RU" sz="1800" dirty="0" err="1" smtClean="0"/>
              <a:t>NlaIII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2) Из </a:t>
            </a:r>
            <a:r>
              <a:rPr lang="ru-RU" sz="1800" dirty="0" err="1"/>
              <a:t>непорезанных</a:t>
            </a:r>
            <a:r>
              <a:rPr lang="ru-RU" sz="1800" dirty="0"/>
              <a:t> доля, содержащая </a:t>
            </a:r>
            <a:r>
              <a:rPr lang="ru-RU" sz="1800" dirty="0" err="1"/>
              <a:t>делецию</a:t>
            </a:r>
            <a:r>
              <a:rPr lang="ru-RU" sz="1800" dirty="0"/>
              <a:t> 4 </a:t>
            </a:r>
            <a:r>
              <a:rPr lang="ru-RU" sz="1800" dirty="0" err="1"/>
              <a:t>п.о</a:t>
            </a:r>
            <a:r>
              <a:rPr lang="ru-RU" sz="1800" dirty="0"/>
              <a:t> (СATG) от </a:t>
            </a:r>
            <a:r>
              <a:rPr lang="ru-RU" sz="1800" dirty="0" err="1"/>
              <a:t>Кленова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20568"/>
              </p:ext>
            </p:extLst>
          </p:nvPr>
        </p:nvGraphicFramePr>
        <p:xfrm>
          <a:off x="401597" y="991515"/>
          <a:ext cx="9953365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673"/>
                <a:gridCol w="1990673"/>
                <a:gridCol w="1990673"/>
                <a:gridCol w="1990673"/>
                <a:gridCol w="199067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</a:t>
                      </a:r>
                      <a:r>
                        <a:rPr lang="ru-RU" dirty="0" err="1" smtClean="0"/>
                        <a:t>непорезаных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ридов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без </a:t>
                      </a:r>
                      <a:r>
                        <a:rPr lang="ru-RU" baseline="0" dirty="0" err="1" smtClean="0"/>
                        <a:t>делеции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CATG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Доля </a:t>
                      </a:r>
                      <a:r>
                        <a:rPr lang="ru-RU" dirty="0" err="1" smtClean="0"/>
                        <a:t>непорезаных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ридов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</a:t>
                      </a:r>
                      <a:r>
                        <a:rPr lang="ru-RU" dirty="0" err="1" smtClean="0"/>
                        <a:t>ридов</a:t>
                      </a:r>
                      <a:r>
                        <a:rPr lang="ru-RU" dirty="0" smtClean="0"/>
                        <a:t> с </a:t>
                      </a:r>
                      <a:r>
                        <a:rPr lang="ru-RU" dirty="0" err="1" smtClean="0"/>
                        <a:t>делецией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CATG </a:t>
                      </a:r>
                      <a:r>
                        <a:rPr lang="ru-RU" baseline="0" dirty="0" smtClean="0"/>
                        <a:t>среди </a:t>
                      </a:r>
                      <a:r>
                        <a:rPr lang="ru-RU" baseline="0" dirty="0" err="1" smtClean="0"/>
                        <a:t>непорезаных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доля </a:t>
                      </a:r>
                      <a:r>
                        <a:rPr lang="ru-RU" dirty="0" err="1" smtClean="0"/>
                        <a:t>ридов</a:t>
                      </a:r>
                      <a:r>
                        <a:rPr lang="ru-RU" dirty="0" smtClean="0"/>
                        <a:t> с </a:t>
                      </a:r>
                      <a:r>
                        <a:rPr lang="ru-RU" dirty="0" err="1" smtClean="0"/>
                        <a:t>делецией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CATG </a:t>
                      </a:r>
                      <a:r>
                        <a:rPr lang="ru-RU" baseline="0" dirty="0" smtClean="0"/>
                        <a:t>среди </a:t>
                      </a:r>
                      <a:r>
                        <a:rPr lang="ru-RU" baseline="0" dirty="0" err="1" smtClean="0"/>
                        <a:t>непорезаных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CS_(100_ng_lig)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</a:t>
                      </a:r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new_CS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new_CS</a:t>
                      </a:r>
                      <a:r>
                        <a:rPr lang="en-US" dirty="0" smtClean="0"/>
                        <a:t>_(100_ng_lig)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3827" y="4885038"/>
            <a:ext cx="999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Делала 2 раза </a:t>
            </a:r>
            <a:r>
              <a:rPr lang="en-US" dirty="0" err="1" smtClean="0"/>
              <a:t>cutadapt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ридах</a:t>
            </a:r>
            <a:r>
              <a:rPr lang="ru-RU" dirty="0" smtClean="0"/>
              <a:t> </a:t>
            </a:r>
            <a:r>
              <a:rPr lang="en-US" dirty="0" smtClean="0"/>
              <a:t>R2 </a:t>
            </a:r>
            <a:r>
              <a:rPr lang="ru-RU" dirty="0" smtClean="0"/>
              <a:t>со стороны </a:t>
            </a:r>
            <a:r>
              <a:rPr lang="en-US" dirty="0" err="1" smtClean="0"/>
              <a:t>nlaIII</a:t>
            </a:r>
            <a:r>
              <a:rPr lang="ru-RU" dirty="0" smtClean="0"/>
              <a:t>. </a:t>
            </a:r>
            <a:r>
              <a:rPr lang="en-US" dirty="0" smtClean="0"/>
              <a:t>ATGTTCTCCTCATGGTCAGATGTCTAGA</a:t>
            </a:r>
            <a:r>
              <a:rPr lang="ru-RU" dirty="0" smtClean="0"/>
              <a:t> с ошибками в 10</a:t>
            </a:r>
            <a:r>
              <a:rPr lang="en-US" dirty="0" smtClean="0"/>
              <a:t>% (2 </a:t>
            </a:r>
            <a:r>
              <a:rPr lang="ru-RU" dirty="0" smtClean="0"/>
              <a:t>-3 буквы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en-US" dirty="0" smtClean="0"/>
              <a:t>ATGTTCTCCTGTCAGATGTCTAGA</a:t>
            </a:r>
            <a:r>
              <a:rPr lang="ru-RU" dirty="0" smtClean="0"/>
              <a:t> без ошибок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716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37523"/>
            <a:ext cx="546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3) Доля пар </a:t>
            </a:r>
            <a:r>
              <a:rPr lang="ru-RU" dirty="0" err="1">
                <a:solidFill>
                  <a:srgbClr val="FF0000"/>
                </a:solidFill>
              </a:rPr>
              <a:t>ридов</a:t>
            </a:r>
            <a:r>
              <a:rPr lang="ru-RU" dirty="0">
                <a:solidFill>
                  <a:srgbClr val="FF0000"/>
                </a:solidFill>
              </a:rPr>
              <a:t> соответствующих целой </a:t>
            </a:r>
            <a:r>
              <a:rPr lang="ru-RU" dirty="0" err="1">
                <a:solidFill>
                  <a:srgbClr val="FF0000"/>
                </a:solidFill>
              </a:rPr>
              <a:t>плазмиде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236" y="915912"/>
            <a:ext cx="121096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CS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98.5357758760941 %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13.0777991084502 %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31.42810659551622 %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13.585396804737579 %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C00000"/>
                </a:solidFill>
              </a:rPr>
              <a:t>11.65</a:t>
            </a:r>
            <a:r>
              <a:rPr lang="en-US" sz="1600" dirty="0"/>
              <a:t>3922493736374 %</a:t>
            </a:r>
          </a:p>
          <a:p>
            <a:endParaRPr lang="ru-RU" sz="1600" dirty="0" smtClean="0"/>
          </a:p>
          <a:p>
            <a:r>
              <a:rPr lang="en-US" sz="1600" dirty="0" smtClean="0"/>
              <a:t>CS</a:t>
            </a:r>
            <a:r>
              <a:rPr lang="en-US" sz="1600" dirty="0"/>
              <a:t>_(100_ng_lig)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98.51193352014687 %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8.850023083282336 %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23.447783468075283 %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9.776038479294833 %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C00000"/>
                </a:solidFill>
              </a:rPr>
              <a:t>7.51</a:t>
            </a:r>
            <a:r>
              <a:rPr lang="en-US" sz="1600" dirty="0"/>
              <a:t>656091302434 %</a:t>
            </a:r>
          </a:p>
          <a:p>
            <a:endParaRPr lang="ru-RU" sz="1600" dirty="0" smtClean="0"/>
          </a:p>
          <a:p>
            <a:r>
              <a:rPr lang="en-US" sz="1600" dirty="0" err="1" smtClean="0"/>
              <a:t>new_CS</a:t>
            </a:r>
            <a:endParaRPr lang="en-US" sz="1600" dirty="0"/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98.9847183205306 %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10.841133478651109 %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27.6585576239378 %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11.822611290491787 %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C00000"/>
                </a:solidFill>
              </a:rPr>
              <a:t>9.89</a:t>
            </a:r>
            <a:r>
              <a:rPr lang="en-US" sz="1600" dirty="0"/>
              <a:t>9870612782525 %</a:t>
            </a:r>
          </a:p>
          <a:p>
            <a:endParaRPr lang="ru-RU" sz="1600" dirty="0" smtClean="0"/>
          </a:p>
          <a:p>
            <a:r>
              <a:rPr lang="en-US" sz="1600" dirty="0" err="1" smtClean="0"/>
              <a:t>new_CS</a:t>
            </a:r>
            <a:r>
              <a:rPr lang="en-US" sz="1600" dirty="0"/>
              <a:t>_(100_ng_lig)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98.65694875167429 %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7.376524960480747 %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19.917703418566205 %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9.027283368126366 %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C00000"/>
                </a:solidFill>
              </a:rPr>
              <a:t>6.53</a:t>
            </a:r>
            <a:r>
              <a:rPr lang="en-US" sz="1600" dirty="0"/>
              <a:t>3045335521473 %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701940"/>
            <a:ext cx="923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Просто выравнивала сырые </a:t>
            </a:r>
            <a:r>
              <a:rPr lang="ru-RU" dirty="0" err="1" smtClean="0"/>
              <a:t>риды</a:t>
            </a:r>
            <a:r>
              <a:rPr lang="ru-RU" dirty="0" smtClean="0"/>
              <a:t> на геном </a:t>
            </a:r>
            <a:r>
              <a:rPr lang="ru-RU" dirty="0" err="1" smtClean="0"/>
              <a:t>плазмида+человек</a:t>
            </a:r>
            <a:r>
              <a:rPr lang="ru-RU" dirty="0" smtClean="0"/>
              <a:t> и выбирала только те, которые выравниваются только на </a:t>
            </a:r>
            <a:r>
              <a:rPr lang="ru-RU" dirty="0" err="1" smtClean="0"/>
              <a:t>плазмиду</a:t>
            </a:r>
            <a:r>
              <a:rPr lang="ru-RU" dirty="0" smtClean="0"/>
              <a:t>, без </a:t>
            </a:r>
            <a:r>
              <a:rPr lang="ru-RU" dirty="0" err="1" smtClean="0"/>
              <a:t>мэйтов</a:t>
            </a:r>
            <a:r>
              <a:rPr lang="ru-RU" dirty="0" smtClean="0"/>
              <a:t> и </a:t>
            </a:r>
            <a:r>
              <a:rPr lang="ru-RU" dirty="0" err="1" smtClean="0"/>
              <a:t>сапплементари</a:t>
            </a:r>
            <a:r>
              <a:rPr lang="ru-RU" dirty="0" smtClean="0"/>
              <a:t> куда либо ещё.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7665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552" y="318101"/>
            <a:ext cx="10515600" cy="4351338"/>
          </a:xfrm>
        </p:spPr>
        <p:txBody>
          <a:bodyPr/>
          <a:lstStyle/>
          <a:p>
            <a:r>
              <a:rPr lang="ru-RU" dirty="0" smtClean="0"/>
              <a:t>Получилось странно, что доля пар </a:t>
            </a:r>
            <a:r>
              <a:rPr lang="ru-RU" dirty="0" err="1" smtClean="0"/>
              <a:t>ридов</a:t>
            </a:r>
            <a:r>
              <a:rPr lang="ru-RU" dirty="0" smtClean="0"/>
              <a:t>, выровненных только на </a:t>
            </a:r>
            <a:r>
              <a:rPr lang="ru-RU" dirty="0" err="1" smtClean="0"/>
              <a:t>плазмиду</a:t>
            </a:r>
            <a:r>
              <a:rPr lang="ru-RU" dirty="0" smtClean="0"/>
              <a:t> оказалась больше доли </a:t>
            </a:r>
            <a:r>
              <a:rPr lang="ru-RU" dirty="0" err="1" smtClean="0"/>
              <a:t>непорезаных</a:t>
            </a:r>
            <a:r>
              <a:rPr lang="ru-RU" dirty="0" smtClean="0"/>
              <a:t> </a:t>
            </a:r>
            <a:r>
              <a:rPr lang="ru-RU" dirty="0" err="1" smtClean="0"/>
              <a:t>ридов</a:t>
            </a:r>
            <a:r>
              <a:rPr lang="ru-RU" dirty="0" smtClean="0"/>
              <a:t> со стороны </a:t>
            </a:r>
            <a:r>
              <a:rPr lang="en-US" dirty="0" err="1" smtClean="0"/>
              <a:t>NlaIII</a:t>
            </a:r>
            <a:r>
              <a:rPr lang="ru-RU" dirty="0" smtClean="0"/>
              <a:t>. Почему так?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255" y="164576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@NDX551180_RUO:18:HW2GFBGXL:2:13201:13261:9631 2:N:0:GCCTGTGT+TCGGAGCA</a:t>
            </a:r>
          </a:p>
          <a:p>
            <a:r>
              <a:rPr lang="ru-RU" dirty="0" smtClean="0"/>
              <a:t>ATGTTCTCCTCATGGTTAAGACTGAGACGAAGCTTCGTCTCTTGCAACCATAGTCA</a:t>
            </a:r>
          </a:p>
          <a:p>
            <a:endParaRPr lang="ru-RU" dirty="0" smtClean="0"/>
          </a:p>
          <a:p>
            <a:r>
              <a:rPr lang="en-US" dirty="0" smtClean="0"/>
              <a:t>@</a:t>
            </a:r>
            <a:r>
              <a:rPr lang="en-US" dirty="0"/>
              <a:t>NDX551180_RUO:18:HW2GFBGXL:2:13208:21116:4791 2:N:0:GCCTGTGT+TCGGAGCA</a:t>
            </a:r>
          </a:p>
          <a:p>
            <a:r>
              <a:rPr lang="en-US" dirty="0"/>
              <a:t>ATGTTCTCCTGGGCGGAGAATGGGCGGAACTGGGCGGAGTTAGGGGCGGGATGGGCGGAGTTAGGGGCGGGACTATGGTTGCTGACTAATTGAGATGAGACTGAGACGAAGCTTCGTCTCTTGCAACCATAGTCA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255" y="4669439"/>
            <a:ext cx="8773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Выглядит так, что это какие то </a:t>
            </a:r>
            <a:r>
              <a:rPr lang="ru-RU" dirty="0" err="1" smtClean="0"/>
              <a:t>риды</a:t>
            </a:r>
            <a:r>
              <a:rPr lang="ru-RU" dirty="0" smtClean="0"/>
              <a:t>, у которых выравнивается на </a:t>
            </a:r>
            <a:r>
              <a:rPr lang="ru-RU" dirty="0" err="1" smtClean="0"/>
              <a:t>плазмиду</a:t>
            </a:r>
            <a:r>
              <a:rPr lang="ru-RU" dirty="0" smtClean="0"/>
              <a:t> наш </a:t>
            </a:r>
            <a:r>
              <a:rPr lang="ru-RU" dirty="0" err="1" smtClean="0"/>
              <a:t>праймер</a:t>
            </a:r>
            <a:r>
              <a:rPr lang="ru-RU" dirty="0" smtClean="0"/>
              <a:t>, а после идёт нечто невнятное. Оно никуда не </a:t>
            </a:r>
            <a:r>
              <a:rPr lang="ru-RU" dirty="0" err="1" smtClean="0"/>
              <a:t>бластуется</a:t>
            </a:r>
            <a:r>
              <a:rPr lang="ru-RU" dirty="0" smtClean="0"/>
              <a:t> и в </a:t>
            </a:r>
            <a:r>
              <a:rPr lang="ru-RU" dirty="0" err="1" smtClean="0"/>
              <a:t>плазмиде</a:t>
            </a:r>
            <a:r>
              <a:rPr lang="ru-RU" dirty="0" smtClean="0"/>
              <a:t> не ищется. </a:t>
            </a:r>
            <a:r>
              <a:rPr lang="ru-RU" dirty="0"/>
              <a:t>Соответственно таким способом нельзя ответить на вопрос о доле </a:t>
            </a:r>
            <a:r>
              <a:rPr lang="ru-RU" dirty="0" err="1"/>
              <a:t>ридов</a:t>
            </a:r>
            <a:r>
              <a:rPr lang="ru-RU" dirty="0"/>
              <a:t>, соответствующих целой </a:t>
            </a:r>
            <a:r>
              <a:rPr lang="ru-RU" dirty="0" err="1"/>
              <a:t>плазмиде</a:t>
            </a:r>
            <a:r>
              <a:rPr lang="ru-RU" dirty="0"/>
              <a:t>.</a:t>
            </a:r>
          </a:p>
          <a:p>
            <a:r>
              <a:rPr lang="ru-RU" dirty="0" smtClean="0"/>
              <a:t>Поэтому лучше сначала обрезать </a:t>
            </a:r>
            <a:r>
              <a:rPr lang="ru-RU" dirty="0" err="1" smtClean="0"/>
              <a:t>праймеры</a:t>
            </a:r>
            <a:r>
              <a:rPr lang="ru-RU" dirty="0" smtClean="0"/>
              <a:t> до сайтов рестрикции с обоих сторон, взять только те </a:t>
            </a:r>
            <a:r>
              <a:rPr lang="ru-RU" dirty="0" err="1" smtClean="0"/>
              <a:t>риды</a:t>
            </a:r>
            <a:r>
              <a:rPr lang="ru-RU" dirty="0" smtClean="0"/>
              <a:t>, где </a:t>
            </a:r>
            <a:r>
              <a:rPr lang="ru-RU" dirty="0" err="1" smtClean="0"/>
              <a:t>праймеры</a:t>
            </a:r>
            <a:r>
              <a:rPr lang="ru-RU" dirty="0" smtClean="0"/>
              <a:t> есть с двух сторон, а потом выравнивать и искать такие </a:t>
            </a:r>
            <a:r>
              <a:rPr lang="ru-RU" dirty="0" err="1" smtClean="0"/>
              <a:t>риды</a:t>
            </a:r>
            <a:r>
              <a:rPr lang="ru-RU" dirty="0" smtClean="0"/>
              <a:t>, выровненные только на </a:t>
            </a:r>
            <a:r>
              <a:rPr lang="ru-RU" dirty="0" err="1" smtClean="0"/>
              <a:t>плазмиду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7040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9" y="188097"/>
            <a:ext cx="546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3) Доля пар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ридов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соответствующих целой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плазмиде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372" y="557429"/>
            <a:ext cx="120354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CS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9.906795267090475 %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9.221694618679047 %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28.917456308076567 %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10.641285251638667 %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8.52953835081951 %</a:t>
            </a:r>
          </a:p>
          <a:p>
            <a:endParaRPr lang="ru-RU" sz="1600" dirty="0" smtClean="0"/>
          </a:p>
          <a:p>
            <a:r>
              <a:rPr lang="en-US" sz="1600" dirty="0" smtClean="0"/>
              <a:t>CS</a:t>
            </a:r>
            <a:r>
              <a:rPr lang="en-US" sz="1600" dirty="0"/>
              <a:t>_(100_ng_lig)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7.018319900271725 %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6.435805667737099 %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21.540388227927362 %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7.731239192752466 %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5.816525250900484 %</a:t>
            </a:r>
          </a:p>
          <a:p>
            <a:endParaRPr lang="ru-RU" sz="1600" dirty="0" smtClean="0"/>
          </a:p>
          <a:p>
            <a:r>
              <a:rPr lang="en-US" sz="1600" dirty="0" err="1" smtClean="0"/>
              <a:t>new_CS</a:t>
            </a:r>
            <a:endParaRPr lang="en-US" sz="1600" dirty="0"/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7.433976200759923 %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7.082183120191796 %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25.233954917904516 %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9.059610774132567 %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6.907538512578793 %</a:t>
            </a:r>
          </a:p>
          <a:p>
            <a:endParaRPr lang="ru-RU" sz="1600" dirty="0" smtClean="0"/>
          </a:p>
          <a:p>
            <a:r>
              <a:rPr lang="en-US" sz="1600" dirty="0" err="1" smtClean="0"/>
              <a:t>new_CS</a:t>
            </a:r>
            <a:r>
              <a:rPr lang="en-US" sz="1600" dirty="0"/>
              <a:t>_(100_ng_lig)</a:t>
            </a:r>
          </a:p>
          <a:p>
            <a:r>
              <a:rPr lang="en-US" sz="1600" dirty="0" err="1"/>
              <a:t>first_in_pair</a:t>
            </a:r>
            <a:r>
              <a:rPr lang="en-US" sz="1600" dirty="0"/>
              <a:t> on plasmid 5.38756498018426 % </a:t>
            </a:r>
            <a:r>
              <a:rPr lang="en-US" sz="1600" dirty="0" err="1"/>
              <a:t>first_in_pair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5.109629934633795 %</a:t>
            </a:r>
          </a:p>
          <a:p>
            <a:r>
              <a:rPr lang="en-US" sz="1600" dirty="0" err="1"/>
              <a:t>second_in_pair</a:t>
            </a:r>
            <a:r>
              <a:rPr lang="en-US" sz="1600" dirty="0"/>
              <a:t> on plasmid 17.908796129497144 % </a:t>
            </a:r>
            <a:r>
              <a:rPr lang="en-US" sz="1600" dirty="0" err="1"/>
              <a:t>second_in_pair</a:t>
            </a:r>
            <a:r>
              <a:rPr lang="en-US" sz="1600" dirty="0"/>
              <a:t> on plasmid without alignment on other </a:t>
            </a:r>
            <a:r>
              <a:rPr lang="en-US" sz="1600" dirty="0" err="1"/>
              <a:t>chrom</a:t>
            </a:r>
            <a:r>
              <a:rPr lang="en-US" sz="1600" dirty="0"/>
              <a:t> 6.974110865201503 %</a:t>
            </a:r>
          </a:p>
          <a:p>
            <a:r>
              <a:rPr lang="en-US" sz="1600" dirty="0"/>
              <a:t>only </a:t>
            </a:r>
            <a:r>
              <a:rPr lang="en-US" sz="1600" dirty="0" err="1"/>
              <a:t>plasmid_reads</a:t>
            </a:r>
            <a:r>
              <a:rPr lang="en-US" sz="1600" dirty="0"/>
              <a:t>  4.952648103350661 %</a:t>
            </a:r>
          </a:p>
        </p:txBody>
      </p:sp>
    </p:spTree>
    <p:extLst>
      <p:ext uri="{BB962C8B-B14F-4D97-AF65-F5344CB8AC3E}">
        <p14:creationId xmlns:p14="http://schemas.microsoft.com/office/powerpoint/2010/main" val="320061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1148" y="948622"/>
            <a:ext cx="961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pr_plasmid1=GAATCAGGGGATAACGCAGGAAAGAACATG pr_plasmid2=AACAGCTATGACCATTACGCCAAGCTTGGCCTGCAGGTCGACTCTAGAGGATCCCCGGGTACCGAGCTCGAATTCACTGGCCGTCGTTTTACAACGT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530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130" y="248849"/>
            <a:ext cx="8822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Здесь всё равно </a:t>
            </a:r>
            <a:r>
              <a:rPr lang="ru-RU" dirty="0"/>
              <a:t>странно, что доля пар </a:t>
            </a:r>
            <a:r>
              <a:rPr lang="ru-RU" dirty="0" err="1"/>
              <a:t>ридов</a:t>
            </a:r>
            <a:r>
              <a:rPr lang="ru-RU" dirty="0"/>
              <a:t>, выровненных только на </a:t>
            </a:r>
            <a:r>
              <a:rPr lang="ru-RU" dirty="0" err="1"/>
              <a:t>плазмиду</a:t>
            </a:r>
            <a:r>
              <a:rPr lang="ru-RU" dirty="0"/>
              <a:t> оказалась больше доли </a:t>
            </a:r>
            <a:r>
              <a:rPr lang="ru-RU" dirty="0" err="1"/>
              <a:t>непорезаных</a:t>
            </a:r>
            <a:r>
              <a:rPr lang="ru-RU" dirty="0"/>
              <a:t> </a:t>
            </a:r>
            <a:r>
              <a:rPr lang="ru-RU" dirty="0" err="1"/>
              <a:t>ридов</a:t>
            </a:r>
            <a:r>
              <a:rPr lang="ru-RU" dirty="0"/>
              <a:t> со стороны </a:t>
            </a:r>
            <a:r>
              <a:rPr lang="en-US" dirty="0" err="1"/>
              <a:t>NlaIII</a:t>
            </a:r>
            <a:r>
              <a:rPr lang="ru-RU" dirty="0"/>
              <a:t>. </a:t>
            </a:r>
            <a:r>
              <a:rPr lang="ru-RU" dirty="0" smtClean="0"/>
              <a:t>Есть например вот такие вот странные </a:t>
            </a:r>
            <a:r>
              <a:rPr lang="ru-RU" dirty="0" err="1" smtClean="0"/>
              <a:t>риды</a:t>
            </a:r>
            <a:r>
              <a:rPr lang="ru-RU" dirty="0" smtClean="0"/>
              <a:t>, надо разбираться что тут произошло внимательно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944" y="1343405"/>
            <a:ext cx="109316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NDX551180_RUO:18:HW2GFBGXL:3:12501:22109:2272   147     </a:t>
            </a:r>
            <a:r>
              <a:rPr lang="ru-RU" sz="1200" dirty="0" err="1"/>
              <a:t>NP_seq</a:t>
            </a:r>
            <a:r>
              <a:rPr lang="ru-RU" sz="1200" dirty="0"/>
              <a:t>  73      60     129M     =       110     -92     TGACTATGGTTGCAAGAGACGATGCTTCGTCTCAGTCTTAAGTACTGATCTTGGTCATAGCTGTTTCCTGGGAGGATCCTCAACAGGTTGATACCGGGAAGCCCTGGGCCAACTTTTGGCGAAAATGAC       EAEEEAA&lt;/EEA/E/AAA/&lt;6//E&lt;E&lt;&lt;E&lt;/E//EE&lt;EE/EE/E/EA&lt;EEAEAEA/A/EEA/EAEAE/&lt;/&lt;E6A6/AE/E//E/EEEEEEEE/E/EEAEE///EA/EEEAEE6EEE//A//EAEEEE/E       NM:i:1  MD:Z:22A106     AS:i:124        XS:i:19</a:t>
            </a:r>
          </a:p>
          <a:p>
            <a:r>
              <a:rPr lang="ru-RU" sz="1200" dirty="0"/>
              <a:t>NDX551180_RUO:18:HW2GFBGXL:3:12501:22109:2272   99      </a:t>
            </a:r>
            <a:r>
              <a:rPr lang="ru-RU" sz="1200" dirty="0" err="1"/>
              <a:t>NP_seq</a:t>
            </a:r>
            <a:r>
              <a:rPr lang="ru-RU" sz="1200" dirty="0"/>
              <a:t>  110     60     93M9S    =       73      92      TTAAGTACTGATCTTGGTCATAGCTGTTTCCTGGGAGGATCCTCAACAGGTTGATACCGGGAAGCCCTGGGCCAACTTTTGGCGAAAATGACAGGAGAACAT  /EEEEEEEE/EEEEEEEEEEEEEEEEEEEE&lt;E&lt;6AEAEEEA6AEEE&lt;E&lt;&lt;AEAEEEA6//EEEA/A&lt;AA/E/AEEE/EEEA/EEEEAEE/EAE/EEEEEEE&lt; NM:i:0   MD:Z:93 AS:i:93 XS:i:0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 err="1"/>
              <a:t>zcat</a:t>
            </a:r>
            <a:r>
              <a:rPr lang="ru-RU" sz="1200" dirty="0"/>
              <a:t> </a:t>
            </a:r>
            <a:r>
              <a:rPr lang="ru-RU" sz="1200" dirty="0" err="1"/>
              <a:t>cutadapt</a:t>
            </a:r>
            <a:r>
              <a:rPr lang="ru-RU" sz="1200" dirty="0"/>
              <a:t>/cut_mse_pr_CS_R1.fq.gz | </a:t>
            </a:r>
            <a:r>
              <a:rPr lang="ru-RU" sz="1200" dirty="0" err="1"/>
              <a:t>grep</a:t>
            </a:r>
            <a:r>
              <a:rPr lang="ru-RU" sz="1200" dirty="0"/>
              <a:t> NDX551180_RUO:18:HW2GFBGXL:3:12501:22109:2272 -A 1</a:t>
            </a:r>
          </a:p>
          <a:p>
            <a:r>
              <a:rPr lang="ru-RU" sz="1200" dirty="0"/>
              <a:t>@NDX551180_RUO:18:HW2GFBGXL:3:12501:22109:2272 1:N:0:GCCTGTGT+TCGGAGCA</a:t>
            </a:r>
          </a:p>
          <a:p>
            <a:r>
              <a:rPr lang="ru-RU" sz="1200" dirty="0"/>
              <a:t>TTAAGTACTGATCTTGGTCATAGCTGTTTCCTGGGAGGATCCTCAACAGGTTGATACCGGGAAGCCCTGGGCCAACTTTTGGCGAAAATGACAGGAGAACAT</a:t>
            </a:r>
          </a:p>
          <a:p>
            <a:r>
              <a:rPr lang="ru-RU" sz="1200" dirty="0"/>
              <a:t>(nn_Polina_tf2) psbelokopytova@cn319:~/</a:t>
            </a:r>
            <a:r>
              <a:rPr lang="ru-RU" sz="1200" dirty="0" err="1"/>
              <a:t>scratch</a:t>
            </a:r>
            <a:r>
              <a:rPr lang="ru-RU" sz="1200" dirty="0"/>
              <a:t>/202305121101Polina/4c_plasmid/2023-03-14&gt; </a:t>
            </a:r>
            <a:r>
              <a:rPr lang="ru-RU" sz="1200" dirty="0" err="1"/>
              <a:t>zcat</a:t>
            </a:r>
            <a:r>
              <a:rPr lang="ru-RU" sz="1200" dirty="0"/>
              <a:t> </a:t>
            </a:r>
            <a:r>
              <a:rPr lang="ru-RU" sz="1200" dirty="0" err="1"/>
              <a:t>cutadapt</a:t>
            </a:r>
            <a:r>
              <a:rPr lang="ru-RU" sz="1200" dirty="0"/>
              <a:t>/</a:t>
            </a:r>
            <a:r>
              <a:rPr lang="ru-RU" sz="1200" dirty="0" err="1"/>
              <a:t>cut_nla_pr_CS</a:t>
            </a:r>
            <a:r>
              <a:rPr lang="ru-RU" sz="1200" dirty="0"/>
              <a:t>_ | </a:t>
            </a:r>
            <a:r>
              <a:rPr lang="ru-RU" sz="1200" dirty="0" err="1"/>
              <a:t>grep</a:t>
            </a:r>
            <a:r>
              <a:rPr lang="ru-RU" sz="1200" dirty="0"/>
              <a:t> NDX551180_RUO:18:HW2GFBGXL:3:12501:22109:2272 -A 1</a:t>
            </a:r>
          </a:p>
          <a:p>
            <a:r>
              <a:rPr lang="ru-RU" sz="1200" dirty="0"/>
              <a:t>cut_nla_pr_CS_(100_ng_lig)_R2.fq.gz  cut_nla_pr_CS_R2.fq.gz</a:t>
            </a:r>
          </a:p>
          <a:p>
            <a:r>
              <a:rPr lang="ru-RU" sz="1200" dirty="0"/>
              <a:t>(nn_Polina_tf2) psbelokopytova@cn319:~/</a:t>
            </a:r>
            <a:r>
              <a:rPr lang="ru-RU" sz="1200" dirty="0" err="1"/>
              <a:t>scratch</a:t>
            </a:r>
            <a:r>
              <a:rPr lang="ru-RU" sz="1200" dirty="0"/>
              <a:t>/202305121101Polina/4c_plasmid/2023-03-14&gt; </a:t>
            </a:r>
            <a:r>
              <a:rPr lang="ru-RU" sz="1200" dirty="0" err="1"/>
              <a:t>zcat</a:t>
            </a:r>
            <a:r>
              <a:rPr lang="ru-RU" sz="1200" dirty="0"/>
              <a:t> </a:t>
            </a:r>
            <a:r>
              <a:rPr lang="ru-RU" sz="1200" dirty="0" err="1"/>
              <a:t>cutadapt</a:t>
            </a:r>
            <a:r>
              <a:rPr lang="ru-RU" sz="1200" dirty="0"/>
              <a:t>/cut_nla_pr_CS_R2.fq.gz | </a:t>
            </a:r>
            <a:r>
              <a:rPr lang="ru-RU" sz="1200" dirty="0" err="1"/>
              <a:t>grep</a:t>
            </a:r>
            <a:r>
              <a:rPr lang="ru-RU" sz="1200" dirty="0"/>
              <a:t> NDX551180_RUO:18:HW2GFBGXL:3:12501:22109:2272 -A 1</a:t>
            </a:r>
          </a:p>
          <a:p>
            <a:r>
              <a:rPr lang="ru-RU" sz="1200" dirty="0"/>
              <a:t>@NDX551180_RUO:18:HW2GFBGXL:3:12501:22109:2272 2:N:0:GCCTGTGT+TCGGAGCA</a:t>
            </a:r>
          </a:p>
          <a:p>
            <a:r>
              <a:rPr lang="ru-RU" sz="1200" dirty="0"/>
              <a:t>GTCATTTTCGCCAAAAGTTGGCCCAGGGCTTCCCGGTATCAACCTGTTGAGGATCCTCCCAGGAAACAGCTATGACCAAGATCAGTACTTAAGACTGAGACGAAGCATCGTCTCTTGCAACCATAGTCA</a:t>
            </a:r>
          </a:p>
          <a:p>
            <a:endParaRPr lang="ru-RU" sz="1200" dirty="0"/>
          </a:p>
          <a:p>
            <a:r>
              <a:rPr lang="ru-RU" sz="1200" dirty="0"/>
              <a:t>(nn_Polina_tf2) psbelokopytova@cn319:~/</a:t>
            </a:r>
            <a:r>
              <a:rPr lang="ru-RU" sz="1200" dirty="0" err="1"/>
              <a:t>scratch</a:t>
            </a:r>
            <a:r>
              <a:rPr lang="ru-RU" sz="1200" dirty="0"/>
              <a:t>/202305121101Polina/4c_plasmid/2023-03-14&gt; </a:t>
            </a:r>
            <a:r>
              <a:rPr lang="ru-RU" sz="1200" dirty="0" err="1"/>
              <a:t>zcat</a:t>
            </a:r>
            <a:r>
              <a:rPr lang="ru-RU" sz="1200" dirty="0"/>
              <a:t> </a:t>
            </a:r>
            <a:r>
              <a:rPr lang="ru-RU" sz="1200" dirty="0" err="1"/>
              <a:t>raw</a:t>
            </a:r>
            <a:r>
              <a:rPr lang="ru-RU" sz="1200" dirty="0"/>
              <a:t>/CS/CS_R1.fastq.gz | </a:t>
            </a:r>
            <a:r>
              <a:rPr lang="ru-RU" sz="1200" dirty="0" err="1"/>
              <a:t>grep</a:t>
            </a:r>
            <a:r>
              <a:rPr lang="ru-RU" sz="1200" dirty="0"/>
              <a:t> NDX551180_RUO:18:HW2GFBGXL:3:12501:22109:2272 -A 1</a:t>
            </a:r>
          </a:p>
          <a:p>
            <a:r>
              <a:rPr lang="ru-RU" sz="1200" dirty="0"/>
              <a:t>@NDX551180_RUO:18:HW2GFBGXL:3:12501:22109:2272 1:N:0:GCCTGTGT+TCGGAGCA</a:t>
            </a:r>
          </a:p>
          <a:p>
            <a:r>
              <a:rPr lang="ru-RU" sz="1200" dirty="0"/>
              <a:t>TGACTATGGTTGCAAGAGACGAAGCTTCGTCTCAGTCTTAAGTACTGATCTTGGTCATAGCTGTTTCCTGGGAGGATCCTCAACAGGTTGATACCGGGAAGCCCTGGGCCAACTTTTGGCGAAAATGACAGGAGAACAT</a:t>
            </a:r>
          </a:p>
          <a:p>
            <a:r>
              <a:rPr lang="ru-RU" sz="1200" dirty="0"/>
              <a:t>(nn_Polina_tf2) psbelokopytova@cn319:~/</a:t>
            </a:r>
            <a:r>
              <a:rPr lang="ru-RU" sz="1200" dirty="0" err="1"/>
              <a:t>scratch</a:t>
            </a:r>
            <a:r>
              <a:rPr lang="ru-RU" sz="1200" dirty="0"/>
              <a:t>/202305121101Polina/4c_plasmid/2023-03-14&gt; </a:t>
            </a:r>
            <a:r>
              <a:rPr lang="ru-RU" sz="1200" dirty="0" err="1"/>
              <a:t>zcat</a:t>
            </a:r>
            <a:r>
              <a:rPr lang="ru-RU" sz="1200" dirty="0"/>
              <a:t> </a:t>
            </a:r>
            <a:r>
              <a:rPr lang="ru-RU" sz="1200" dirty="0" err="1"/>
              <a:t>raw</a:t>
            </a:r>
            <a:r>
              <a:rPr lang="ru-RU" sz="1200" dirty="0"/>
              <a:t>/CS/CS_R2.fastq.gz | </a:t>
            </a:r>
            <a:r>
              <a:rPr lang="ru-RU" sz="1200" dirty="0" err="1"/>
              <a:t>grep</a:t>
            </a:r>
            <a:r>
              <a:rPr lang="ru-RU" sz="1200" dirty="0"/>
              <a:t> NDX551180_RUO:18:HW2GFBGXL:3:12501:22109:2272 -A 1</a:t>
            </a:r>
          </a:p>
          <a:p>
            <a:r>
              <a:rPr lang="ru-RU" sz="1200" dirty="0"/>
              <a:t>@NDX551180_RUO:18:HW2GFBGXL:3:12501:22109:2272 2:N:0:GCCTGTGT+TCGGAGCA</a:t>
            </a:r>
          </a:p>
          <a:p>
            <a:r>
              <a:rPr lang="ru-RU" sz="1200" dirty="0"/>
              <a:t>ATGTTCTCCT GTCATTTTCGCCAAAAGTTGGCCCAGGGCTTCCCGGTATCAACCTGTTGAGGATCCTCCCAGGAAACAGCTATGACCAAGATCAGTACTTAAGACTGAGACGAAGCATCGTCTCTTGCAACCATAGTCA</a:t>
            </a:r>
          </a:p>
        </p:txBody>
      </p:sp>
    </p:spTree>
    <p:extLst>
      <p:ext uri="{BB962C8B-B14F-4D97-AF65-F5344CB8AC3E}">
        <p14:creationId xmlns:p14="http://schemas.microsoft.com/office/powerpoint/2010/main" val="695794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57" y="248848"/>
            <a:ext cx="11442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Доля пар </a:t>
            </a:r>
            <a:r>
              <a:rPr lang="ru-RU" dirty="0" err="1"/>
              <a:t>ридов</a:t>
            </a:r>
            <a:r>
              <a:rPr lang="ru-RU" dirty="0"/>
              <a:t>, которые проскочили по </a:t>
            </a:r>
            <a:r>
              <a:rPr lang="ru-RU" dirty="0" err="1"/>
              <a:t>NlaIII</a:t>
            </a:r>
            <a:r>
              <a:rPr lang="ru-RU" dirty="0"/>
              <a:t> и </a:t>
            </a:r>
            <a:r>
              <a:rPr lang="ru-RU" dirty="0" err="1"/>
              <a:t>залигировались</a:t>
            </a:r>
            <a:r>
              <a:rPr lang="ru-RU" dirty="0"/>
              <a:t> с геномом по </a:t>
            </a:r>
            <a:r>
              <a:rPr lang="ru-RU" dirty="0" err="1"/>
              <a:t>MseI</a:t>
            </a:r>
            <a:r>
              <a:rPr lang="ru-RU" dirty="0"/>
              <a:t> , т.е. Доля </a:t>
            </a:r>
            <a:r>
              <a:rPr lang="ru-RU" dirty="0" err="1"/>
              <a:t>ридов</a:t>
            </a:r>
            <a:r>
              <a:rPr lang="ru-RU" dirty="0"/>
              <a:t> – один </a:t>
            </a:r>
            <a:r>
              <a:rPr lang="ru-RU" dirty="0" err="1"/>
              <a:t>mate</a:t>
            </a:r>
            <a:r>
              <a:rPr lang="ru-RU" dirty="0"/>
              <a:t> на </a:t>
            </a:r>
            <a:r>
              <a:rPr lang="ru-RU" dirty="0" err="1"/>
              <a:t>непорез</a:t>
            </a:r>
            <a:r>
              <a:rPr lang="ru-RU" dirty="0"/>
              <a:t> </a:t>
            </a:r>
            <a:r>
              <a:rPr lang="ru-RU" dirty="0" err="1"/>
              <a:t>NlaIII</a:t>
            </a:r>
            <a:r>
              <a:rPr lang="ru-RU" dirty="0"/>
              <a:t>, другой – на геном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56" y="972065"/>
            <a:ext cx="1150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предположить, что все </a:t>
            </a:r>
            <a:r>
              <a:rPr lang="ru-RU" dirty="0" err="1" smtClean="0"/>
              <a:t>риды</a:t>
            </a:r>
            <a:r>
              <a:rPr lang="ru-RU" dirty="0"/>
              <a:t> </a:t>
            </a:r>
            <a:r>
              <a:rPr lang="en-US" dirty="0" smtClean="0"/>
              <a:t>r2</a:t>
            </a:r>
            <a:r>
              <a:rPr lang="ru-RU" dirty="0" smtClean="0"/>
              <a:t> со стороны </a:t>
            </a:r>
            <a:r>
              <a:rPr lang="en-US" dirty="0" err="1" smtClean="0"/>
              <a:t>nla</a:t>
            </a:r>
            <a:r>
              <a:rPr lang="ru-RU" dirty="0" smtClean="0"/>
              <a:t>, которые обрезаны по </a:t>
            </a:r>
            <a:r>
              <a:rPr lang="ru-RU" dirty="0" err="1" smtClean="0"/>
              <a:t>праймеру</a:t>
            </a:r>
            <a:r>
              <a:rPr lang="ru-RU" dirty="0" smtClean="0"/>
              <a:t> до сайта </a:t>
            </a:r>
            <a:r>
              <a:rPr lang="ru-RU" dirty="0" err="1" smtClean="0"/>
              <a:t>рестрикци</a:t>
            </a:r>
            <a:r>
              <a:rPr lang="ru-RU" dirty="0"/>
              <a:t> </a:t>
            </a:r>
            <a:r>
              <a:rPr lang="ru-RU" dirty="0" smtClean="0"/>
              <a:t>и выравниваются только на </a:t>
            </a:r>
            <a:r>
              <a:rPr lang="ru-RU" dirty="0" err="1" smtClean="0"/>
              <a:t>плазмиду</a:t>
            </a:r>
            <a:r>
              <a:rPr lang="ru-RU" dirty="0" smtClean="0"/>
              <a:t>, это </a:t>
            </a:r>
            <a:r>
              <a:rPr lang="ru-RU" dirty="0" err="1" smtClean="0"/>
              <a:t>непорез</a:t>
            </a:r>
            <a:r>
              <a:rPr lang="ru-RU" dirty="0" smtClean="0"/>
              <a:t> (что не совсем так), то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323" y="1869123"/>
            <a:ext cx="10956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CS</a:t>
            </a:r>
          </a:p>
          <a:p>
            <a:r>
              <a:rPr lang="en-US" dirty="0"/>
              <a:t>read from r2 align to plasmid and read from r1 align to genome 2.1117469008191576 %</a:t>
            </a:r>
          </a:p>
          <a:p>
            <a:endParaRPr lang="ru-RU" dirty="0" smtClean="0"/>
          </a:p>
          <a:p>
            <a:r>
              <a:rPr lang="en-US" dirty="0" smtClean="0"/>
              <a:t>CS</a:t>
            </a:r>
            <a:r>
              <a:rPr lang="en-US" dirty="0"/>
              <a:t>_(100_ng_lig)</a:t>
            </a:r>
          </a:p>
          <a:p>
            <a:r>
              <a:rPr lang="en-US" dirty="0"/>
              <a:t>read from r2 align to plasmid and read from r1 align to genome 1.9147139418519816 %</a:t>
            </a:r>
          </a:p>
          <a:p>
            <a:endParaRPr lang="ru-RU" dirty="0" smtClean="0"/>
          </a:p>
          <a:p>
            <a:r>
              <a:rPr lang="en-US" dirty="0" err="1" smtClean="0"/>
              <a:t>new_CS</a:t>
            </a:r>
            <a:endParaRPr lang="en-US" dirty="0"/>
          </a:p>
          <a:p>
            <a:r>
              <a:rPr lang="en-US" dirty="0"/>
              <a:t>read from r2 align to plasmid and read from r1 align to genome 2.1520722615537737 %</a:t>
            </a:r>
          </a:p>
          <a:p>
            <a:endParaRPr lang="ru-RU" dirty="0" smtClean="0"/>
          </a:p>
          <a:p>
            <a:r>
              <a:rPr lang="en-US" dirty="0" err="1" smtClean="0"/>
              <a:t>new_CS</a:t>
            </a:r>
            <a:r>
              <a:rPr lang="en-US" dirty="0"/>
              <a:t>_(100_ng_lig)</a:t>
            </a:r>
          </a:p>
          <a:p>
            <a:r>
              <a:rPr lang="en-US" dirty="0"/>
              <a:t>read from r2 align to plasmid and read from r1 align to genome 2.0214627618508416 %</a:t>
            </a:r>
          </a:p>
        </p:txBody>
      </p:sp>
    </p:spTree>
    <p:extLst>
      <p:ext uri="{BB962C8B-B14F-4D97-AF65-F5344CB8AC3E}">
        <p14:creationId xmlns:p14="http://schemas.microsoft.com/office/powerpoint/2010/main" val="18163948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38" y="0"/>
            <a:ext cx="18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6) PCR </a:t>
            </a:r>
            <a:r>
              <a:rPr lang="ru-RU" dirty="0" err="1"/>
              <a:t>дупликаты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562" y="3693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CS</a:t>
            </a:r>
          </a:p>
          <a:p>
            <a:r>
              <a:rPr lang="ru-RU" dirty="0" err="1"/>
              <a:t>duplicates</a:t>
            </a:r>
            <a:r>
              <a:rPr lang="ru-RU" dirty="0"/>
              <a:t>  11.914119000077605  %</a:t>
            </a:r>
          </a:p>
          <a:p>
            <a:endParaRPr lang="ru-RU" dirty="0" smtClean="0"/>
          </a:p>
          <a:p>
            <a:r>
              <a:rPr lang="ru-RU" dirty="0" smtClean="0"/>
              <a:t>CS</a:t>
            </a:r>
            <a:r>
              <a:rPr lang="ru-RU" dirty="0"/>
              <a:t>_(100_ng_lig)</a:t>
            </a:r>
          </a:p>
          <a:p>
            <a:r>
              <a:rPr lang="ru-RU" dirty="0" err="1"/>
              <a:t>duplicates</a:t>
            </a:r>
            <a:r>
              <a:rPr lang="ru-RU" dirty="0"/>
              <a:t>  14.18657689589999  %</a:t>
            </a:r>
          </a:p>
          <a:p>
            <a:endParaRPr lang="ru-RU" dirty="0" smtClean="0"/>
          </a:p>
          <a:p>
            <a:r>
              <a:rPr lang="ru-RU" dirty="0" err="1" smtClean="0"/>
              <a:t>new_CS</a:t>
            </a:r>
            <a:endParaRPr lang="ru-RU" dirty="0"/>
          </a:p>
          <a:p>
            <a:r>
              <a:rPr lang="ru-RU" dirty="0" err="1"/>
              <a:t>duplicates</a:t>
            </a:r>
            <a:r>
              <a:rPr lang="ru-RU" dirty="0"/>
              <a:t>  11.775678703999304  %</a:t>
            </a:r>
          </a:p>
          <a:p>
            <a:endParaRPr lang="ru-RU" dirty="0" smtClean="0"/>
          </a:p>
          <a:p>
            <a:r>
              <a:rPr lang="ru-RU" dirty="0" err="1" smtClean="0"/>
              <a:t>new_CS</a:t>
            </a:r>
            <a:r>
              <a:rPr lang="ru-RU" dirty="0"/>
              <a:t>_(100_ng_lig)</a:t>
            </a:r>
          </a:p>
          <a:p>
            <a:r>
              <a:rPr lang="ru-RU" dirty="0" err="1"/>
              <a:t>duplicates</a:t>
            </a:r>
            <a:r>
              <a:rPr lang="ru-RU" dirty="0"/>
              <a:t>  11.149570230068448  %</a:t>
            </a:r>
          </a:p>
        </p:txBody>
      </p:sp>
    </p:spTree>
    <p:extLst>
      <p:ext uri="{BB962C8B-B14F-4D97-AF65-F5344CB8AC3E}">
        <p14:creationId xmlns:p14="http://schemas.microsoft.com/office/powerpoint/2010/main" val="1785082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54" y="179858"/>
            <a:ext cx="497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7) Посчитать статистику по А и Б </a:t>
            </a:r>
            <a:r>
              <a:rPr lang="ru-RU" dirty="0" err="1"/>
              <a:t>компартментам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38417"/>
              </p:ext>
            </p:extLst>
          </p:nvPr>
        </p:nvGraphicFramePr>
        <p:xfrm>
          <a:off x="391468" y="963653"/>
          <a:ext cx="11166219" cy="1487805"/>
        </p:xfrm>
        <a:graphic>
          <a:graphicData uri="http://schemas.openxmlformats.org/drawingml/2006/table">
            <a:tbl>
              <a:tblPr/>
              <a:tblGrid>
                <a:gridCol w="1354954"/>
                <a:gridCol w="2454876"/>
                <a:gridCol w="2248929"/>
                <a:gridCol w="3039763"/>
                <a:gridCol w="20676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compartment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'CS_ada1_ada2_nodup.sorted.bam'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'CS_100_ng_lig_ada1_ada2_nodup.sorted.bam'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'new_CS_ada1_ada2_nodup.sorted.bam'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'new_CS_100_ng_lig_ada1_ada2_nodup.sorted.bam'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A_perc90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11.901422336978158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12.159469864155755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11.86494404367063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11.998430958805905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B_perc10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8.710000260433137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8.605205728017262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8.724782948167823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8.626345013221878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A_perc80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24.107923492185147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24.42652395664754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23.960119853986345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24.04285105605941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B_perc20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17.572167882641388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17.324432347604336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17.592376325501004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17.278389839105646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A_perc50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58.87946782348586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59.255921730175075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58.689414010103505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58.80725816814441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B_perc50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41.12053217651414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40.744078269824925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41.310585989896495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41.19274183185559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8813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986" y="344615"/>
            <a:ext cx="764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r>
              <a:rPr lang="ru-RU" dirty="0" smtClean="0"/>
              <a:t>) В скольких геномных </a:t>
            </a:r>
            <a:r>
              <a:rPr lang="ru-RU" dirty="0" err="1" smtClean="0"/>
              <a:t>ридах</a:t>
            </a:r>
            <a:r>
              <a:rPr lang="ru-RU" dirty="0" smtClean="0"/>
              <a:t> со стороны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есть </a:t>
            </a:r>
            <a:r>
              <a:rPr lang="en-US" dirty="0" smtClean="0"/>
              <a:t>CATG</a:t>
            </a:r>
            <a:r>
              <a:rPr lang="ru-RU" dirty="0" smtClean="0"/>
              <a:t>, а в скольких нет?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39224"/>
              </p:ext>
            </p:extLst>
          </p:nvPr>
        </p:nvGraphicFramePr>
        <p:xfrm>
          <a:off x="598616" y="947351"/>
          <a:ext cx="8128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225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Изначальное количество </a:t>
                      </a:r>
                      <a:r>
                        <a:rPr lang="ru-RU" dirty="0" err="1" smtClean="0"/>
                        <a:t>ридов</a:t>
                      </a:r>
                      <a:r>
                        <a:rPr lang="ru-RU" dirty="0" smtClean="0"/>
                        <a:t> (с куском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плазмиды</a:t>
                      </a:r>
                      <a:r>
                        <a:rPr lang="ru-RU" baseline="0" dirty="0" smtClean="0"/>
                        <a:t> до </a:t>
                      </a:r>
                      <a:r>
                        <a:rPr lang="en-US" baseline="0" dirty="0" smtClean="0"/>
                        <a:t>CATG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</a:t>
                      </a:r>
                      <a:r>
                        <a:rPr lang="ru-RU" dirty="0" err="1" smtClean="0"/>
                        <a:t>ридов</a:t>
                      </a:r>
                      <a:r>
                        <a:rPr lang="ru-RU" dirty="0" smtClean="0"/>
                        <a:t> без </a:t>
                      </a:r>
                      <a:r>
                        <a:rPr lang="ru-RU" dirty="0" err="1" smtClean="0"/>
                        <a:t>плазмиды</a:t>
                      </a:r>
                      <a:r>
                        <a:rPr lang="ru-RU" dirty="0" smtClean="0"/>
                        <a:t> после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посл-ти</a:t>
                      </a:r>
                      <a:r>
                        <a:rPr lang="ru-RU" baseline="0" dirty="0" smtClean="0"/>
                        <a:t> до </a:t>
                      </a:r>
                      <a:r>
                        <a:rPr lang="en-US" baseline="0" dirty="0" err="1" smtClean="0"/>
                        <a:t>nlaIII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количество </a:t>
                      </a:r>
                      <a:r>
                        <a:rPr lang="ru-RU" baseline="0" dirty="0" err="1" smtClean="0"/>
                        <a:t>ридов</a:t>
                      </a:r>
                      <a:r>
                        <a:rPr lang="ru-RU" baseline="0" dirty="0" smtClean="0"/>
                        <a:t> геномных от изначального количества </a:t>
                      </a:r>
                      <a:r>
                        <a:rPr lang="en-US" baseline="0" dirty="0" smtClean="0"/>
                        <a:t>c CATG </a:t>
                      </a:r>
                      <a:r>
                        <a:rPr lang="ru-RU" baseline="0" dirty="0" smtClean="0"/>
                        <a:t>в начале </a:t>
                      </a:r>
                      <a:r>
                        <a:rPr lang="ru-RU" baseline="0" dirty="0" err="1" smtClean="0"/>
                        <a:t>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ридов</a:t>
                      </a:r>
                      <a:r>
                        <a:rPr lang="ru-RU" baseline="0" dirty="0" smtClean="0"/>
                        <a:t> геномных от изначального количества </a:t>
                      </a:r>
                      <a:r>
                        <a:rPr lang="en-US" baseline="0" dirty="0" smtClean="0"/>
                        <a:t>c CATG </a:t>
                      </a:r>
                      <a:r>
                        <a:rPr lang="ru-RU" baseline="0" dirty="0" smtClean="0"/>
                        <a:t>где то </a:t>
                      </a:r>
                      <a:r>
                        <a:rPr lang="ru-RU" baseline="0" dirty="0" err="1" smtClean="0"/>
                        <a:t>ыв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риде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141,731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95,2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3800 (2,6%)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37847 (26,7%)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CS_(100_ng_lig)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174,073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r>
                        <a:rPr lang="ru-RU" dirty="0" smtClean="0"/>
                        <a:t>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4367 ()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49418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new_CS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159,753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94</a:t>
                      </a:r>
                      <a:r>
                        <a:rPr lang="ru-RU" dirty="0" smtClean="0"/>
                        <a:t>,9%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4401 ()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51137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new_CS</a:t>
                      </a:r>
                      <a:r>
                        <a:rPr lang="en-US" dirty="0" smtClean="0"/>
                        <a:t>_(100_ng_lig)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77,716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2055 ()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26122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8616" y="5524431"/>
            <a:ext cx="9465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взяла изначальные </a:t>
            </a:r>
            <a:r>
              <a:rPr lang="ru-RU" dirty="0" err="1" smtClean="0"/>
              <a:t>риды</a:t>
            </a:r>
            <a:r>
              <a:rPr lang="ru-RU" dirty="0" smtClean="0"/>
              <a:t> и обрезала у них последовательность </a:t>
            </a:r>
            <a:r>
              <a:rPr lang="en-US" dirty="0" smtClean="0"/>
              <a:t>ATGTTCTCCT</a:t>
            </a:r>
            <a:r>
              <a:rPr lang="ru-RU" dirty="0" smtClean="0"/>
              <a:t> со стороны </a:t>
            </a:r>
            <a:r>
              <a:rPr lang="en-US" dirty="0" err="1" smtClean="0"/>
              <a:t>NlaIII</a:t>
            </a:r>
            <a:r>
              <a:rPr lang="en-US" dirty="0" smtClean="0"/>
              <a:t> </a:t>
            </a:r>
            <a:r>
              <a:rPr lang="ru-RU" dirty="0" smtClean="0"/>
              <a:t>то самого сайта рестрикции. Взяла только </a:t>
            </a:r>
            <a:r>
              <a:rPr lang="ru-RU" dirty="0" err="1" smtClean="0"/>
              <a:t>риды</a:t>
            </a:r>
            <a:r>
              <a:rPr lang="ru-RU" dirty="0" smtClean="0"/>
              <a:t> с этим адаптером, и искала в них </a:t>
            </a:r>
            <a:r>
              <a:rPr lang="en-US" dirty="0" err="1" smtClean="0"/>
              <a:t>cutadapt</a:t>
            </a:r>
            <a:r>
              <a:rPr lang="en-US" dirty="0" smtClean="0"/>
              <a:t> </a:t>
            </a:r>
            <a:r>
              <a:rPr lang="ru-RU" dirty="0" smtClean="0"/>
              <a:t>продолжение </a:t>
            </a:r>
            <a:r>
              <a:rPr lang="ru-RU" dirty="0" err="1" smtClean="0"/>
              <a:t>плазмиды</a:t>
            </a:r>
            <a:r>
              <a:rPr lang="ru-RU" dirty="0" smtClean="0"/>
              <a:t> после сайта рестрикции </a:t>
            </a:r>
            <a:r>
              <a:rPr lang="en-US" dirty="0" smtClean="0"/>
              <a:t>TCAGATGTCTAGAGGCCGCGT</a:t>
            </a:r>
            <a:r>
              <a:rPr lang="ru-RU" dirty="0" smtClean="0"/>
              <a:t>. Те </a:t>
            </a:r>
            <a:r>
              <a:rPr lang="ru-RU" dirty="0" err="1" smtClean="0"/>
              <a:t>риды</a:t>
            </a:r>
            <a:r>
              <a:rPr lang="ru-RU" dirty="0" smtClean="0"/>
              <a:t>, в которых продолжение </a:t>
            </a:r>
            <a:r>
              <a:rPr lang="ru-RU" dirty="0" err="1" smtClean="0"/>
              <a:t>плазмиды</a:t>
            </a:r>
            <a:r>
              <a:rPr lang="ru-RU" dirty="0" smtClean="0"/>
              <a:t> не нашлось, считала геномными. Дальше в них </a:t>
            </a:r>
            <a:r>
              <a:rPr lang="ru-RU" dirty="0" err="1" smtClean="0"/>
              <a:t>грепом</a:t>
            </a:r>
            <a:r>
              <a:rPr lang="ru-RU" dirty="0" smtClean="0"/>
              <a:t> искала </a:t>
            </a:r>
            <a:r>
              <a:rPr lang="ru-RU" smtClean="0"/>
              <a:t>сайт рестрикции.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2022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13" y="-195048"/>
            <a:ext cx="10515600" cy="1325563"/>
          </a:xfrm>
        </p:spPr>
        <p:txBody>
          <a:bodyPr/>
          <a:lstStyle/>
          <a:p>
            <a:r>
              <a:rPr lang="ru-RU" dirty="0" smtClean="0"/>
              <a:t>17.11.2023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35" y="804134"/>
            <a:ext cx="10515600" cy="4351338"/>
          </a:xfrm>
        </p:spPr>
        <p:txBody>
          <a:bodyPr/>
          <a:lstStyle/>
          <a:p>
            <a:r>
              <a:rPr lang="ru-RU" dirty="0" smtClean="0"/>
              <a:t>Саша попросила посчитать на старых данных сколько всего </a:t>
            </a:r>
            <a:r>
              <a:rPr lang="ru-RU" dirty="0" err="1" smtClean="0"/>
              <a:t>конкордантных</a:t>
            </a:r>
            <a:r>
              <a:rPr lang="ru-RU" dirty="0" smtClean="0"/>
              <a:t> </a:t>
            </a:r>
            <a:r>
              <a:rPr lang="ru-RU" dirty="0" err="1" smtClean="0"/>
              <a:t>ридов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30446"/>
              </p:ext>
            </p:extLst>
          </p:nvPr>
        </p:nvGraphicFramePr>
        <p:xfrm>
          <a:off x="661850" y="1837508"/>
          <a:ext cx="5818111" cy="18916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92213"/>
                <a:gridCol w="510767"/>
                <a:gridCol w="856535"/>
                <a:gridCol w="1071961"/>
                <a:gridCol w="931817"/>
                <a:gridCol w="1254818"/>
              </a:tblGrid>
              <a:tr h="49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concordant_%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not_concordant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141731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71146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50.19791012551947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54039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174073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82663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47.48754832742585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62574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159753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88764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55.563275807027104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53180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77716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39895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51.33434556590664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23548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50" y="4436166"/>
            <a:ext cx="404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Concordant </a:t>
            </a:r>
            <a:r>
              <a:rPr lang="ru-RU" dirty="0" smtClean="0"/>
              <a:t> - это та пара </a:t>
            </a:r>
            <a:r>
              <a:rPr lang="ru-RU" dirty="0" err="1" smtClean="0"/>
              <a:t>ридов</a:t>
            </a:r>
            <a:r>
              <a:rPr lang="ru-RU" dirty="0" smtClean="0"/>
              <a:t>, которая </a:t>
            </a:r>
            <a:r>
              <a:rPr lang="ru-RU" dirty="0" err="1" smtClean="0"/>
              <a:t>картируется</a:t>
            </a:r>
            <a:r>
              <a:rPr lang="ru-RU" dirty="0" smtClean="0"/>
              <a:t> не дальше чем 1,5 </a:t>
            </a:r>
            <a:r>
              <a:rPr lang="en-US" dirty="0" smtClean="0"/>
              <a:t>Kb </a:t>
            </a:r>
            <a:r>
              <a:rPr lang="ru-RU" dirty="0" smtClean="0"/>
              <a:t>на какую то одну не </a:t>
            </a:r>
            <a:r>
              <a:rPr lang="ru-RU" dirty="0" err="1" smtClean="0"/>
              <a:t>плазмидную</a:t>
            </a:r>
            <a:r>
              <a:rPr lang="ru-RU" dirty="0" smtClean="0"/>
              <a:t> хромосому (без каких либо </a:t>
            </a:r>
            <a:r>
              <a:rPr lang="ru-RU" dirty="0" err="1" smtClean="0"/>
              <a:t>сапплементари</a:t>
            </a:r>
            <a:r>
              <a:rPr lang="ru-RU" dirty="0" smtClean="0"/>
              <a:t>). </a:t>
            </a:r>
            <a:r>
              <a:rPr lang="en-US" dirty="0" err="1" smtClean="0"/>
              <a:t>Not_concordant</a:t>
            </a:r>
            <a:r>
              <a:rPr lang="en-US" dirty="0" smtClean="0"/>
              <a:t> </a:t>
            </a:r>
            <a:r>
              <a:rPr lang="ru-RU" dirty="0" smtClean="0"/>
              <a:t>все остальные.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73185"/>
              </p:ext>
            </p:extLst>
          </p:nvPr>
        </p:nvGraphicFramePr>
        <p:xfrm>
          <a:off x="7123610" y="1921327"/>
          <a:ext cx="4528458" cy="17240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54743"/>
                <a:gridCol w="754743"/>
                <a:gridCol w="754743"/>
                <a:gridCol w="754743"/>
                <a:gridCol w="754743"/>
                <a:gridCol w="7547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concordant_%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not_concordant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124845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57519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46.07232968881413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51356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149378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65730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44.00246354884923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56103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140941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73983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52.49217757785173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49913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69051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33402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48.372941738714864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21888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54240" y="4093029"/>
            <a:ext cx="415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 же самое, но для файлов без </a:t>
            </a:r>
            <a:r>
              <a:rPr lang="ru-RU" dirty="0" err="1" smtClean="0"/>
              <a:t>дупликатов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964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3277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Решили немножко переделать статистику. </a:t>
            </a:r>
          </a:p>
          <a:p>
            <a:r>
              <a:rPr lang="ru-RU" dirty="0" smtClean="0"/>
              <a:t>Во первых, обрезать </a:t>
            </a:r>
            <a:r>
              <a:rPr lang="ru-RU" dirty="0" err="1" smtClean="0"/>
              <a:t>праймеры</a:t>
            </a:r>
            <a:r>
              <a:rPr lang="ru-RU" dirty="0" smtClean="0"/>
              <a:t> с обоих сторон </a:t>
            </a:r>
            <a:r>
              <a:rPr lang="ru-RU" dirty="0" err="1" smtClean="0"/>
              <a:t>рида</a:t>
            </a:r>
            <a:r>
              <a:rPr lang="ru-RU" dirty="0" smtClean="0"/>
              <a:t>, если мы вдруг дочитали  до него.</a:t>
            </a:r>
          </a:p>
          <a:p>
            <a:r>
              <a:rPr lang="ru-RU" dirty="0" smtClean="0"/>
              <a:t>Во вторых, за </a:t>
            </a:r>
            <a:r>
              <a:rPr lang="ru-RU" dirty="0" err="1" smtClean="0"/>
              <a:t>неконкордатные</a:t>
            </a:r>
            <a:r>
              <a:rPr lang="ru-RU" dirty="0" smtClean="0"/>
              <a:t> считаем все те, которые выравниваются либо на разные хромосомы, либо на одну и ту же хромосому, но на расстоянии </a:t>
            </a:r>
            <a:r>
              <a:rPr lang="en-US" dirty="0" smtClean="0"/>
              <a:t>&gt;1,5 Kb</a:t>
            </a:r>
            <a:r>
              <a:rPr lang="ru-RU" dirty="0" smtClean="0"/>
              <a:t> и не выравниваются на </a:t>
            </a:r>
            <a:r>
              <a:rPr lang="ru-RU" dirty="0" err="1" smtClean="0"/>
              <a:t>плазмиду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В-третьих посмотреть на </a:t>
            </a:r>
            <a:r>
              <a:rPr lang="ru-RU" dirty="0" err="1" smtClean="0"/>
              <a:t>дупликаты</a:t>
            </a:r>
            <a:r>
              <a:rPr lang="ru-RU" dirty="0" smtClean="0"/>
              <a:t>, действительно ли есть много </a:t>
            </a:r>
            <a:r>
              <a:rPr lang="ru-RU" dirty="0" err="1" smtClean="0"/>
              <a:t>дупликатов</a:t>
            </a:r>
            <a:r>
              <a:rPr lang="ru-RU" dirty="0" smtClean="0"/>
              <a:t>  в геномных, а не </a:t>
            </a:r>
            <a:r>
              <a:rPr lang="ru-RU" dirty="0" err="1" smtClean="0"/>
              <a:t>плазмидных</a:t>
            </a:r>
            <a:r>
              <a:rPr lang="ru-RU" dirty="0" smtClean="0"/>
              <a:t> </a:t>
            </a:r>
            <a:r>
              <a:rPr lang="ru-RU" dirty="0" err="1" smtClean="0"/>
              <a:t>ридах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остальные </a:t>
            </a:r>
            <a:r>
              <a:rPr lang="ru-RU" dirty="0" err="1" smtClean="0"/>
              <a:t>риды</a:t>
            </a:r>
            <a:r>
              <a:rPr lang="ru-RU" dirty="0" smtClean="0"/>
              <a:t> считаем как </a:t>
            </a:r>
            <a:r>
              <a:rPr lang="en-US" dirty="0" smtClean="0"/>
              <a:t>failed reads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2480" y="5756366"/>
            <a:ext cx="579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Получилось, что примерно в 3</a:t>
            </a:r>
            <a:r>
              <a:rPr lang="en-US" dirty="0" smtClean="0"/>
              <a:t>% </a:t>
            </a:r>
            <a:r>
              <a:rPr lang="ru-RU" dirty="0" err="1" smtClean="0"/>
              <a:t>ридов</a:t>
            </a:r>
            <a:r>
              <a:rPr lang="ru-RU" dirty="0" smtClean="0"/>
              <a:t> мы дочитываем до второго  </a:t>
            </a:r>
            <a:r>
              <a:rPr lang="ru-RU" dirty="0" err="1" smtClean="0"/>
              <a:t>праймера</a:t>
            </a:r>
            <a:r>
              <a:rPr lang="ru-RU" dirty="0" smtClean="0"/>
              <a:t> и видим его на 3</a:t>
            </a:r>
            <a:r>
              <a:rPr lang="en-US" dirty="0" smtClean="0"/>
              <a:t>’ </a:t>
            </a:r>
            <a:r>
              <a:rPr lang="ru-RU" dirty="0" smtClean="0"/>
              <a:t>конце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887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8343" y="152460"/>
            <a:ext cx="11495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ru-RU" dirty="0">
              <a:solidFill>
                <a:srgbClr val="1B1D22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B1D22"/>
                </a:solidFill>
                <a:latin typeface="Inter"/>
              </a:rPr>
              <a:t>Всем привет! Я выяснила, что в качестве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дупликатов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 чаще всего находятся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риды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, в которых только один из пары выровнялся на конкретное место, а второй никуда не выровнялся. В основном это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риды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, в которых один из пары выровнялся на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плазмиду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, а второй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никула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. Но есть и такие, где один выровнялся на геном</a:t>
            </a:r>
            <a:r>
              <a:rPr lang="ru-RU" dirty="0" smtClean="0">
                <a:solidFill>
                  <a:srgbClr val="1B1D22"/>
                </a:solidFill>
                <a:latin typeface="Inter"/>
              </a:rPr>
              <a:t>.</a:t>
            </a:r>
            <a:r>
              <a:rPr lang="ru-RU" dirty="0">
                <a:solidFill>
                  <a:srgbClr val="1B1D22"/>
                </a:solidFill>
                <a:latin typeface="Inter"/>
                <a:hlinkClick r:id="rId2"/>
              </a:rPr>
              <a:t/>
            </a:r>
            <a:br>
              <a:rPr lang="ru-RU" dirty="0">
                <a:solidFill>
                  <a:srgbClr val="1B1D22"/>
                </a:solidFill>
                <a:latin typeface="Inter"/>
                <a:hlinkClick r:id="rId2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18" y="1410788"/>
            <a:ext cx="8135739" cy="45763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906786"/>
            <a:ext cx="3579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B1D22"/>
                </a:solidFill>
                <a:latin typeface="Inter"/>
              </a:rPr>
              <a:t>дупликатами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 мы считаем </a:t>
            </a:r>
            <a:r>
              <a:rPr lang="ru-RU" dirty="0" err="1">
                <a:solidFill>
                  <a:srgbClr val="1B1D22"/>
                </a:solidFill>
                <a:latin typeface="Inter"/>
              </a:rPr>
              <a:t>риды</a:t>
            </a:r>
            <a:r>
              <a:rPr lang="ru-RU" dirty="0">
                <a:solidFill>
                  <a:srgbClr val="1B1D22"/>
                </a:solidFill>
                <a:latin typeface="Inter"/>
              </a:rPr>
              <a:t>, которые начинаются в одном месте и имеют одинаковое количество матчей 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52400" y="3478683"/>
            <a:ext cx="3579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1D22"/>
                </a:solidFill>
                <a:latin typeface="Inter"/>
              </a:rPr>
              <a:t>Можно посмотреть примеры в файле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079" y="4191272"/>
            <a:ext cx="3496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/</a:t>
            </a:r>
            <a:r>
              <a:rPr lang="ru-RU" dirty="0" err="1"/>
              <a:t>mnt</a:t>
            </a:r>
            <a:r>
              <a:rPr lang="ru-RU" dirty="0"/>
              <a:t>/</a:t>
            </a:r>
            <a:r>
              <a:rPr lang="ru-RU" dirty="0" err="1"/>
              <a:t>scratch</a:t>
            </a:r>
            <a:r>
              <a:rPr lang="ru-RU" dirty="0"/>
              <a:t>/</a:t>
            </a:r>
            <a:r>
              <a:rPr lang="ru-RU" dirty="0" err="1"/>
              <a:t>ws</a:t>
            </a:r>
            <a:r>
              <a:rPr lang="ru-RU" dirty="0"/>
              <a:t>/</a:t>
            </a:r>
            <a:r>
              <a:rPr lang="ru-RU" dirty="0" err="1"/>
              <a:t>psbelokopytova</a:t>
            </a:r>
            <a:r>
              <a:rPr lang="ru-RU" dirty="0"/>
              <a:t>/202312241147Polina/4c_plasmid/2023-03-14/remake_21.11.23/</a:t>
            </a:r>
            <a:r>
              <a:rPr lang="ru-RU" dirty="0" err="1"/>
              <a:t>align</a:t>
            </a:r>
            <a:r>
              <a:rPr lang="ru-RU" dirty="0"/>
              <a:t>/CS/test2</a:t>
            </a:r>
          </a:p>
        </p:txBody>
      </p:sp>
    </p:spTree>
    <p:extLst>
      <p:ext uri="{BB962C8B-B14F-4D97-AF65-F5344CB8AC3E}">
        <p14:creationId xmlns:p14="http://schemas.microsoft.com/office/powerpoint/2010/main" val="1673827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08660"/>
              </p:ext>
            </p:extLst>
          </p:nvPr>
        </p:nvGraphicFramePr>
        <p:xfrm>
          <a:off x="919843" y="867160"/>
          <a:ext cx="4343400" cy="15830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1295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not_concordant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failed_with_plasmid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9798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11449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9401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7642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6161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4925" y="2603863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Переделали подсчёт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4925" y="3814354"/>
            <a:ext cx="559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заметили, что в этом подсчёте большая часть </a:t>
            </a:r>
            <a:r>
              <a:rPr lang="ru-RU" dirty="0" err="1" smtClean="0"/>
              <a:t>ридов</a:t>
            </a:r>
            <a:r>
              <a:rPr lang="ru-RU" dirty="0" smtClean="0"/>
              <a:t> куда то исчезла, надо бы разобраться!.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427913">
            <a:off x="9544594" y="1153665"/>
            <a:ext cx="2882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deprecated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852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18841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CS_raw</a:t>
            </a:r>
            <a:r>
              <a:rPr lang="en-US" dirty="0" smtClean="0"/>
              <a:t>    </a:t>
            </a:r>
            <a:r>
              <a:rPr lang="en-US" sz="1800" b="1" dirty="0" smtClean="0"/>
              <a:t>153665</a:t>
            </a:r>
            <a:r>
              <a:rPr lang="en-US" sz="1800" dirty="0" smtClean="0"/>
              <a:t> </a:t>
            </a:r>
            <a:r>
              <a:rPr lang="ru-RU" sz="1800" dirty="0" err="1" smtClean="0"/>
              <a:t>ридов</a:t>
            </a:r>
            <a:endParaRPr lang="ru-RU" sz="1800" dirty="0" smtClean="0"/>
          </a:p>
          <a:p>
            <a:r>
              <a:rPr lang="ru-RU" sz="1800" dirty="0" smtClean="0"/>
              <a:t>После обрезки </a:t>
            </a:r>
            <a:r>
              <a:rPr lang="ru-RU" sz="1800" dirty="0" err="1" smtClean="0"/>
              <a:t>плазмидных</a:t>
            </a:r>
            <a:r>
              <a:rPr lang="ru-RU" sz="1800" dirty="0" smtClean="0"/>
              <a:t> адаптеров с 5</a:t>
            </a:r>
            <a:r>
              <a:rPr lang="en-US" sz="1800" dirty="0" smtClean="0"/>
              <a:t>’ </a:t>
            </a:r>
            <a:r>
              <a:rPr lang="ru-RU" sz="1800" dirty="0" smtClean="0"/>
              <a:t>конца (</a:t>
            </a:r>
            <a:r>
              <a:rPr lang="en-US" sz="1800" dirty="0" smtClean="0"/>
              <a:t>cut_mse_pr_CS_R1.fq.gz</a:t>
            </a:r>
            <a:r>
              <a:rPr lang="ru-RU" sz="1800" dirty="0" smtClean="0"/>
              <a:t>) </a:t>
            </a:r>
          </a:p>
          <a:p>
            <a:pPr marL="0" indent="0">
              <a:buNone/>
            </a:pPr>
            <a:r>
              <a:rPr lang="ru-RU" sz="1800" b="1" dirty="0" smtClean="0"/>
              <a:t>153664</a:t>
            </a:r>
            <a:r>
              <a:rPr lang="ru-RU" sz="1800" dirty="0" smtClean="0"/>
              <a:t> </a:t>
            </a:r>
            <a:r>
              <a:rPr lang="ru-RU" sz="1800" dirty="0" err="1" smtClean="0"/>
              <a:t>ридов</a:t>
            </a:r>
            <a:endParaRPr lang="ru-RU" sz="1800" dirty="0" smtClean="0"/>
          </a:p>
          <a:p>
            <a:r>
              <a:rPr lang="ru-RU" sz="1800" dirty="0" smtClean="0"/>
              <a:t>После того как взяли </a:t>
            </a:r>
            <a:r>
              <a:rPr lang="ru-RU" sz="1800" dirty="0" err="1" smtClean="0"/>
              <a:t>риды</a:t>
            </a:r>
            <a:r>
              <a:rPr lang="ru-RU" sz="1800" dirty="0" smtClean="0"/>
              <a:t>, у которых оба </a:t>
            </a:r>
            <a:r>
              <a:rPr lang="ru-RU" sz="1800" dirty="0" err="1" smtClean="0"/>
              <a:t>рида</a:t>
            </a:r>
            <a:r>
              <a:rPr lang="ru-RU" sz="1800" dirty="0" smtClean="0"/>
              <a:t> из пары имеют </a:t>
            </a:r>
            <a:r>
              <a:rPr lang="ru-RU" sz="1800" dirty="0" err="1" smtClean="0"/>
              <a:t>плазмидные</a:t>
            </a:r>
            <a:r>
              <a:rPr lang="ru-RU" sz="1800" dirty="0" smtClean="0"/>
              <a:t> адаптеры с 5</a:t>
            </a:r>
            <a:r>
              <a:rPr lang="en-US" sz="1800" dirty="0" smtClean="0"/>
              <a:t>’ </a:t>
            </a:r>
            <a:r>
              <a:rPr lang="ru-RU" sz="1800" dirty="0" smtClean="0"/>
              <a:t>конца (</a:t>
            </a:r>
            <a:r>
              <a:rPr lang="en-US" sz="1800" dirty="0"/>
              <a:t>ada1_mse_${file}_R1.fq</a:t>
            </a:r>
            <a:r>
              <a:rPr lang="ru-RU" sz="1800" dirty="0" smtClean="0"/>
              <a:t>) </a:t>
            </a:r>
          </a:p>
          <a:p>
            <a:pPr marL="0" indent="0">
              <a:buNone/>
            </a:pPr>
            <a:r>
              <a:rPr lang="ru-RU" sz="1800" b="1" dirty="0" smtClean="0"/>
              <a:t>141731</a:t>
            </a:r>
            <a:r>
              <a:rPr lang="ru-RU" sz="1800" dirty="0" smtClean="0"/>
              <a:t> </a:t>
            </a:r>
            <a:r>
              <a:rPr lang="ru-RU" sz="1800" dirty="0" err="1" smtClean="0"/>
              <a:t>ридов</a:t>
            </a:r>
            <a:endParaRPr lang="ru-RU" sz="1800" dirty="0" smtClean="0"/>
          </a:p>
          <a:p>
            <a:r>
              <a:rPr lang="ru-RU" sz="1800" dirty="0" smtClean="0"/>
              <a:t>После обрезки </a:t>
            </a:r>
            <a:r>
              <a:rPr lang="ru-RU" sz="1800" dirty="0" err="1"/>
              <a:t>плазмидных</a:t>
            </a:r>
            <a:r>
              <a:rPr lang="ru-RU" sz="1800" dirty="0"/>
              <a:t> адаптеров с </a:t>
            </a:r>
            <a:r>
              <a:rPr lang="ru-RU" sz="1800" dirty="0" smtClean="0"/>
              <a:t>3</a:t>
            </a:r>
            <a:r>
              <a:rPr lang="en-US" sz="1800" dirty="0" smtClean="0"/>
              <a:t>’ </a:t>
            </a:r>
            <a:r>
              <a:rPr lang="ru-RU" sz="1800" dirty="0" smtClean="0"/>
              <a:t>конца (</a:t>
            </a:r>
            <a:r>
              <a:rPr lang="en-US" sz="1800" dirty="0"/>
              <a:t>ada1_mse_cut3prime_new_CS_R1.fq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b="1" dirty="0"/>
              <a:t>141731</a:t>
            </a:r>
            <a:r>
              <a:rPr lang="ru-RU" sz="1800" dirty="0"/>
              <a:t> </a:t>
            </a:r>
            <a:r>
              <a:rPr lang="ru-RU" sz="1800" dirty="0" err="1" smtClean="0"/>
              <a:t>ридов</a:t>
            </a:r>
            <a:endParaRPr lang="ru-RU" sz="1800" dirty="0"/>
          </a:p>
          <a:p>
            <a:r>
              <a:rPr lang="ru-RU" sz="1800" dirty="0" smtClean="0"/>
              <a:t>После выравнивания количество уникальных имен </a:t>
            </a:r>
            <a:r>
              <a:rPr lang="ru-RU" sz="1800" dirty="0" err="1" smtClean="0"/>
              <a:t>ридов</a:t>
            </a:r>
            <a:r>
              <a:rPr lang="ru-RU" sz="1800" dirty="0" smtClean="0"/>
              <a:t> в </a:t>
            </a:r>
            <a:r>
              <a:rPr lang="en-US" sz="1800" dirty="0" smtClean="0"/>
              <a:t>bam </a:t>
            </a:r>
            <a:r>
              <a:rPr lang="ru-RU" sz="1800" dirty="0" smtClean="0"/>
              <a:t>файле (</a:t>
            </a:r>
            <a:r>
              <a:rPr lang="en-US" sz="1800" dirty="0" err="1" smtClean="0"/>
              <a:t>CS.sorted.bam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b="1" dirty="0" smtClean="0"/>
              <a:t>141731</a:t>
            </a:r>
            <a:r>
              <a:rPr lang="en-US" sz="1800" dirty="0" smtClean="0"/>
              <a:t> </a:t>
            </a:r>
            <a:r>
              <a:rPr lang="ru-RU" sz="1800" dirty="0" err="1" smtClean="0"/>
              <a:t>ридов</a:t>
            </a:r>
            <a:endParaRPr lang="ru-RU" sz="1800" dirty="0"/>
          </a:p>
          <a:p>
            <a:r>
              <a:rPr lang="ru-RU" sz="1800" dirty="0" smtClean="0"/>
              <a:t>После удаления </a:t>
            </a:r>
            <a:r>
              <a:rPr lang="ru-RU" sz="1800" dirty="0" err="1" smtClean="0"/>
              <a:t>дупликатов</a:t>
            </a:r>
            <a:r>
              <a:rPr lang="ru-RU" sz="1800" dirty="0" smtClean="0"/>
              <a:t> (</a:t>
            </a:r>
            <a:r>
              <a:rPr lang="en-US" sz="1800" dirty="0" err="1" smtClean="0"/>
              <a:t>CS_nodup.sorted.bam</a:t>
            </a:r>
            <a:r>
              <a:rPr lang="ru-RU" sz="1800" dirty="0" smtClean="0"/>
              <a:t>)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124835</a:t>
            </a:r>
            <a:r>
              <a:rPr lang="en-US" sz="1800" dirty="0" smtClean="0"/>
              <a:t> </a:t>
            </a:r>
            <a:r>
              <a:rPr lang="ru-RU" sz="1800" dirty="0" err="1" smtClean="0"/>
              <a:t>ридов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3545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1629623"/>
            <a:ext cx="4557032" cy="3438742"/>
          </a:xfrm>
        </p:spPr>
      </p:pic>
      <p:sp>
        <p:nvSpPr>
          <p:cNvPr id="6" name="TextBox 5"/>
          <p:cNvSpPr txBox="1"/>
          <p:nvPr/>
        </p:nvSpPr>
        <p:spPr>
          <a:xfrm>
            <a:off x="731519" y="905692"/>
            <a:ext cx="4093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Исходя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samtools</a:t>
            </a:r>
            <a:r>
              <a:rPr lang="en-US" dirty="0" smtClean="0"/>
              <a:t> </a:t>
            </a:r>
            <a:r>
              <a:rPr lang="en-US" dirty="0" err="1" smtClean="0"/>
              <a:t>idxstat</a:t>
            </a:r>
            <a:r>
              <a:rPr lang="en-US" dirty="0" smtClean="0"/>
              <a:t> </a:t>
            </a:r>
            <a:r>
              <a:rPr lang="en-US" dirty="0" err="1" smtClean="0"/>
              <a:t>посчитали</a:t>
            </a:r>
            <a:r>
              <a:rPr lang="en-US" dirty="0" smtClean="0"/>
              <a:t> </a:t>
            </a:r>
            <a:r>
              <a:rPr lang="en-US" dirty="0" err="1" smtClean="0"/>
              <a:t>какая</a:t>
            </a:r>
            <a:r>
              <a:rPr lang="en-US" dirty="0" smtClean="0"/>
              <a:t> </a:t>
            </a:r>
            <a:r>
              <a:rPr lang="en-US" dirty="0" err="1" smtClean="0"/>
              <a:t>доля</a:t>
            </a:r>
            <a:r>
              <a:rPr lang="en-US" dirty="0" smtClean="0"/>
              <a:t> </a:t>
            </a:r>
            <a:r>
              <a:rPr lang="en-US" dirty="0" err="1" smtClean="0"/>
              <a:t>ридов</a:t>
            </a:r>
            <a:r>
              <a:rPr lang="en-US" dirty="0" smtClean="0"/>
              <a:t> </a:t>
            </a:r>
            <a:r>
              <a:rPr lang="en-US" dirty="0" err="1" smtClean="0"/>
              <a:t>куда</a:t>
            </a:r>
            <a:r>
              <a:rPr lang="en-US" dirty="0" smtClean="0"/>
              <a:t> </a:t>
            </a:r>
            <a:r>
              <a:rPr lang="en-US" dirty="0" err="1" smtClean="0"/>
              <a:t>выровнялась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17% </a:t>
            </a:r>
            <a:r>
              <a:rPr lang="en-US" dirty="0" err="1" smtClean="0"/>
              <a:t>как</a:t>
            </a:r>
            <a:r>
              <a:rPr lang="en-US" dirty="0" smtClean="0"/>
              <a:t> и </a:t>
            </a:r>
            <a:r>
              <a:rPr lang="en-US" dirty="0" err="1" smtClean="0"/>
              <a:t>надо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хромосомы</a:t>
            </a:r>
            <a:r>
              <a:rPr lang="en-US" dirty="0" smtClean="0"/>
              <a:t> </a:t>
            </a:r>
            <a:r>
              <a:rPr lang="en-US" dirty="0" err="1" smtClean="0"/>
              <a:t>человека</a:t>
            </a:r>
            <a:endParaRPr lang="en-US" dirty="0" smtClean="0"/>
          </a:p>
          <a:p>
            <a:r>
              <a:rPr lang="en-US" dirty="0" smtClean="0"/>
              <a:t>81%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поазмиду</a:t>
            </a:r>
            <a:r>
              <a:rPr lang="en-US" dirty="0" smtClean="0"/>
              <a:t>. </a:t>
            </a:r>
          </a:p>
          <a:p>
            <a:r>
              <a:rPr lang="en-US" dirty="0" smtClean="0"/>
              <a:t>Вопрос1, </a:t>
            </a:r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плазмида</a:t>
            </a:r>
            <a:r>
              <a:rPr lang="en-US" dirty="0" smtClean="0"/>
              <a:t> </a:t>
            </a:r>
            <a:r>
              <a:rPr lang="en-US" dirty="0" err="1" smtClean="0"/>
              <a:t>сама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себя</a:t>
            </a:r>
            <a:r>
              <a:rPr lang="en-US" dirty="0" smtClean="0"/>
              <a:t> </a:t>
            </a:r>
            <a:r>
              <a:rPr lang="en-US" dirty="0" err="1" smtClean="0"/>
              <a:t>просто</a:t>
            </a:r>
            <a:r>
              <a:rPr lang="en-US" dirty="0" smtClean="0"/>
              <a:t> </a:t>
            </a:r>
            <a:r>
              <a:rPr lang="en-US" dirty="0" err="1" smtClean="0"/>
              <a:t>залигировалась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там</a:t>
            </a:r>
            <a:r>
              <a:rPr lang="en-US" dirty="0" smtClean="0"/>
              <a:t> </a:t>
            </a:r>
            <a:r>
              <a:rPr lang="en-US" dirty="0" err="1" smtClean="0"/>
              <a:t>есть</a:t>
            </a:r>
            <a:r>
              <a:rPr lang="en-US" dirty="0" smtClean="0"/>
              <a:t> </a:t>
            </a:r>
            <a:r>
              <a:rPr lang="en-US" dirty="0" err="1" smtClean="0"/>
              <a:t>небольшие</a:t>
            </a:r>
            <a:r>
              <a:rPr lang="en-US" dirty="0" smtClean="0"/>
              <a:t> </a:t>
            </a:r>
            <a:r>
              <a:rPr lang="en-US" dirty="0" err="1" smtClean="0"/>
              <a:t>вставки</a:t>
            </a:r>
            <a:r>
              <a:rPr lang="en-US" dirty="0" smtClean="0"/>
              <a:t> </a:t>
            </a:r>
            <a:r>
              <a:rPr lang="en-US" dirty="0" err="1" smtClean="0"/>
              <a:t>чего-то</a:t>
            </a:r>
            <a:r>
              <a:rPr lang="en-US" dirty="0" smtClean="0"/>
              <a:t>, </a:t>
            </a:r>
            <a:r>
              <a:rPr lang="en-US" dirty="0" err="1" smtClean="0"/>
              <a:t>например</a:t>
            </a:r>
            <a:r>
              <a:rPr lang="en-US" dirty="0" smtClean="0"/>
              <a:t> </a:t>
            </a:r>
            <a:r>
              <a:rPr lang="en-US" dirty="0" err="1" smtClean="0"/>
              <a:t>маленькие</a:t>
            </a:r>
            <a:r>
              <a:rPr lang="en-US" dirty="0" smtClean="0"/>
              <a:t> </a:t>
            </a:r>
            <a:r>
              <a:rPr lang="en-US" dirty="0" err="1" smtClean="0"/>
              <a:t>куски</a:t>
            </a:r>
            <a:r>
              <a:rPr lang="en-US" dirty="0" smtClean="0"/>
              <a:t> </a:t>
            </a:r>
            <a:r>
              <a:rPr lang="en-US" dirty="0" err="1" smtClean="0"/>
              <a:t>генома</a:t>
            </a:r>
            <a:r>
              <a:rPr lang="en-US" dirty="0" smtClean="0"/>
              <a:t>???</a:t>
            </a:r>
          </a:p>
          <a:p>
            <a:endParaRPr lang="en-US" dirty="0"/>
          </a:p>
          <a:p>
            <a:r>
              <a:rPr lang="en-US" dirty="0" smtClean="0"/>
              <a:t>Вопрос2, </a:t>
            </a:r>
            <a:r>
              <a:rPr lang="en-US" dirty="0" err="1" smtClean="0"/>
              <a:t>почему</a:t>
            </a:r>
            <a:r>
              <a:rPr lang="en-US" dirty="0" smtClean="0"/>
              <a:t> </a:t>
            </a:r>
            <a:r>
              <a:rPr lang="en-US" dirty="0" err="1" smtClean="0"/>
              <a:t>вообще</a:t>
            </a:r>
            <a:r>
              <a:rPr lang="en-US" dirty="0" smtClean="0"/>
              <a:t>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/>
              <a:t> </a:t>
            </a:r>
            <a:r>
              <a:rPr lang="en-US" dirty="0" smtClean="0"/>
              <a:t>с </a:t>
            </a:r>
            <a:r>
              <a:rPr lang="en-US" dirty="0" err="1" smtClean="0"/>
              <a:t>митохондриальной</a:t>
            </a:r>
            <a:r>
              <a:rPr lang="en-US" dirty="0" smtClean="0"/>
              <a:t> </a:t>
            </a:r>
            <a:r>
              <a:rPr lang="en-US" dirty="0" err="1" smtClean="0"/>
              <a:t>хромосомой</a:t>
            </a:r>
            <a:r>
              <a:rPr lang="en-US" dirty="0" smtClean="0"/>
              <a:t> </a:t>
            </a:r>
            <a:r>
              <a:rPr lang="en-US" dirty="0" err="1" smtClean="0"/>
              <a:t>залигировалось</a:t>
            </a:r>
            <a:r>
              <a:rPr lang="en-US" dirty="0" smtClean="0"/>
              <a:t>???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383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71393"/>
              </p:ext>
            </p:extLst>
          </p:nvPr>
        </p:nvGraphicFramePr>
        <p:xfrm>
          <a:off x="487680" y="544944"/>
          <a:ext cx="6734046" cy="24420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5644"/>
                <a:gridCol w="915644"/>
                <a:gridCol w="915644"/>
                <a:gridCol w="957263"/>
                <a:gridCol w="915644"/>
                <a:gridCol w="1198563"/>
                <a:gridCol w="915644"/>
              </a:tblGrid>
              <a:tr h="5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not_concordant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failed_with_plasmid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witg_eGFP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141731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59348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38833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12092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29494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174073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72441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60569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10127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28119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159753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77352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11028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29414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77716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35660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26516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10159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1533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88019"/>
              </p:ext>
            </p:extLst>
          </p:nvPr>
        </p:nvGraphicFramePr>
        <p:xfrm>
          <a:off x="740226" y="3540691"/>
          <a:ext cx="6592392" cy="21501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24049"/>
                <a:gridCol w="824049"/>
                <a:gridCol w="824049"/>
                <a:gridCol w="824049"/>
                <a:gridCol w="824049"/>
                <a:gridCol w="824049"/>
                <a:gridCol w="824049"/>
                <a:gridCol w="824049"/>
              </a:tblGrid>
              <a:tr h="45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not_concordant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only_plasmid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failed_with_plasmid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witg_eGFP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nonconcordant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1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124835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55371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27544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149418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63471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58080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23599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1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140946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72083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38471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27026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new_CS_100_ng_lig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69056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32191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25767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471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423" y="95794"/>
            <a:ext cx="574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библиотеки 2021-11-22 Саша также попросила переделать и посчитать похожую статистику, я взяла файлы, в которых адаптеры были с 2 сторон и обрезаны с 5</a:t>
            </a:r>
            <a:r>
              <a:rPr lang="en-US" dirty="0" smtClean="0"/>
              <a:t>’ </a:t>
            </a:r>
            <a:r>
              <a:rPr lang="ru-RU" dirty="0" smtClean="0"/>
              <a:t>конца. И обрезала их по тем же адаптерам с 3</a:t>
            </a:r>
            <a:r>
              <a:rPr lang="en-US" dirty="0" smtClean="0"/>
              <a:t>’ </a:t>
            </a:r>
            <a:r>
              <a:rPr lang="ru-RU" dirty="0" smtClean="0"/>
              <a:t>конца, получилось, что около 60 </a:t>
            </a:r>
            <a:r>
              <a:rPr lang="en-US" dirty="0" smtClean="0"/>
              <a:t>% </a:t>
            </a:r>
            <a:r>
              <a:rPr lang="ru-RU" dirty="0" err="1" smtClean="0"/>
              <a:t>ридов</a:t>
            </a:r>
            <a:r>
              <a:rPr lang="ru-RU" dirty="0" smtClean="0"/>
              <a:t> имеют эти </a:t>
            </a:r>
            <a:r>
              <a:rPr lang="ru-RU" dirty="0" err="1" smtClean="0"/>
              <a:t>плазмидные</a:t>
            </a:r>
            <a:r>
              <a:rPr lang="ru-RU" dirty="0" smtClean="0"/>
              <a:t> адаптеры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8" y="1636599"/>
            <a:ext cx="8786949" cy="3350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6" y="3413715"/>
            <a:ext cx="7332617" cy="29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2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382" y="6048494"/>
            <a:ext cx="549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P4C5 </a:t>
            </a:r>
            <a:r>
              <a:rPr lang="ru-RU" dirty="0" err="1"/>
              <a:t>cis</a:t>
            </a:r>
            <a:r>
              <a:rPr lang="ru-RU" dirty="0"/>
              <a:t> 3750 </a:t>
            </a:r>
            <a:r>
              <a:rPr lang="ru-RU" dirty="0" err="1"/>
              <a:t>cis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proc</a:t>
            </a:r>
            <a:r>
              <a:rPr lang="ru-RU" dirty="0"/>
              <a:t> 35.22780648191639 </a:t>
            </a:r>
            <a:r>
              <a:rPr lang="ru-RU" dirty="0" err="1"/>
              <a:t>trans</a:t>
            </a:r>
            <a:r>
              <a:rPr lang="ru-RU" dirty="0"/>
              <a:t> 6895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82" y="5543397"/>
            <a:ext cx="549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P4C25 </a:t>
            </a:r>
            <a:r>
              <a:rPr lang="ru-RU" dirty="0" err="1"/>
              <a:t>cis</a:t>
            </a:r>
            <a:r>
              <a:rPr lang="ru-RU" dirty="0"/>
              <a:t> 5280 </a:t>
            </a:r>
            <a:r>
              <a:rPr lang="ru-RU" dirty="0" err="1"/>
              <a:t>cis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proc</a:t>
            </a:r>
            <a:r>
              <a:rPr lang="ru-RU" dirty="0"/>
              <a:t> 34.386193422338 </a:t>
            </a:r>
            <a:r>
              <a:rPr lang="ru-RU" dirty="0" err="1"/>
              <a:t>trans</a:t>
            </a:r>
            <a:r>
              <a:rPr lang="ru-RU" dirty="0"/>
              <a:t> 10075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1965"/>
              </p:ext>
            </p:extLst>
          </p:nvPr>
        </p:nvGraphicFramePr>
        <p:xfrm>
          <a:off x="792480" y="1234826"/>
          <a:ext cx="4232364" cy="14299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05394"/>
                <a:gridCol w="705394"/>
                <a:gridCol w="705394"/>
                <a:gridCol w="705394"/>
                <a:gridCol w="705394"/>
                <a:gridCol w="705394"/>
              </a:tblGrid>
              <a:tr h="6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read 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not_concordant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failed_with_plasmid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P4C5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100666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67854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10645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16099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P4C25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149660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103971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15355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7428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22906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7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</a:t>
            </a:r>
            <a:r>
              <a:rPr lang="en-US" dirty="0" err="1" smtClean="0"/>
              <a:t>ного</a:t>
            </a:r>
            <a:r>
              <a:rPr lang="en-US" dirty="0" smtClean="0"/>
              <a:t> </a:t>
            </a:r>
            <a:r>
              <a:rPr lang="en-US" dirty="0" err="1" smtClean="0"/>
              <a:t>ридов</a:t>
            </a:r>
            <a:r>
              <a:rPr lang="en-US" dirty="0" smtClean="0"/>
              <a:t> </a:t>
            </a:r>
            <a:r>
              <a:rPr lang="en-US" dirty="0" err="1" smtClean="0"/>
              <a:t>выровнялось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плазмиду</a:t>
            </a:r>
            <a:r>
              <a:rPr lang="en-US" dirty="0" smtClean="0"/>
              <a:t> </a:t>
            </a:r>
            <a:r>
              <a:rPr lang="en-US" dirty="0" err="1" smtClean="0"/>
              <a:t>вот</a:t>
            </a:r>
            <a:r>
              <a:rPr lang="en-US" dirty="0" smtClean="0"/>
              <a:t> в </a:t>
            </a:r>
            <a:r>
              <a:rPr lang="en-US" dirty="0" err="1" smtClean="0"/>
              <a:t>этом</a:t>
            </a:r>
            <a:r>
              <a:rPr lang="en-US" dirty="0" smtClean="0"/>
              <a:t> </a:t>
            </a:r>
            <a:r>
              <a:rPr lang="en-US" dirty="0" err="1" smtClean="0"/>
              <a:t>месте</a:t>
            </a:r>
            <a:r>
              <a:rPr lang="en-US" dirty="0" smtClean="0"/>
              <a:t>, у </a:t>
            </a:r>
            <a:r>
              <a:rPr lang="en-US" dirty="0" err="1" smtClean="0"/>
              <a:t>многих</a:t>
            </a:r>
            <a:r>
              <a:rPr lang="en-US" dirty="0" smtClean="0"/>
              <a:t> </a:t>
            </a:r>
            <a:r>
              <a:rPr lang="en-US" dirty="0" err="1" smtClean="0"/>
              <a:t>есть</a:t>
            </a:r>
            <a:r>
              <a:rPr lang="en-US" dirty="0" smtClean="0"/>
              <a:t> </a:t>
            </a:r>
            <a:r>
              <a:rPr lang="en-US" dirty="0" err="1" smtClean="0"/>
              <a:t>софтклипнутые</a:t>
            </a:r>
            <a:r>
              <a:rPr lang="en-US" dirty="0" smtClean="0"/>
              <a:t> </a:t>
            </a:r>
            <a:r>
              <a:rPr lang="en-US" dirty="0" err="1" smtClean="0"/>
              <a:t>небольшие</a:t>
            </a:r>
            <a:r>
              <a:rPr lang="en-US" dirty="0" smtClean="0"/>
              <a:t> </a:t>
            </a:r>
            <a:r>
              <a:rPr lang="en-US" dirty="0" err="1" smtClean="0"/>
              <a:t>последовательности</a:t>
            </a:r>
            <a:r>
              <a:rPr lang="en-US" dirty="0" smtClean="0"/>
              <a:t>, </a:t>
            </a:r>
            <a:r>
              <a:rPr lang="en-US" dirty="0" err="1" smtClean="0"/>
              <a:t>пытаемся</a:t>
            </a:r>
            <a:r>
              <a:rPr lang="en-US" dirty="0" smtClean="0"/>
              <a:t> </a:t>
            </a:r>
            <a:r>
              <a:rPr lang="en-US" dirty="0" err="1" smtClean="0"/>
              <a:t>понять</a:t>
            </a:r>
            <a:r>
              <a:rPr lang="en-US" dirty="0" smtClean="0"/>
              <a:t>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это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613" y="2295888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9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107068</TotalTime>
  <Words>4662</Words>
  <Application>Microsoft Office PowerPoint</Application>
  <PresentationFormat>Широкоэкранный</PresentationFormat>
  <Paragraphs>745</Paragraphs>
  <Slides>82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90" baseType="lpstr">
      <vt:lpstr>Arial Unicode MS</vt:lpstr>
      <vt:lpstr>Arial</vt:lpstr>
      <vt:lpstr>Calibri</vt:lpstr>
      <vt:lpstr>Calibri Light</vt:lpstr>
      <vt:lpstr>Inter</vt:lpstr>
      <vt:lpstr>Slack-Lato</vt:lpstr>
      <vt:lpstr>Times New Roman</vt:lpstr>
      <vt:lpstr>Тема Office</vt:lpstr>
      <vt:lpstr>Презентация PowerPoint</vt:lpstr>
      <vt:lpstr>20.10.21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 ридов выровнялось на плазмиду вот в этом месте, у многих есть софтклипнутые небольшие последовательности, пытаемся понять что это</vt:lpstr>
      <vt:lpstr>Презентация PowerPoint</vt:lpstr>
      <vt:lpstr>Презентация PowerPoint</vt:lpstr>
      <vt:lpstr>Презентация PowerPoint</vt:lpstr>
      <vt:lpstr>Презентация PowerPoint</vt:lpstr>
      <vt:lpstr>Топ 5 представленных последовательностей в ридах с куском плазмиды со слайда 11</vt:lpstr>
      <vt:lpstr>Презентация PowerPoint</vt:lpstr>
      <vt:lpstr>Презентация PowerPoint</vt:lpstr>
      <vt:lpstr>Презентация PowerPoint</vt:lpstr>
      <vt:lpstr>Что в выравнивании делает митохондриальная хромосома?</vt:lpstr>
      <vt:lpstr>Презентация PowerPoint</vt:lpstr>
      <vt:lpstr>22.11.21</vt:lpstr>
      <vt:lpstr>07.02.22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Hi-C</vt:lpstr>
      <vt:lpstr>Статистика Hi-C</vt:lpstr>
      <vt:lpstr>Статистика Hi-C</vt:lpstr>
      <vt:lpstr>Презентация PowerPoint</vt:lpstr>
      <vt:lpstr>Презентация PowerPoint</vt:lpstr>
      <vt:lpstr>Компартменты </vt:lpstr>
      <vt:lpstr>Презентация PowerPoint</vt:lpstr>
      <vt:lpstr>Презентация PowerPoint</vt:lpstr>
      <vt:lpstr>Проблема</vt:lpstr>
      <vt:lpstr>Контроль активных генов в компартментах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2022-04-08</vt:lpstr>
      <vt:lpstr>Презентация PowerPoint</vt:lpstr>
      <vt:lpstr>Презентация PowerPoint</vt:lpstr>
      <vt:lpstr>Презентация PowerPoint</vt:lpstr>
      <vt:lpstr>Презентация PowerPoint</vt:lpstr>
      <vt:lpstr>2022-06-20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2022-11-22</vt:lpstr>
      <vt:lpstr>Презентация PowerPoint</vt:lpstr>
      <vt:lpstr>Презентация PowerPoint</vt:lpstr>
      <vt:lpstr>1) доля ридов, которые не порезались по NlaIII 2) Из непорезанных доля, содержащая делецию 4 п.о (СATG) от Кленова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17.11.2023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237</cp:revision>
  <dcterms:created xsi:type="dcterms:W3CDTF">2021-10-22T06:34:24Z</dcterms:created>
  <dcterms:modified xsi:type="dcterms:W3CDTF">2023-11-27T05:37:51Z</dcterms:modified>
</cp:coreProperties>
</file>