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5" r:id="rId10"/>
    <p:sldId id="263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68" r:id="rId19"/>
    <p:sldId id="275" r:id="rId20"/>
    <p:sldId id="27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37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0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5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05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97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11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38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45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38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73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7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0F493-4776-41C4-AEE5-D36E4033E762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C0B48-F468-4EDA-8E16-5BB534CF7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68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last.ncbi.nlm.nih.gov/Blast.cgi#alnHdr_210824301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mo-icgsbras.slack.com/archives/C02GV0X6QRY/p163472425100290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8938" y="1093969"/>
            <a:ext cx="9144000" cy="1655762"/>
          </a:xfrm>
        </p:spPr>
        <p:txBody>
          <a:bodyPr/>
          <a:lstStyle/>
          <a:p>
            <a:r>
              <a:rPr lang="en-US" dirty="0" err="1" smtClean="0"/>
              <a:t>Ребята</a:t>
            </a:r>
            <a:r>
              <a:rPr lang="en-US" dirty="0" smtClean="0"/>
              <a:t> </a:t>
            </a:r>
            <a:r>
              <a:rPr lang="en-US" dirty="0" err="1" smtClean="0"/>
              <a:t>запихивают</a:t>
            </a:r>
            <a:r>
              <a:rPr lang="en-US" dirty="0" smtClean="0"/>
              <a:t> в </a:t>
            </a:r>
            <a:r>
              <a:rPr lang="en-US" dirty="0" err="1" smtClean="0"/>
              <a:t>клетки</a:t>
            </a:r>
            <a:r>
              <a:rPr lang="en-US" dirty="0" smtClean="0"/>
              <a:t> </a:t>
            </a:r>
            <a:r>
              <a:rPr lang="en-US" dirty="0" err="1" smtClean="0"/>
              <a:t>плазмиды</a:t>
            </a:r>
            <a:r>
              <a:rPr lang="en-US" dirty="0" smtClean="0"/>
              <a:t> и </a:t>
            </a:r>
            <a:r>
              <a:rPr lang="en-US" dirty="0" err="1" smtClean="0"/>
              <a:t>делают</a:t>
            </a:r>
            <a:r>
              <a:rPr lang="en-US" dirty="0" smtClean="0"/>
              <a:t> </a:t>
            </a:r>
            <a:r>
              <a:rPr lang="en-US" dirty="0" err="1" smtClean="0"/>
              <a:t>типа</a:t>
            </a:r>
            <a:r>
              <a:rPr lang="en-US" dirty="0" smtClean="0"/>
              <a:t> 4с,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есть</a:t>
            </a:r>
            <a:r>
              <a:rPr lang="en-US" dirty="0" smtClean="0"/>
              <a:t> </a:t>
            </a:r>
            <a:r>
              <a:rPr lang="en-US" dirty="0" err="1" smtClean="0"/>
              <a:t>пытаются</a:t>
            </a:r>
            <a:r>
              <a:rPr lang="en-US" dirty="0" smtClean="0"/>
              <a:t> </a:t>
            </a:r>
            <a:r>
              <a:rPr lang="en-US" dirty="0" err="1" smtClean="0"/>
              <a:t>понять</a:t>
            </a:r>
            <a:r>
              <a:rPr lang="en-US" dirty="0" smtClean="0"/>
              <a:t> с </a:t>
            </a:r>
            <a:r>
              <a:rPr lang="en-US" dirty="0" err="1" smtClean="0"/>
              <a:t>какими</a:t>
            </a:r>
            <a:r>
              <a:rPr lang="en-US" dirty="0" smtClean="0"/>
              <a:t> </a:t>
            </a:r>
            <a:r>
              <a:rPr lang="en-US" dirty="0" err="1" smtClean="0"/>
              <a:t>регионами</a:t>
            </a:r>
            <a:r>
              <a:rPr lang="en-US" dirty="0" smtClean="0"/>
              <a:t> </a:t>
            </a:r>
            <a:r>
              <a:rPr lang="en-US" dirty="0" err="1" smtClean="0"/>
              <a:t>генома</a:t>
            </a:r>
            <a:r>
              <a:rPr lang="en-US" dirty="0" smtClean="0"/>
              <a:t> </a:t>
            </a:r>
            <a:r>
              <a:rPr lang="en-US" dirty="0" err="1" smtClean="0"/>
              <a:t>плазмида</a:t>
            </a:r>
            <a:r>
              <a:rPr lang="en-US" dirty="0" smtClean="0"/>
              <a:t> </a:t>
            </a:r>
            <a:r>
              <a:rPr lang="en-US" dirty="0" err="1" smtClean="0"/>
              <a:t>оказалась</a:t>
            </a:r>
            <a:r>
              <a:rPr lang="en-US" dirty="0" smtClean="0"/>
              <a:t> </a:t>
            </a:r>
            <a:r>
              <a:rPr lang="en-US" dirty="0" err="1" smtClean="0"/>
              <a:t>рядом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178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3103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R2_raw</a:t>
            </a:r>
          </a:p>
          <a:p>
            <a:r>
              <a:rPr lang="ru-RU" dirty="0" smtClean="0"/>
              <a:t>@MN00909:131:000H37V75:1:12103:20610:16855 2:N:0:ATTCCATG+AGTAGGCT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GAATCAGGGGATAACGCAGGAAAGAACATG</a:t>
            </a:r>
            <a:r>
              <a:rPr lang="ru-RU" dirty="0" smtClean="0"/>
              <a:t> ATAATAATGGTTTCTTAGACGTTGTAAAACGACGGCCAGTGAATTCGAGCTCGGTACCCGGGGATCCTCTAGAGTCGACCTGCAGGCCAAGCTTGGCGTAATGGTCATAGCTGTT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AGATCG</a:t>
            </a:r>
          </a:p>
          <a:p>
            <a:endParaRPr lang="ru-RU" dirty="0" smtClean="0"/>
          </a:p>
          <a:p>
            <a:r>
              <a:rPr lang="ru-RU" dirty="0" smtClean="0"/>
              <a:t>cut_R2</a:t>
            </a:r>
          </a:p>
          <a:p>
            <a:r>
              <a:rPr lang="ru-RU" dirty="0" smtClean="0"/>
              <a:t>@MN00909:131:000H37V75:1:12103:20610:16855 2:N:0:ATTCCATG+AGTAGGCTpr_plasmid1</a:t>
            </a:r>
          </a:p>
          <a:p>
            <a:r>
              <a:rPr lang="ru-RU" dirty="0" smtClean="0"/>
              <a:t>ATAATAATGGTTTCTTAGACGTTGTAAAACGACGGCCAGTGAATTCGAGCTCGGTACCCGGGGATCCTCTAGAGTCGACCTGCAGGCCAAGCTTGGCGTAATGGTCATAGCTGTT</a:t>
            </a:r>
          </a:p>
          <a:p>
            <a:r>
              <a:rPr lang="ru-RU" dirty="0" smtClean="0"/>
              <a:t>+</a:t>
            </a:r>
          </a:p>
          <a:p>
            <a:endParaRPr lang="ru-RU" dirty="0" smtClean="0"/>
          </a:p>
          <a:p>
            <a:r>
              <a:rPr lang="ru-RU" dirty="0" smtClean="0"/>
              <a:t>R1_raw</a:t>
            </a:r>
          </a:p>
          <a:p>
            <a:r>
              <a:rPr lang="ru-RU" dirty="0" smtClean="0"/>
              <a:t>@MN00909:131:000H37V75:1:12103:20610:16855 1:N:0:ATTCCATG+AGTAGGCT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AACAGCTATGACCATTACGCCAAGCTTGGCCTGCAGGTCGACTCTAGAGGATCCCCGGGTACCGAGCTCGAATTCACTGGCCGTCGTTTTACAACGT</a:t>
            </a:r>
          </a:p>
          <a:p>
            <a:r>
              <a:rPr lang="ru-RU" dirty="0" smtClean="0"/>
              <a:t>CTAAGAAACCATTATTATCATGTTCTTTCCTGCGTTATCCCCTGATTC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AGATCG</a:t>
            </a:r>
          </a:p>
          <a:p>
            <a:r>
              <a:rPr lang="ru-RU" dirty="0" smtClean="0"/>
              <a:t>+</a:t>
            </a:r>
          </a:p>
          <a:p>
            <a:r>
              <a:rPr lang="ru-RU" dirty="0" smtClean="0"/>
              <a:t>cutR1</a:t>
            </a:r>
          </a:p>
          <a:p>
            <a:r>
              <a:rPr lang="ru-RU" dirty="0" smtClean="0"/>
              <a:t>@MN00909:131:000H37V75:1:12103:20610:16855 1:N:0:ATTCCATG+AGTAGGCTpr_plasmid2</a:t>
            </a:r>
          </a:p>
          <a:p>
            <a:r>
              <a:rPr lang="ru-RU" dirty="0" smtClean="0"/>
              <a:t>CTAAGAAACCATTATTATCATGTTCTTTCCTGCGTTATCCCCTGATTC</a:t>
            </a:r>
          </a:p>
          <a:p>
            <a:r>
              <a:rPr lang="ru-RU" dirty="0" smtClean="0"/>
              <a:t>+</a:t>
            </a:r>
          </a:p>
          <a:p>
            <a:r>
              <a:rPr lang="ru-RU" dirty="0" smtClean="0"/>
              <a:t>FFFFFFF/FFFFFFFFFFFFFFFFFFFFFFFFFFFFFFFFFFAFFFFF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039497" y="69668"/>
            <a:ext cx="26735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r>
              <a:rPr lang="en-US" dirty="0" err="1" smtClean="0"/>
              <a:t>ут</a:t>
            </a:r>
            <a:r>
              <a:rPr lang="en-US" dirty="0" smtClean="0"/>
              <a:t> </a:t>
            </a:r>
            <a:r>
              <a:rPr lang="en-US" dirty="0" err="1" smtClean="0"/>
              <a:t>просто</a:t>
            </a:r>
            <a:r>
              <a:rPr lang="en-US" dirty="0" smtClean="0"/>
              <a:t> </a:t>
            </a:r>
            <a:r>
              <a:rPr lang="en-US" dirty="0" err="1" smtClean="0"/>
              <a:t>разобран</a:t>
            </a:r>
            <a:r>
              <a:rPr lang="en-US" dirty="0" smtClean="0"/>
              <a:t> </a:t>
            </a:r>
            <a:r>
              <a:rPr lang="en-US" dirty="0" err="1" smtClean="0"/>
              <a:t>пример</a:t>
            </a:r>
            <a:r>
              <a:rPr lang="en-US" dirty="0" smtClean="0"/>
              <a:t> </a:t>
            </a:r>
            <a:r>
              <a:rPr lang="en-US" dirty="0" err="1" smtClean="0"/>
              <a:t>рида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этого</a:t>
            </a:r>
            <a:r>
              <a:rPr lang="en-US" dirty="0" smtClean="0"/>
              <a:t> </a:t>
            </a:r>
            <a:r>
              <a:rPr lang="en-US" dirty="0" err="1" smtClean="0"/>
              <a:t>места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204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274" y="163516"/>
            <a:ext cx="10515600" cy="1274627"/>
          </a:xfrm>
        </p:spPr>
        <p:txBody>
          <a:bodyPr/>
          <a:lstStyle/>
          <a:p>
            <a:r>
              <a:rPr lang="ru-RU" dirty="0" smtClean="0"/>
              <a:t>П</a:t>
            </a:r>
            <a:r>
              <a:rPr lang="en-US" dirty="0" err="1" smtClean="0"/>
              <a:t>опробуем</a:t>
            </a:r>
            <a:r>
              <a:rPr lang="en-US" dirty="0" smtClean="0"/>
              <a:t> </a:t>
            </a:r>
            <a:r>
              <a:rPr lang="ru-RU" dirty="0" err="1" smtClean="0"/>
              <a:t>cutadaptом</a:t>
            </a:r>
            <a:r>
              <a:rPr lang="ru-RU" dirty="0" smtClean="0"/>
              <a:t> удалить последовательность </a:t>
            </a:r>
            <a:r>
              <a:rPr lang="ru-RU" dirty="0" err="1" smtClean="0"/>
              <a:t>плазмиды</a:t>
            </a:r>
            <a:r>
              <a:rPr lang="ru-RU" dirty="0" smtClean="0"/>
              <a:t>, начинающуюся с </a:t>
            </a:r>
            <a:r>
              <a:rPr lang="en-US" dirty="0" err="1" smtClean="0"/>
              <a:t>TaiI</a:t>
            </a:r>
            <a:r>
              <a:rPr lang="en-US" dirty="0" smtClean="0"/>
              <a:t> </a:t>
            </a:r>
            <a:r>
              <a:rPr lang="en-US" dirty="0" err="1" smtClean="0"/>
              <a:t>сайта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06194" y="1134572"/>
            <a:ext cx="323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</a:t>
            </a:r>
            <a:r>
              <a:rPr lang="en-US" dirty="0" err="1" smtClean="0"/>
              <a:t>ытаемся</a:t>
            </a:r>
            <a:r>
              <a:rPr lang="en-US" dirty="0" smtClean="0"/>
              <a:t> </a:t>
            </a:r>
            <a:r>
              <a:rPr lang="en-US" dirty="0" err="1" smtClean="0"/>
              <a:t>обрезать</a:t>
            </a:r>
            <a:r>
              <a:rPr lang="en-US" dirty="0" smtClean="0"/>
              <a:t> </a:t>
            </a:r>
            <a:r>
              <a:rPr lang="en-US" dirty="0" err="1" smtClean="0"/>
              <a:t>этот</a:t>
            </a:r>
            <a:r>
              <a:rPr lang="en-US" dirty="0" smtClean="0"/>
              <a:t> </a:t>
            </a:r>
            <a:r>
              <a:rPr lang="en-US" dirty="0" err="1" smtClean="0"/>
              <a:t>кусок</a:t>
            </a:r>
            <a:r>
              <a:rPr lang="en-US" dirty="0"/>
              <a:t> </a:t>
            </a:r>
            <a:r>
              <a:rPr lang="en-US" dirty="0" err="1" smtClean="0"/>
              <a:t>плазмиды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8307977" y="1820091"/>
            <a:ext cx="121920" cy="853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-58783" y="408095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=== Summary ===</a:t>
            </a:r>
          </a:p>
          <a:p>
            <a:endParaRPr lang="en-US" dirty="0" smtClean="0"/>
          </a:p>
          <a:p>
            <a:r>
              <a:rPr lang="en-US" dirty="0" smtClean="0"/>
              <a:t>Total reads processed:                 121,658</a:t>
            </a:r>
          </a:p>
          <a:p>
            <a:r>
              <a:rPr lang="en-US" dirty="0" smtClean="0"/>
              <a:t>Reads with adapters:                    64,279 (52.8%)</a:t>
            </a:r>
          </a:p>
          <a:p>
            <a:r>
              <a:rPr lang="en-US" dirty="0" smtClean="0"/>
              <a:t>Reads written (passing filters):       121,658 (100.0%)</a:t>
            </a:r>
          </a:p>
          <a:p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 err="1" smtClean="0"/>
              <a:t>basepairs</a:t>
            </a:r>
            <a:r>
              <a:rPr lang="en-US" dirty="0" smtClean="0"/>
              <a:t> processed:    14,475,417 </a:t>
            </a:r>
            <a:r>
              <a:rPr lang="en-US" dirty="0" err="1" smtClean="0"/>
              <a:t>bp</a:t>
            </a:r>
            <a:endParaRPr lang="en-US" dirty="0" smtClean="0"/>
          </a:p>
          <a:p>
            <a:r>
              <a:rPr lang="en-US" dirty="0" smtClean="0"/>
              <a:t>Total written (filtered):     10,569,891 </a:t>
            </a:r>
            <a:r>
              <a:rPr lang="en-US" dirty="0" err="1" smtClean="0"/>
              <a:t>bp</a:t>
            </a:r>
            <a:r>
              <a:rPr lang="en-US" dirty="0" smtClean="0"/>
              <a:t> (73.0%)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2911403"/>
            <a:ext cx="39253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WORK_DIR=/home/</a:t>
            </a:r>
            <a:r>
              <a:rPr lang="en-US" sz="1000" dirty="0" err="1" smtClean="0"/>
              <a:t>polina</a:t>
            </a:r>
            <a:r>
              <a:rPr lang="en-US" sz="1000" dirty="0" smtClean="0"/>
              <a:t>/4c_plasmid/2021-10-20/cd $WORK_DIR;# Declare a string array with </a:t>
            </a:r>
            <a:r>
              <a:rPr lang="en-US" sz="1000" dirty="0" err="1" smtClean="0"/>
              <a:t>typedeclare</a:t>
            </a:r>
            <a:r>
              <a:rPr lang="en-US" sz="1000" dirty="0" smtClean="0"/>
              <a:t> -a files=("103_S103")for file in "${files[@]}"</a:t>
            </a:r>
            <a:r>
              <a:rPr lang="en-US" sz="1000" dirty="0" err="1" smtClean="0"/>
              <a:t>docutadapt</a:t>
            </a:r>
            <a:r>
              <a:rPr lang="en-US" sz="1000" dirty="0" smtClean="0"/>
              <a:t> -a </a:t>
            </a:r>
            <a:r>
              <a:rPr lang="en-US" sz="1000" dirty="0" err="1" smtClean="0"/>
              <a:t>pUC_seq</a:t>
            </a:r>
            <a:r>
              <a:rPr lang="en-US" sz="1000" dirty="0" smtClean="0"/>
              <a:t>=GTAAAACGACGGCCAGTGAATTCGAGCTCGGTACCCGGGGATCCTCTAGAGTCGACCTGCAGGCCAAGCTTGGCGTAATGGTCATAGCTGTT -y '{name}' -o $WORK_DIR/</a:t>
            </a:r>
            <a:r>
              <a:rPr lang="en-US" sz="1000" dirty="0" err="1" smtClean="0"/>
              <a:t>explore_reads</a:t>
            </a:r>
            <a:r>
              <a:rPr lang="en-US" sz="1000" dirty="0" smtClean="0"/>
              <a:t>/</a:t>
            </a:r>
            <a:r>
              <a:rPr lang="en-US" sz="1000" dirty="0" err="1" smtClean="0"/>
              <a:t>cut_pUC_seq</a:t>
            </a:r>
            <a:r>
              <a:rPr lang="en-US" sz="1000" dirty="0" smtClean="0"/>
              <a:t>_${file}_2.fq $WORK_DIR/</a:t>
            </a:r>
            <a:r>
              <a:rPr lang="en-US" sz="1000" dirty="0" err="1" smtClean="0"/>
              <a:t>cutadapt</a:t>
            </a:r>
            <a:r>
              <a:rPr lang="en-US" sz="1000" dirty="0" smtClean="0"/>
              <a:t>/${file}_2.fq -m 8 --overlap 20;done</a:t>
            </a:r>
            <a:endParaRPr lang="ru-RU" sz="10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325" y="2006082"/>
            <a:ext cx="8491824" cy="4776651"/>
          </a:xfrm>
          <a:prstGeom prst="rect">
            <a:avLst/>
          </a:prstGeom>
        </p:spPr>
      </p:pic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16481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5' --&gt; 3' </a:t>
            </a: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direction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&gt; - 92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nucleotides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Unicode MS" panose="020B0604020202020204" pitchFamily="34" charset="-128"/>
              </a:rPr>
              <a:t>AACAGCTATGACCATTACGCCAAGCTTGGCCTGCAGGTCGACTCTAGAGG</a:t>
            </a:r>
            <a:b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Unicode MS" panose="020B0604020202020204" pitchFamily="34" charset="-128"/>
              </a:rPr>
              <a:t>ATCCCCGGGTACCGAGCTCGAATTCACTGGCCGTCGTTTTAC</a:t>
            </a:r>
            <a:b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Unicode MS" panose="020B0604020202020204" pitchFamily="34" charset="-128"/>
              </a:rPr>
            </a:b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5' --&gt; 3' </a:t>
            </a: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direction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&gt; (5' --&gt; 3'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complementary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sequence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 - 92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nucleotides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Unicode MS" panose="020B0604020202020204" pitchFamily="34" charset="-128"/>
              </a:rPr>
              <a:t>GTAAAACGACGGCCAGTGAATTCGAGCTCGGTACCCGGGGATCCTCTAGA</a:t>
            </a:r>
            <a:b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Unicode MS" panose="020B0604020202020204" pitchFamily="34" charset="-128"/>
              </a:rPr>
              <a:t>GTCGACCTGCAGGCCAAGCTTGGCGTAATGGTCATAGCTGTT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157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018" y="138228"/>
            <a:ext cx="10515600" cy="16245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</a:t>
            </a:r>
            <a:r>
              <a:rPr lang="en-US" dirty="0" err="1" smtClean="0"/>
              <a:t>реди</a:t>
            </a:r>
            <a:r>
              <a:rPr lang="en-US" dirty="0"/>
              <a:t> 64279 </a:t>
            </a:r>
            <a:r>
              <a:rPr lang="en-US" dirty="0" err="1"/>
              <a:t>выровненных</a:t>
            </a:r>
            <a:r>
              <a:rPr lang="en-US" dirty="0"/>
              <a:t> </a:t>
            </a:r>
            <a:r>
              <a:rPr lang="en-US" dirty="0" err="1" smtClean="0"/>
              <a:t>ридов</a:t>
            </a:r>
            <a:r>
              <a:rPr lang="en-US" dirty="0" smtClean="0"/>
              <a:t> (в </a:t>
            </a:r>
            <a:r>
              <a:rPr lang="en-US" dirty="0" err="1" smtClean="0"/>
              <a:t>которых</a:t>
            </a:r>
            <a:r>
              <a:rPr lang="en-US" dirty="0" smtClean="0"/>
              <a:t> </a:t>
            </a:r>
            <a:r>
              <a:rPr lang="en-US" dirty="0" err="1" smtClean="0"/>
              <a:t>обрезался</a:t>
            </a:r>
            <a:r>
              <a:rPr lang="en-US" dirty="0" smtClean="0"/>
              <a:t> </a:t>
            </a:r>
            <a:r>
              <a:rPr lang="en-US" dirty="0" err="1" smtClean="0"/>
              <a:t>кусок</a:t>
            </a:r>
            <a:r>
              <a:rPr lang="en-US" dirty="0" smtClean="0"/>
              <a:t> </a:t>
            </a:r>
            <a:r>
              <a:rPr lang="en-US" dirty="0" err="1" smtClean="0"/>
              <a:t>плазмиды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предыдущего</a:t>
            </a:r>
            <a:r>
              <a:rPr lang="en-US" dirty="0" smtClean="0"/>
              <a:t> </a:t>
            </a:r>
            <a:r>
              <a:rPr lang="en-US" dirty="0" err="1" smtClean="0"/>
              <a:t>слайда</a:t>
            </a:r>
            <a:r>
              <a:rPr lang="en-US" dirty="0" smtClean="0"/>
              <a:t> и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пар</a:t>
            </a:r>
            <a:r>
              <a:rPr lang="en-US" dirty="0" smtClean="0"/>
              <a:t>) 52312 (</a:t>
            </a:r>
            <a:r>
              <a:rPr lang="ru-RU" dirty="0" smtClean="0"/>
              <a:t>81%</a:t>
            </a:r>
            <a:r>
              <a:rPr lang="en-US" dirty="0" smtClean="0"/>
              <a:t>) </a:t>
            </a:r>
            <a:r>
              <a:rPr lang="en-US" dirty="0" err="1"/>
              <a:t>выровнялись</a:t>
            </a:r>
            <a:r>
              <a:rPr lang="en-US" dirty="0"/>
              <a:t> </a:t>
            </a:r>
            <a:r>
              <a:rPr lang="en-US" dirty="0" err="1" smtClean="0"/>
              <a:t>только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плазмиду</a:t>
            </a:r>
            <a:r>
              <a:rPr lang="en-US" dirty="0" smtClean="0"/>
              <a:t>. </a:t>
            </a:r>
            <a:r>
              <a:rPr lang="en-US" dirty="0" err="1" smtClean="0"/>
              <a:t>Остальные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другие</a:t>
            </a:r>
            <a:r>
              <a:rPr lang="en-US" dirty="0" smtClean="0"/>
              <a:t> </a:t>
            </a:r>
            <a:r>
              <a:rPr lang="en-US" dirty="0" err="1" smtClean="0"/>
              <a:t>хромосомы</a:t>
            </a:r>
            <a:r>
              <a:rPr lang="en-US" dirty="0" smtClean="0"/>
              <a:t> </a:t>
            </a:r>
            <a:r>
              <a:rPr lang="en-US" dirty="0" err="1" smtClean="0"/>
              <a:t>тоже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465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751" y="204215"/>
            <a:ext cx="10515600" cy="4351338"/>
          </a:xfrm>
        </p:spPr>
        <p:txBody>
          <a:bodyPr/>
          <a:lstStyle/>
          <a:p>
            <a:r>
              <a:rPr lang="ru-RU" dirty="0" smtClean="0"/>
              <a:t>Взяли </a:t>
            </a:r>
            <a:r>
              <a:rPr lang="ru-RU" dirty="0" err="1" smtClean="0"/>
              <a:t>риды</a:t>
            </a:r>
            <a:r>
              <a:rPr lang="ru-RU" dirty="0" smtClean="0"/>
              <a:t> с обрезанным куском </a:t>
            </a:r>
            <a:r>
              <a:rPr lang="ru-RU" dirty="0" err="1" smtClean="0"/>
              <a:t>плазмиды</a:t>
            </a:r>
            <a:r>
              <a:rPr lang="ru-RU" dirty="0" smtClean="0"/>
              <a:t> со слайда 11 и посмотрели какой длины обрезанные </a:t>
            </a:r>
            <a:r>
              <a:rPr lang="ru-RU" dirty="0" err="1" smtClean="0"/>
              <a:t>риды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8460439" cy="475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432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212" y="15773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Топ 5 представленных последовательностей в </a:t>
            </a:r>
            <a:r>
              <a:rPr lang="ru-RU" dirty="0" err="1" smtClean="0"/>
              <a:t>ридах</a:t>
            </a:r>
            <a:r>
              <a:rPr lang="ru-RU" dirty="0" smtClean="0"/>
              <a:t> с куском </a:t>
            </a:r>
            <a:r>
              <a:rPr lang="ru-RU" dirty="0" err="1" smtClean="0"/>
              <a:t>плазмиды</a:t>
            </a:r>
            <a:r>
              <a:rPr lang="ru-RU" dirty="0" smtClean="0"/>
              <a:t> со слайда 11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3951" y="1696901"/>
            <a:ext cx="1286130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('ATCCCTTAACGTT\n', 557), ('AGCGGATACATATTTGAATGTATTTAGAAAAATAAACAAATAGGGGTTCCGCGCACATTTCCCCGAAAAGTGCCACCTGACGTT\n', 4426), </a:t>
            </a:r>
            <a:r>
              <a:rPr lang="ru-RU" dirty="0" smtClean="0">
                <a:solidFill>
                  <a:srgbClr val="7030A0"/>
                </a:solidFill>
              </a:rPr>
              <a:t>6% </a:t>
            </a:r>
            <a:r>
              <a:rPr lang="en-US" u="sng" dirty="0" smtClean="0">
                <a:solidFill>
                  <a:srgbClr val="7030A0"/>
                </a:solidFill>
                <a:hlinkClick r:id="rId2" tooltip="Go to alignment for Synthetic construct Golden Gate selectable marker insert AmpR sequence"/>
              </a:rPr>
              <a:t>Synthetic </a:t>
            </a:r>
            <a:r>
              <a:rPr lang="en-US" u="sng" dirty="0">
                <a:solidFill>
                  <a:srgbClr val="7030A0"/>
                </a:solidFill>
                <a:hlinkClick r:id="rId2" tooltip="Go to alignment for Synthetic construct Golden Gate selectable marker insert AmpR sequence"/>
              </a:rPr>
              <a:t>construct Golden Gate selectable marker insert </a:t>
            </a:r>
            <a:r>
              <a:rPr lang="en-US" u="sng" dirty="0" err="1">
                <a:solidFill>
                  <a:srgbClr val="7030A0"/>
                </a:solidFill>
                <a:hlinkClick r:id="rId2" tooltip="Go to alignment for Synthetic construct Golden Gate selectable marker insert AmpR sequence"/>
              </a:rPr>
              <a:t>AmpR</a:t>
            </a:r>
            <a:r>
              <a:rPr lang="en-US" u="sng" dirty="0">
                <a:solidFill>
                  <a:srgbClr val="7030A0"/>
                </a:solidFill>
                <a:hlinkClick r:id="rId2" tooltip="Go to alignment for Synthetic construct Golden Gate selectable marker insert AmpR sequence"/>
              </a:rPr>
              <a:t> </a:t>
            </a:r>
            <a:r>
              <a:rPr lang="en-US" u="sng" dirty="0" smtClean="0">
                <a:solidFill>
                  <a:srgbClr val="7030A0"/>
                </a:solidFill>
                <a:hlinkClick r:id="rId2" tooltip="Go to alignment for Synthetic construct Golden Gate selectable marker insert AmpR sequence"/>
              </a:rPr>
              <a:t>sequence</a:t>
            </a:r>
            <a:endParaRPr lang="ru-RU" u="sng" dirty="0" smtClean="0">
              <a:solidFill>
                <a:srgbClr val="7030A0"/>
              </a:solidFill>
            </a:endParaRPr>
          </a:p>
          <a:p>
            <a:r>
              <a:rPr lang="ru-RU" dirty="0" smtClean="0"/>
              <a:t>(</a:t>
            </a:r>
            <a:r>
              <a:rPr lang="ru-RU" dirty="0"/>
              <a:t>'ATAATAATGGTTTCTTAGACGTT\n', 6848), </a:t>
            </a:r>
            <a:r>
              <a:rPr lang="ru-RU" dirty="0" smtClean="0">
                <a:solidFill>
                  <a:srgbClr val="7030A0"/>
                </a:solidFill>
              </a:rPr>
              <a:t>10 %</a:t>
            </a:r>
          </a:p>
          <a:p>
            <a:r>
              <a:rPr lang="ru-RU" dirty="0" smtClean="0"/>
              <a:t>(</a:t>
            </a:r>
            <a:r>
              <a:rPr lang="ru-RU" dirty="0"/>
              <a:t>'TAACTCGCCTTGATCGTTGGGAACCGGAGCTGAATGAAGCCATACCAAACGACGAGCGTGACACCACGATGCCTGTAGCAATGGCAACAACGTT\n', 9659),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15% </a:t>
            </a:r>
            <a:r>
              <a:rPr lang="en-US" b="1" dirty="0">
                <a:solidFill>
                  <a:srgbClr val="7030A0"/>
                </a:solidFill>
              </a:rPr>
              <a:t>Synthetic construct Golden Gate selectable marker insert </a:t>
            </a:r>
            <a:r>
              <a:rPr lang="en-US" b="1" dirty="0" err="1">
                <a:solidFill>
                  <a:srgbClr val="7030A0"/>
                </a:solidFill>
              </a:rPr>
              <a:t>AmpR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sequence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плазмида</a:t>
            </a:r>
            <a:r>
              <a:rPr lang="ru-RU" dirty="0" smtClean="0">
                <a:solidFill>
                  <a:srgbClr val="7030A0"/>
                </a:solidFill>
              </a:rPr>
              <a:t>??</a:t>
            </a:r>
          </a:p>
          <a:p>
            <a:r>
              <a:rPr lang="ru-RU" dirty="0" smtClean="0"/>
              <a:t>(</a:t>
            </a:r>
            <a:r>
              <a:rPr lang="ru-RU" dirty="0"/>
              <a:t>'ACCAAAATCCCTTAACGTT\n', 14353</a:t>
            </a:r>
            <a:r>
              <a:rPr lang="ru-RU" dirty="0" smtClean="0"/>
              <a:t>)] </a:t>
            </a:r>
            <a:r>
              <a:rPr lang="ru-RU" dirty="0" smtClean="0">
                <a:solidFill>
                  <a:srgbClr val="7030A0"/>
                </a:solidFill>
              </a:rPr>
              <a:t>22% </a:t>
            </a:r>
            <a:r>
              <a:rPr lang="ru-RU" dirty="0" err="1" smtClean="0">
                <a:solidFill>
                  <a:srgbClr val="7030A0"/>
                </a:solidFill>
              </a:rPr>
              <a:t>плазмида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3951" y="4204355"/>
            <a:ext cx="11114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Всего </a:t>
            </a:r>
            <a:r>
              <a:rPr lang="ru-RU" dirty="0" err="1" smtClean="0"/>
              <a:t>ридов</a:t>
            </a:r>
            <a:r>
              <a:rPr lang="ru-RU" dirty="0"/>
              <a:t> </a:t>
            </a:r>
            <a:r>
              <a:rPr lang="ru-RU" dirty="0" smtClean="0"/>
              <a:t>64279</a:t>
            </a:r>
          </a:p>
          <a:p>
            <a:endParaRPr lang="ru-RU" dirty="0"/>
          </a:p>
          <a:p>
            <a:r>
              <a:rPr lang="ru-RU" dirty="0" smtClean="0"/>
              <a:t>Смотри файл </a:t>
            </a:r>
            <a:r>
              <a:rPr lang="en-US" dirty="0"/>
              <a:t>/home/</a:t>
            </a:r>
            <a:r>
              <a:rPr lang="en-US" dirty="0" err="1"/>
              <a:t>polina</a:t>
            </a:r>
            <a:r>
              <a:rPr lang="en-US" dirty="0"/>
              <a:t>/4c_plasmid/2021-10-20/</a:t>
            </a:r>
            <a:r>
              <a:rPr lang="en-US" dirty="0" err="1"/>
              <a:t>explore_reads</a:t>
            </a:r>
            <a:r>
              <a:rPr lang="en-US" dirty="0"/>
              <a:t>/overrepresented_seqs.txt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742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95053" y="845237"/>
            <a:ext cx="4007177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Выровняли обрезанные </a:t>
            </a:r>
            <a:r>
              <a:rPr lang="ru-RU" dirty="0" err="1" smtClean="0"/>
              <a:t>риды</a:t>
            </a:r>
            <a:r>
              <a:rPr lang="ru-RU" dirty="0" smtClean="0"/>
              <a:t> на </a:t>
            </a:r>
            <a:r>
              <a:rPr lang="ru-RU" dirty="0" err="1" smtClean="0"/>
              <a:t>сл</a:t>
            </a:r>
            <a:r>
              <a:rPr lang="ru-RU" dirty="0" smtClean="0"/>
              <a:t> 11.</a:t>
            </a:r>
          </a:p>
          <a:p>
            <a:r>
              <a:rPr lang="ru-RU" dirty="0" smtClean="0"/>
              <a:t>Из них 26712 (41%) из 64279 выровнялись на </a:t>
            </a:r>
            <a:r>
              <a:rPr lang="ru-RU" dirty="0" err="1" smtClean="0"/>
              <a:t>плазмиду</a:t>
            </a:r>
            <a:endParaRPr lang="ru-RU" dirty="0" smtClean="0"/>
          </a:p>
          <a:p>
            <a:r>
              <a:rPr lang="ru-RU" dirty="0" smtClean="0"/>
              <a:t>28427 (44 %) никуда не выровнялись, наверное потому что короткие</a:t>
            </a:r>
          </a:p>
          <a:p>
            <a:r>
              <a:rPr lang="ru-RU" dirty="0" smtClean="0"/>
              <a:t>14.5 % на геном + </a:t>
            </a:r>
            <a:r>
              <a:rPr lang="en-US" dirty="0" err="1" smtClean="0"/>
              <a:t>chrM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124" y="610001"/>
            <a:ext cx="8572107" cy="482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856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Супер скрипт</a:t>
            </a:r>
            <a:endParaRPr lang="en-US" dirty="0" smtClean="0"/>
          </a:p>
          <a:p>
            <a:r>
              <a:rPr lang="en-US" dirty="0" err="1" smtClean="0"/>
              <a:t>samtools</a:t>
            </a:r>
            <a:r>
              <a:rPr lang="en-US" dirty="0" smtClean="0"/>
              <a:t> </a:t>
            </a:r>
            <a:r>
              <a:rPr lang="en-US" dirty="0"/>
              <a:t>view only_with_pUC_seq_103_S103_2.sorted.bam | </a:t>
            </a:r>
            <a:r>
              <a:rPr lang="en-US" dirty="0" err="1"/>
              <a:t>awk</a:t>
            </a:r>
            <a:r>
              <a:rPr lang="en-US" dirty="0"/>
              <a:t> '($3~/*/)' | cut -f10 | sort | </a:t>
            </a:r>
            <a:r>
              <a:rPr lang="en-US" dirty="0" err="1"/>
              <a:t>uniq</a:t>
            </a:r>
            <a:r>
              <a:rPr lang="en-US" dirty="0"/>
              <a:t> -c | sort -</a:t>
            </a:r>
            <a:r>
              <a:rPr lang="en-US" dirty="0" err="1"/>
              <a:t>rn</a:t>
            </a:r>
            <a:r>
              <a:rPr lang="en-US" dirty="0"/>
              <a:t> | head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32115" y="344957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14353 ACCAAAATCCCTTAACGTT</a:t>
            </a:r>
          </a:p>
          <a:p>
            <a:r>
              <a:rPr lang="ru-RU" dirty="0"/>
              <a:t>   6848 ATAATAATGGTTTCTTAGACGTT</a:t>
            </a:r>
          </a:p>
          <a:p>
            <a:r>
              <a:rPr lang="ru-RU" dirty="0"/>
              <a:t>    557 ATCCCTTAACGTT</a:t>
            </a:r>
          </a:p>
          <a:p>
            <a:r>
              <a:rPr lang="ru-RU" dirty="0"/>
              <a:t>    153 *</a:t>
            </a:r>
          </a:p>
          <a:p>
            <a:r>
              <a:rPr lang="ru-RU" dirty="0"/>
              <a:t>    128 ATGGTTTCTTAGACGTT</a:t>
            </a:r>
          </a:p>
          <a:p>
            <a:r>
              <a:rPr lang="ru-RU" dirty="0"/>
              <a:t>     89 ACCAAAATCCCTTAACGCT</a:t>
            </a:r>
          </a:p>
          <a:p>
            <a:r>
              <a:rPr lang="ru-RU" dirty="0"/>
              <a:t>     87 ACCAAAATCCCTTAACGTC</a:t>
            </a:r>
          </a:p>
          <a:p>
            <a:r>
              <a:rPr lang="ru-RU" dirty="0"/>
              <a:t>     85 ACCAAAATCCCTTAACGAT</a:t>
            </a:r>
          </a:p>
          <a:p>
            <a:r>
              <a:rPr lang="ru-RU" dirty="0"/>
              <a:t>     81 GCCAAAATCCCTTAACGTT</a:t>
            </a:r>
          </a:p>
          <a:p>
            <a:r>
              <a:rPr lang="ru-RU" dirty="0"/>
              <a:t>     76 </a:t>
            </a:r>
            <a:r>
              <a:rPr lang="ru-RU" dirty="0" err="1" smtClean="0"/>
              <a:t>AGTGCAAGACGTTы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768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Обнаружили, что есть </a:t>
            </a:r>
            <a:r>
              <a:rPr lang="ru-RU" dirty="0" err="1" smtClean="0"/>
              <a:t>риды</a:t>
            </a:r>
            <a:r>
              <a:rPr lang="ru-RU" dirty="0" smtClean="0"/>
              <a:t>, которые хорошо </a:t>
            </a:r>
            <a:r>
              <a:rPr lang="ru-RU" dirty="0" err="1" smtClean="0"/>
              <a:t>бластуются</a:t>
            </a:r>
            <a:r>
              <a:rPr lang="ru-RU" dirty="0" smtClean="0"/>
              <a:t> на </a:t>
            </a:r>
            <a:r>
              <a:rPr lang="en-US" dirty="0" err="1" smtClean="0"/>
              <a:t>e.coli</a:t>
            </a:r>
            <a:r>
              <a:rPr lang="en-US" dirty="0" smtClean="0"/>
              <a:t>. </a:t>
            </a:r>
            <a:r>
              <a:rPr lang="ru-RU" dirty="0" smtClean="0"/>
              <a:t>Можно попробовать выровнять на </a:t>
            </a:r>
            <a:r>
              <a:rPr lang="en-US" dirty="0" err="1" smtClean="0"/>
              <a:t>e.coli</a:t>
            </a:r>
            <a:endParaRPr lang="en-US" dirty="0" smtClean="0"/>
          </a:p>
          <a:p>
            <a:endParaRPr lang="en-US" dirty="0"/>
          </a:p>
          <a:p>
            <a:r>
              <a:rPr lang="ru-RU" dirty="0"/>
              <a:t>А кто </a:t>
            </a:r>
            <a:r>
              <a:rPr lang="ru-RU" dirty="0" err="1"/>
              <a:t>нибудь</a:t>
            </a:r>
            <a:r>
              <a:rPr lang="ru-RU" dirty="0"/>
              <a:t> может подсказать, </a:t>
            </a:r>
            <a:r>
              <a:rPr lang="ru-RU" dirty="0" err="1"/>
              <a:t>плазмида</a:t>
            </a:r>
            <a:r>
              <a:rPr lang="ru-RU" dirty="0"/>
              <a:t> похожа на </a:t>
            </a:r>
            <a:r>
              <a:rPr lang="ru-RU" dirty="0" err="1"/>
              <a:t>E.Coli</a:t>
            </a:r>
            <a:r>
              <a:rPr lang="ru-RU" dirty="0"/>
              <a:t>?  я попыталась выровнять сырые </a:t>
            </a:r>
            <a:r>
              <a:rPr lang="ru-RU" dirty="0" err="1"/>
              <a:t>риды</a:t>
            </a:r>
            <a:r>
              <a:rPr lang="ru-RU" dirty="0"/>
              <a:t> на </a:t>
            </a:r>
            <a:r>
              <a:rPr lang="ru-RU" dirty="0" err="1"/>
              <a:t>E.coli</a:t>
            </a:r>
            <a:r>
              <a:rPr lang="ru-RU" dirty="0"/>
              <a:t> и у меня выровнялось 54%, но среди тех, у которых я обрезала </a:t>
            </a:r>
            <a:r>
              <a:rPr lang="ru-RU" dirty="0" err="1"/>
              <a:t>праймеры</a:t>
            </a:r>
            <a:r>
              <a:rPr lang="ru-RU" dirty="0"/>
              <a:t> с куском </a:t>
            </a:r>
            <a:r>
              <a:rPr lang="ru-RU" dirty="0" err="1"/>
              <a:t>плазмиды</a:t>
            </a:r>
            <a:r>
              <a:rPr lang="ru-RU" dirty="0"/>
              <a:t> только 0,7%</a:t>
            </a:r>
          </a:p>
        </p:txBody>
      </p:sp>
    </p:spTree>
    <p:extLst>
      <p:ext uri="{BB962C8B-B14F-4D97-AF65-F5344CB8AC3E}">
        <p14:creationId xmlns:p14="http://schemas.microsoft.com/office/powerpoint/2010/main" val="2729608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в выравнивании делает </a:t>
            </a:r>
            <a:r>
              <a:rPr lang="ru-RU" dirty="0" err="1" smtClean="0"/>
              <a:t>митохондриальная</a:t>
            </a:r>
            <a:r>
              <a:rPr lang="ru-RU" dirty="0" smtClean="0"/>
              <a:t> хромосома?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Взяла у Мирослава </a:t>
            </a:r>
            <a:r>
              <a:rPr lang="en-US" dirty="0" err="1" smtClean="0"/>
              <a:t>mnd</a:t>
            </a:r>
            <a:r>
              <a:rPr lang="en-US" dirty="0" smtClean="0"/>
              <a:t> </a:t>
            </a:r>
            <a:r>
              <a:rPr lang="ru-RU" dirty="0" smtClean="0"/>
              <a:t>файл для мыши, там в </a:t>
            </a:r>
            <a:r>
              <a:rPr lang="en-US" dirty="0" err="1" smtClean="0"/>
              <a:t>fasta</a:t>
            </a:r>
            <a:r>
              <a:rPr lang="en-US" dirty="0" smtClean="0"/>
              <a:t> </a:t>
            </a:r>
            <a:r>
              <a:rPr lang="en-US" dirty="0" err="1" smtClean="0"/>
              <a:t>файле</a:t>
            </a:r>
            <a:r>
              <a:rPr lang="en-US" dirty="0" smtClean="0"/>
              <a:t> </a:t>
            </a:r>
            <a:r>
              <a:rPr lang="ru-RU" dirty="0" smtClean="0"/>
              <a:t>генома </a:t>
            </a:r>
            <a:r>
              <a:rPr lang="en-US" dirty="0" err="1" smtClean="0"/>
              <a:t>была</a:t>
            </a:r>
            <a:r>
              <a:rPr lang="en-US" dirty="0" smtClean="0"/>
              <a:t> </a:t>
            </a:r>
            <a:r>
              <a:rPr lang="en-US" dirty="0" err="1" smtClean="0"/>
              <a:t>chrM</a:t>
            </a:r>
            <a:endParaRPr lang="ru-RU" dirty="0" smtClean="0"/>
          </a:p>
          <a:p>
            <a:r>
              <a:rPr lang="en-US" sz="1800" dirty="0" smtClean="0"/>
              <a:t>/</a:t>
            </a:r>
            <a:r>
              <a:rPr lang="en-US" sz="1800" dirty="0" err="1" smtClean="0"/>
              <a:t>mnt</a:t>
            </a:r>
            <a:r>
              <a:rPr lang="en-US" sz="1800" dirty="0" smtClean="0"/>
              <a:t>/scratch/</a:t>
            </a:r>
            <a:r>
              <a:rPr lang="en-US" sz="1800" dirty="0" err="1" smtClean="0"/>
              <a:t>ws</a:t>
            </a:r>
            <a:r>
              <a:rPr lang="en-US" sz="1800" dirty="0" smtClean="0"/>
              <a:t>/</a:t>
            </a:r>
            <a:r>
              <a:rPr lang="en-US" sz="1800" dirty="0" err="1" smtClean="0"/>
              <a:t>manuriddinov</a:t>
            </a:r>
            <a:r>
              <a:rPr lang="en-US" sz="1800" dirty="0" smtClean="0"/>
              <a:t>/202111211736EVL25/Vertebrates/MERY/NR3/aligned/merged_nodups.txt.gz </a:t>
            </a:r>
            <a:endParaRPr lang="ru-RU" sz="1800" dirty="0" smtClean="0"/>
          </a:p>
          <a:p>
            <a:r>
              <a:rPr lang="ru-RU" sz="1800" dirty="0" smtClean="0"/>
              <a:t>Всего строк</a:t>
            </a:r>
            <a:r>
              <a:rPr lang="en-US" sz="1800" dirty="0" smtClean="0"/>
              <a:t> 83180918</a:t>
            </a:r>
            <a:r>
              <a:rPr lang="ru-RU" sz="1800" dirty="0" smtClean="0"/>
              <a:t> </a:t>
            </a:r>
          </a:p>
          <a:p>
            <a:r>
              <a:rPr lang="ru-RU" sz="1800" dirty="0" smtClean="0"/>
              <a:t>С </a:t>
            </a:r>
            <a:r>
              <a:rPr lang="ru-RU" sz="1800" dirty="0" err="1" smtClean="0"/>
              <a:t>chrM</a:t>
            </a:r>
            <a:r>
              <a:rPr lang="ru-RU" sz="1800" dirty="0" smtClean="0"/>
              <a:t> 4436</a:t>
            </a:r>
            <a:r>
              <a:rPr lang="en-US" sz="1800" dirty="0" smtClean="0"/>
              <a:t>      0,005%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055" y="5288145"/>
            <a:ext cx="1905000" cy="1123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4506877"/>
            <a:ext cx="4920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Взяли па</a:t>
            </a:r>
            <a:r>
              <a:rPr lang="ru-RU" dirty="0"/>
              <a:t>ц</a:t>
            </a:r>
            <a:r>
              <a:rPr lang="ru-RU" dirty="0" smtClean="0"/>
              <a:t>иента с </a:t>
            </a:r>
            <a:r>
              <a:rPr lang="en-US" dirty="0" err="1" smtClean="0"/>
              <a:t>ExoC</a:t>
            </a:r>
            <a:r>
              <a:rPr lang="ru-RU" dirty="0"/>
              <a:t> </a:t>
            </a:r>
            <a:r>
              <a:rPr lang="ru-RU" dirty="0" smtClean="0"/>
              <a:t>типа с плохим </a:t>
            </a:r>
            <a:r>
              <a:rPr lang="en-US" dirty="0" smtClean="0"/>
              <a:t>hi-c. </a:t>
            </a:r>
            <a:r>
              <a:rPr lang="ru-RU" dirty="0" smtClean="0"/>
              <a:t>Выровняли </a:t>
            </a:r>
            <a:r>
              <a:rPr lang="en-US" dirty="0" err="1" smtClean="0"/>
              <a:t>bwa</a:t>
            </a:r>
            <a:r>
              <a:rPr lang="en-US" dirty="0" smtClean="0"/>
              <a:t> mem </a:t>
            </a:r>
            <a:r>
              <a:rPr lang="ru-RU" dirty="0" smtClean="0"/>
              <a:t>и посчитали долю </a:t>
            </a:r>
            <a:r>
              <a:rPr lang="en-US" dirty="0" err="1" smtClean="0"/>
              <a:t>chrM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619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566" y="53675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Паша захотел узнать Сколько есть </a:t>
            </a:r>
            <a:r>
              <a:rPr lang="ru-RU" dirty="0" err="1" smtClean="0"/>
              <a:t>ридов</a:t>
            </a:r>
            <a:r>
              <a:rPr lang="ru-RU" dirty="0" smtClean="0"/>
              <a:t>, которые выровнялись только на </a:t>
            </a:r>
            <a:r>
              <a:rPr lang="ru-RU" dirty="0" err="1" smtClean="0"/>
              <a:t>человесекую</a:t>
            </a:r>
            <a:r>
              <a:rPr lang="ru-RU" dirty="0" smtClean="0"/>
              <a:t> хромосому. Сделали с 103 образцом</a:t>
            </a:r>
          </a:p>
          <a:p>
            <a:r>
              <a:rPr lang="en-US" dirty="0" smtClean="0"/>
              <a:t>Bad </a:t>
            </a:r>
            <a:r>
              <a:rPr lang="ru-RU" dirty="0" smtClean="0"/>
              <a:t>которые выравниваются на 2 какие </a:t>
            </a:r>
            <a:r>
              <a:rPr lang="ru-RU" dirty="0" err="1" smtClean="0"/>
              <a:t>нибудь</a:t>
            </a:r>
            <a:r>
              <a:rPr lang="ru-RU" dirty="0" smtClean="0"/>
              <a:t> хромосомы</a:t>
            </a:r>
          </a:p>
          <a:p>
            <a:r>
              <a:rPr lang="en-US" dirty="0" smtClean="0"/>
              <a:t>Good </a:t>
            </a:r>
            <a:r>
              <a:rPr lang="ru-RU" dirty="0" smtClean="0"/>
              <a:t>которые выравниваются только на одну хромосому, и это не </a:t>
            </a:r>
            <a:r>
              <a:rPr lang="ru-RU" dirty="0" err="1" smtClean="0"/>
              <a:t>плазмида</a:t>
            </a:r>
            <a:endParaRPr lang="ru-RU" dirty="0" smtClean="0"/>
          </a:p>
          <a:p>
            <a:r>
              <a:rPr lang="en-US" dirty="0" smtClean="0"/>
              <a:t>Deleted </a:t>
            </a:r>
            <a:r>
              <a:rPr lang="ru-RU" dirty="0" smtClean="0"/>
              <a:t>выравниваются только на </a:t>
            </a:r>
            <a:r>
              <a:rPr lang="ru-RU" dirty="0" err="1" smtClean="0"/>
              <a:t>плазмиду</a:t>
            </a:r>
            <a:r>
              <a:rPr lang="ru-RU" dirty="0" smtClean="0"/>
              <a:t> или не выравниваются вообще </a:t>
            </a:r>
            <a:r>
              <a:rPr lang="en-US" dirty="0" smtClean="0"/>
              <a:t>{*}</a:t>
            </a:r>
          </a:p>
          <a:p>
            <a:r>
              <a:rPr lang="en-US" dirty="0" smtClean="0"/>
              <a:t>Len </a:t>
            </a:r>
            <a:r>
              <a:rPr lang="ru-RU" dirty="0" smtClean="0"/>
              <a:t>количество </a:t>
            </a:r>
            <a:r>
              <a:rPr lang="ru-RU" dirty="0" err="1" smtClean="0"/>
              <a:t>ридов</a:t>
            </a:r>
            <a:endParaRPr lang="ru-RU" dirty="0" smtClean="0"/>
          </a:p>
          <a:p>
            <a:endParaRPr lang="ru-RU" dirty="0"/>
          </a:p>
          <a:p>
            <a:r>
              <a:rPr lang="en-US" dirty="0"/>
              <a:t>bad, good, deleted, </a:t>
            </a:r>
            <a:r>
              <a:rPr lang="en-US" dirty="0" err="1"/>
              <a:t>len</a:t>
            </a:r>
            <a:r>
              <a:rPr lang="en-US" dirty="0"/>
              <a:t> 18126 10590 92942 121658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7568" y="6213957"/>
            <a:ext cx="4641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/home/polina/4c_plasmid/investigate_sam2.py</a:t>
            </a:r>
          </a:p>
        </p:txBody>
      </p:sp>
    </p:spTree>
    <p:extLst>
      <p:ext uri="{BB962C8B-B14F-4D97-AF65-F5344CB8AC3E}">
        <p14:creationId xmlns:p14="http://schemas.microsoft.com/office/powerpoint/2010/main" val="203365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20.10.21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Плазмидные</a:t>
            </a:r>
            <a:r>
              <a:rPr lang="ru-RU" dirty="0"/>
              <a:t> адаптеры для </a:t>
            </a:r>
            <a:r>
              <a:rPr lang="en-US" dirty="0"/>
              <a:t>Viewpoint 1</a:t>
            </a:r>
            <a:br>
              <a:rPr lang="en-US" dirty="0"/>
            </a:br>
            <a:r>
              <a:rPr lang="en-US" dirty="0"/>
              <a:t>&gt;R-P7_plasmidadapter</a:t>
            </a:r>
            <a:br>
              <a:rPr lang="en-US" dirty="0"/>
            </a:br>
            <a:r>
              <a:rPr lang="en-US" dirty="0" err="1"/>
              <a:t>gaatcaggggataacgcaggaaagaacatg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&gt;F-P5_plasmidadapter</a:t>
            </a:r>
            <a:br>
              <a:rPr lang="en-US" dirty="0"/>
            </a:br>
            <a:r>
              <a:rPr lang="en-US" dirty="0"/>
              <a:t>aacagctatgaccattacgccaagcttggcctgcaggtcgactctagaggatccccgggtaccgagctcgaattcactggccgtcgttttacaacgt</a:t>
            </a:r>
            <a:r>
              <a:rPr lang="ru-RU" dirty="0"/>
              <a:t>Для </a:t>
            </a:r>
            <a:r>
              <a:rPr lang="en-US" dirty="0"/>
              <a:t>Viewpoint 2</a:t>
            </a:r>
            <a:br>
              <a:rPr lang="en-US" dirty="0"/>
            </a:br>
            <a:r>
              <a:rPr lang="en-US" dirty="0"/>
              <a:t>&gt;F-P5_V2</a:t>
            </a:r>
            <a:br>
              <a:rPr lang="en-US" dirty="0"/>
            </a:br>
            <a:r>
              <a:rPr lang="en-US" dirty="0" err="1"/>
              <a:t>ggatctaggtgaagatcctttttgataatctcatg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&gt;R-P7_V2</a:t>
            </a:r>
            <a:br>
              <a:rPr lang="en-US" dirty="0"/>
            </a:br>
            <a:r>
              <a:rPr lang="en-US" dirty="0" err="1"/>
              <a:t>ctagagtaagtagttcgccagttaatagtttgcgcaacgt</a:t>
            </a:r>
            <a:r>
              <a:rPr lang="en-US" dirty="0"/>
              <a:t> (edited) </a:t>
            </a:r>
          </a:p>
          <a:p>
            <a:r>
              <a:rPr lang="en-US" dirty="0">
                <a:hlinkClick r:id="rId2"/>
              </a:rPr>
              <a:t>5:04</a:t>
            </a:r>
            <a:endParaRPr lang="en-US" dirty="0"/>
          </a:p>
          <a:p>
            <a:r>
              <a:rPr lang="en-US" dirty="0"/>
              <a:t>N Name i5 i7</a:t>
            </a:r>
            <a:br>
              <a:rPr lang="en-US" dirty="0"/>
            </a:br>
            <a:r>
              <a:rPr lang="en-US" dirty="0"/>
              <a:t>103 P4C5 AGCCTACT ATTCCATG - </a:t>
            </a:r>
            <a:r>
              <a:rPr lang="ru-RU" dirty="0"/>
              <a:t>хорошая библиотека, </a:t>
            </a:r>
            <a:r>
              <a:rPr lang="en-US" dirty="0"/>
              <a:t>Viewpoint 1, </a:t>
            </a:r>
            <a:r>
              <a:rPr lang="ru-RU" dirty="0" err="1"/>
              <a:t>конц</a:t>
            </a:r>
            <a:r>
              <a:rPr lang="ru-RU" dirty="0"/>
              <a:t> 5 </a:t>
            </a:r>
            <a:r>
              <a:rPr lang="ru-RU" dirty="0" err="1"/>
              <a:t>нг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104 </a:t>
            </a:r>
            <a:r>
              <a:rPr lang="en-US" dirty="0"/>
              <a:t>P4C25 AGCCTACT GGGAGATC - </a:t>
            </a:r>
            <a:r>
              <a:rPr lang="ru-RU" dirty="0"/>
              <a:t>хорошая библиотека, </a:t>
            </a:r>
            <a:r>
              <a:rPr lang="en-US" dirty="0"/>
              <a:t>Viewpoint 1, </a:t>
            </a:r>
            <a:r>
              <a:rPr lang="ru-RU" dirty="0" err="1"/>
              <a:t>конц</a:t>
            </a:r>
            <a:r>
              <a:rPr lang="ru-RU" dirty="0"/>
              <a:t> 25 </a:t>
            </a:r>
            <a:r>
              <a:rPr lang="ru-RU" dirty="0" err="1"/>
              <a:t>нг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105 </a:t>
            </a:r>
            <a:r>
              <a:rPr lang="en-US" dirty="0"/>
              <a:t>P4CV1 TATCCAGT CAGTTCCA - </a:t>
            </a:r>
            <a:r>
              <a:rPr lang="ru-RU" dirty="0"/>
              <a:t>плохая библиотека, </a:t>
            </a:r>
            <a:r>
              <a:rPr lang="en-US" dirty="0"/>
              <a:t>Viewpoint 1</a:t>
            </a:r>
            <a:br>
              <a:rPr lang="en-US" dirty="0"/>
            </a:br>
            <a:r>
              <a:rPr lang="en-US" dirty="0"/>
              <a:t>106 P4CV2 ATTAGCTG GGGAGATC - </a:t>
            </a:r>
            <a:r>
              <a:rPr lang="ru-RU" dirty="0"/>
              <a:t>плохая библиотека, </a:t>
            </a:r>
            <a:r>
              <a:rPr lang="en-US" dirty="0"/>
              <a:t>Viewpoint 2 (edited)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428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22.11.21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234" y="1459865"/>
            <a:ext cx="10515600" cy="4351338"/>
          </a:xfrm>
        </p:spPr>
        <p:txBody>
          <a:bodyPr/>
          <a:lstStyle/>
          <a:p>
            <a:r>
              <a:rPr lang="ru-RU" dirty="0" smtClean="0"/>
              <a:t>Абсолютно та же библиотека, но глубже </a:t>
            </a:r>
            <a:r>
              <a:rPr lang="ru-RU" dirty="0" err="1" smtClean="0"/>
              <a:t>просеквенированная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435" y="2091958"/>
            <a:ext cx="89175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P4C5</a:t>
            </a:r>
            <a:r>
              <a:rPr lang="en-US" dirty="0"/>
              <a:t> AGCCTACT ATTCCATG - </a:t>
            </a:r>
            <a:r>
              <a:rPr lang="ru-RU" dirty="0"/>
              <a:t>хорошая библиотека, </a:t>
            </a:r>
            <a:r>
              <a:rPr lang="en-US" dirty="0"/>
              <a:t>Viewpoint 1, </a:t>
            </a:r>
            <a:r>
              <a:rPr lang="ru-RU" dirty="0" err="1"/>
              <a:t>конц</a:t>
            </a:r>
            <a:r>
              <a:rPr lang="ru-RU" dirty="0"/>
              <a:t> 5 </a:t>
            </a:r>
            <a:r>
              <a:rPr lang="ru-RU" dirty="0" err="1"/>
              <a:t>нг</a:t>
            </a: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P4C25 </a:t>
            </a:r>
            <a:r>
              <a:rPr lang="en-US" dirty="0"/>
              <a:t>AGCCTACT GGGAGATC - </a:t>
            </a:r>
            <a:r>
              <a:rPr lang="ru-RU" dirty="0"/>
              <a:t>хорошая библиотека, </a:t>
            </a:r>
            <a:r>
              <a:rPr lang="en-US" dirty="0"/>
              <a:t>Viewpoint 1, </a:t>
            </a:r>
            <a:r>
              <a:rPr lang="ru-RU" dirty="0" err="1"/>
              <a:t>конц</a:t>
            </a:r>
            <a:r>
              <a:rPr lang="ru-RU" dirty="0"/>
              <a:t> 25 </a:t>
            </a:r>
            <a:r>
              <a:rPr lang="ru-RU" dirty="0" err="1"/>
              <a:t>нг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5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8" y="258082"/>
            <a:ext cx="8499052" cy="4351338"/>
          </a:xfrm>
        </p:spPr>
      </p:pic>
      <p:sp>
        <p:nvSpPr>
          <p:cNvPr id="11" name="TextBox 10"/>
          <p:cNvSpPr txBox="1"/>
          <p:nvPr/>
        </p:nvSpPr>
        <p:spPr>
          <a:xfrm>
            <a:off x="3457303" y="5059680"/>
            <a:ext cx="251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103_adapters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43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474" y="1825625"/>
            <a:ext cx="8499052" cy="4351338"/>
          </a:xfrm>
        </p:spPr>
      </p:pic>
      <p:sp>
        <p:nvSpPr>
          <p:cNvPr id="5" name="TextBox 4"/>
          <p:cNvSpPr txBox="1"/>
          <p:nvPr/>
        </p:nvSpPr>
        <p:spPr>
          <a:xfrm>
            <a:off x="3457303" y="5059680"/>
            <a:ext cx="251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104_adapters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750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474" y="1825625"/>
            <a:ext cx="8499052" cy="4351338"/>
          </a:xfrm>
        </p:spPr>
      </p:pic>
      <p:sp>
        <p:nvSpPr>
          <p:cNvPr id="5" name="TextBox 4"/>
          <p:cNvSpPr txBox="1"/>
          <p:nvPr/>
        </p:nvSpPr>
        <p:spPr>
          <a:xfrm>
            <a:off x="3457303" y="5059680"/>
            <a:ext cx="251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105_adapters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099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308" y="1808208"/>
            <a:ext cx="8499052" cy="4351338"/>
          </a:xfrm>
        </p:spPr>
      </p:pic>
      <p:sp>
        <p:nvSpPr>
          <p:cNvPr id="5" name="TextBox 4"/>
          <p:cNvSpPr txBox="1"/>
          <p:nvPr/>
        </p:nvSpPr>
        <p:spPr>
          <a:xfrm>
            <a:off x="3457303" y="5059680"/>
            <a:ext cx="251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106_adapters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376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1148" y="948622"/>
            <a:ext cx="96120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pr_plasmid1=GAATCAGGGGATAACGCAGGAAAGAACATG pr_plasmid2=AACAGCTATGACCATTACGCCAAGCTTGGCCTGCAGGTCGACTCTAGAGGATCCCCGGGTACCGAGCTCGAATTCACTGGCCGTCGTTTTACAACGT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53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869" y="1629623"/>
            <a:ext cx="4557032" cy="3438742"/>
          </a:xfrm>
        </p:spPr>
      </p:pic>
      <p:sp>
        <p:nvSpPr>
          <p:cNvPr id="6" name="TextBox 5"/>
          <p:cNvSpPr txBox="1"/>
          <p:nvPr/>
        </p:nvSpPr>
        <p:spPr>
          <a:xfrm>
            <a:off x="731519" y="905692"/>
            <a:ext cx="40930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Исходя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samtools</a:t>
            </a:r>
            <a:r>
              <a:rPr lang="en-US" dirty="0" smtClean="0"/>
              <a:t> </a:t>
            </a:r>
            <a:r>
              <a:rPr lang="en-US" dirty="0" err="1" smtClean="0"/>
              <a:t>idxstat</a:t>
            </a:r>
            <a:r>
              <a:rPr lang="en-US" dirty="0" smtClean="0"/>
              <a:t> </a:t>
            </a:r>
            <a:r>
              <a:rPr lang="en-US" dirty="0" err="1" smtClean="0"/>
              <a:t>посчитали</a:t>
            </a:r>
            <a:r>
              <a:rPr lang="en-US" dirty="0" smtClean="0"/>
              <a:t> </a:t>
            </a:r>
            <a:r>
              <a:rPr lang="en-US" dirty="0" err="1" smtClean="0"/>
              <a:t>какая</a:t>
            </a:r>
            <a:r>
              <a:rPr lang="en-US" dirty="0" smtClean="0"/>
              <a:t> </a:t>
            </a:r>
            <a:r>
              <a:rPr lang="en-US" dirty="0" err="1" smtClean="0"/>
              <a:t>доля</a:t>
            </a:r>
            <a:r>
              <a:rPr lang="en-US" dirty="0" smtClean="0"/>
              <a:t> </a:t>
            </a:r>
            <a:r>
              <a:rPr lang="en-US" dirty="0" err="1" smtClean="0"/>
              <a:t>ридов</a:t>
            </a:r>
            <a:r>
              <a:rPr lang="en-US" dirty="0" smtClean="0"/>
              <a:t> </a:t>
            </a:r>
            <a:r>
              <a:rPr lang="en-US" dirty="0" err="1" smtClean="0"/>
              <a:t>куда</a:t>
            </a:r>
            <a:r>
              <a:rPr lang="en-US" dirty="0" smtClean="0"/>
              <a:t> </a:t>
            </a:r>
            <a:r>
              <a:rPr lang="en-US" dirty="0" err="1" smtClean="0"/>
              <a:t>выровнялась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17% </a:t>
            </a:r>
            <a:r>
              <a:rPr lang="en-US" dirty="0" err="1" smtClean="0"/>
              <a:t>как</a:t>
            </a:r>
            <a:r>
              <a:rPr lang="en-US" dirty="0" smtClean="0"/>
              <a:t> и </a:t>
            </a:r>
            <a:r>
              <a:rPr lang="en-US" dirty="0" err="1" smtClean="0"/>
              <a:t>надо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хромосомы</a:t>
            </a:r>
            <a:r>
              <a:rPr lang="en-US" dirty="0" smtClean="0"/>
              <a:t> </a:t>
            </a:r>
            <a:r>
              <a:rPr lang="en-US" dirty="0" err="1" smtClean="0"/>
              <a:t>человека</a:t>
            </a:r>
            <a:endParaRPr lang="en-US" dirty="0" smtClean="0"/>
          </a:p>
          <a:p>
            <a:r>
              <a:rPr lang="en-US" dirty="0" smtClean="0"/>
              <a:t>81%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поазмиду</a:t>
            </a:r>
            <a:r>
              <a:rPr lang="en-US" dirty="0" smtClean="0"/>
              <a:t>. </a:t>
            </a:r>
          </a:p>
          <a:p>
            <a:r>
              <a:rPr lang="en-US" dirty="0" smtClean="0"/>
              <a:t>Вопрос1, </a:t>
            </a:r>
            <a:r>
              <a:rPr lang="en-US" dirty="0" err="1" smtClean="0"/>
              <a:t>это</a:t>
            </a:r>
            <a:r>
              <a:rPr lang="en-US" dirty="0" smtClean="0"/>
              <a:t> </a:t>
            </a:r>
            <a:r>
              <a:rPr lang="en-US" dirty="0" err="1" smtClean="0"/>
              <a:t>плазмида</a:t>
            </a:r>
            <a:r>
              <a:rPr lang="en-US" dirty="0" smtClean="0"/>
              <a:t> </a:t>
            </a:r>
            <a:r>
              <a:rPr lang="en-US" dirty="0" err="1" smtClean="0"/>
              <a:t>сама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себя</a:t>
            </a:r>
            <a:r>
              <a:rPr lang="en-US" dirty="0" smtClean="0"/>
              <a:t> </a:t>
            </a:r>
            <a:r>
              <a:rPr lang="en-US" dirty="0" err="1" smtClean="0"/>
              <a:t>просто</a:t>
            </a:r>
            <a:r>
              <a:rPr lang="en-US" dirty="0" smtClean="0"/>
              <a:t> </a:t>
            </a:r>
            <a:r>
              <a:rPr lang="en-US" dirty="0" err="1" smtClean="0"/>
              <a:t>залигировалась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там</a:t>
            </a:r>
            <a:r>
              <a:rPr lang="en-US" dirty="0" smtClean="0"/>
              <a:t> </a:t>
            </a:r>
            <a:r>
              <a:rPr lang="en-US" dirty="0" err="1" smtClean="0"/>
              <a:t>есть</a:t>
            </a:r>
            <a:r>
              <a:rPr lang="en-US" dirty="0" smtClean="0"/>
              <a:t> </a:t>
            </a:r>
            <a:r>
              <a:rPr lang="en-US" dirty="0" err="1" smtClean="0"/>
              <a:t>небольшие</a:t>
            </a:r>
            <a:r>
              <a:rPr lang="en-US" dirty="0" smtClean="0"/>
              <a:t> </a:t>
            </a:r>
            <a:r>
              <a:rPr lang="en-US" dirty="0" err="1" smtClean="0"/>
              <a:t>вставки</a:t>
            </a:r>
            <a:r>
              <a:rPr lang="en-US" dirty="0" smtClean="0"/>
              <a:t> </a:t>
            </a:r>
            <a:r>
              <a:rPr lang="en-US" dirty="0" err="1" smtClean="0"/>
              <a:t>чего-то</a:t>
            </a:r>
            <a:r>
              <a:rPr lang="en-US" dirty="0" smtClean="0"/>
              <a:t>, </a:t>
            </a:r>
            <a:r>
              <a:rPr lang="en-US" dirty="0" err="1" smtClean="0"/>
              <a:t>например</a:t>
            </a:r>
            <a:r>
              <a:rPr lang="en-US" dirty="0" smtClean="0"/>
              <a:t> </a:t>
            </a:r>
            <a:r>
              <a:rPr lang="en-US" dirty="0" err="1" smtClean="0"/>
              <a:t>маленькие</a:t>
            </a:r>
            <a:r>
              <a:rPr lang="en-US" dirty="0" smtClean="0"/>
              <a:t> </a:t>
            </a:r>
            <a:r>
              <a:rPr lang="en-US" dirty="0" err="1" smtClean="0"/>
              <a:t>куски</a:t>
            </a:r>
            <a:r>
              <a:rPr lang="en-US" dirty="0" smtClean="0"/>
              <a:t> </a:t>
            </a:r>
            <a:r>
              <a:rPr lang="en-US" dirty="0" err="1" smtClean="0"/>
              <a:t>генома</a:t>
            </a:r>
            <a:r>
              <a:rPr lang="en-US" dirty="0" smtClean="0"/>
              <a:t>???</a:t>
            </a:r>
          </a:p>
          <a:p>
            <a:endParaRPr lang="en-US" dirty="0"/>
          </a:p>
          <a:p>
            <a:r>
              <a:rPr lang="en-US" dirty="0" smtClean="0"/>
              <a:t>Вопрос2, </a:t>
            </a:r>
            <a:r>
              <a:rPr lang="en-US" dirty="0" err="1" smtClean="0"/>
              <a:t>почему</a:t>
            </a:r>
            <a:r>
              <a:rPr lang="en-US" dirty="0" smtClean="0"/>
              <a:t> </a:t>
            </a:r>
            <a:r>
              <a:rPr lang="en-US" dirty="0" err="1" smtClean="0"/>
              <a:t>вообще</a:t>
            </a:r>
            <a:r>
              <a:rPr lang="en-US" dirty="0" smtClean="0"/>
              <a:t> </a:t>
            </a:r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dirty="0" err="1" smtClean="0"/>
              <a:t>то</a:t>
            </a:r>
            <a:r>
              <a:rPr lang="en-US" dirty="0"/>
              <a:t> </a:t>
            </a:r>
            <a:r>
              <a:rPr lang="en-US" dirty="0" smtClean="0"/>
              <a:t>с </a:t>
            </a:r>
            <a:r>
              <a:rPr lang="en-US" dirty="0" err="1" smtClean="0"/>
              <a:t>митохондриальной</a:t>
            </a:r>
            <a:r>
              <a:rPr lang="en-US" dirty="0" smtClean="0"/>
              <a:t> </a:t>
            </a:r>
            <a:r>
              <a:rPr lang="en-US" dirty="0" err="1" smtClean="0"/>
              <a:t>хромосомой</a:t>
            </a:r>
            <a:r>
              <a:rPr lang="en-US" dirty="0" smtClean="0"/>
              <a:t> </a:t>
            </a:r>
            <a:r>
              <a:rPr lang="en-US" dirty="0" err="1" smtClean="0"/>
              <a:t>залигировалось</a:t>
            </a:r>
            <a:r>
              <a:rPr lang="en-US" dirty="0" smtClean="0"/>
              <a:t>???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638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</a:t>
            </a:r>
            <a:r>
              <a:rPr lang="en-US" dirty="0" err="1" smtClean="0"/>
              <a:t>ного</a:t>
            </a:r>
            <a:r>
              <a:rPr lang="en-US" dirty="0" smtClean="0"/>
              <a:t> </a:t>
            </a:r>
            <a:r>
              <a:rPr lang="en-US" dirty="0" err="1" smtClean="0"/>
              <a:t>ридов</a:t>
            </a:r>
            <a:r>
              <a:rPr lang="en-US" dirty="0" smtClean="0"/>
              <a:t> </a:t>
            </a:r>
            <a:r>
              <a:rPr lang="en-US" dirty="0" err="1" smtClean="0"/>
              <a:t>выровнялось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плазмиду</a:t>
            </a:r>
            <a:r>
              <a:rPr lang="en-US" dirty="0" smtClean="0"/>
              <a:t> </a:t>
            </a:r>
            <a:r>
              <a:rPr lang="en-US" dirty="0" err="1" smtClean="0"/>
              <a:t>вот</a:t>
            </a:r>
            <a:r>
              <a:rPr lang="en-US" dirty="0" smtClean="0"/>
              <a:t> в </a:t>
            </a:r>
            <a:r>
              <a:rPr lang="en-US" dirty="0" err="1" smtClean="0"/>
              <a:t>этом</a:t>
            </a:r>
            <a:r>
              <a:rPr lang="en-US" dirty="0" smtClean="0"/>
              <a:t> </a:t>
            </a:r>
            <a:r>
              <a:rPr lang="en-US" dirty="0" err="1" smtClean="0"/>
              <a:t>месте</a:t>
            </a:r>
            <a:r>
              <a:rPr lang="en-US" dirty="0" smtClean="0"/>
              <a:t>, у </a:t>
            </a:r>
            <a:r>
              <a:rPr lang="en-US" dirty="0" err="1" smtClean="0"/>
              <a:t>многих</a:t>
            </a:r>
            <a:r>
              <a:rPr lang="en-US" dirty="0" smtClean="0"/>
              <a:t> </a:t>
            </a:r>
            <a:r>
              <a:rPr lang="en-US" dirty="0" err="1" smtClean="0"/>
              <a:t>есть</a:t>
            </a:r>
            <a:r>
              <a:rPr lang="en-US" dirty="0" smtClean="0"/>
              <a:t> </a:t>
            </a:r>
            <a:r>
              <a:rPr lang="en-US" dirty="0" err="1" smtClean="0"/>
              <a:t>софтклипнутые</a:t>
            </a:r>
            <a:r>
              <a:rPr lang="en-US" dirty="0" smtClean="0"/>
              <a:t> </a:t>
            </a:r>
            <a:r>
              <a:rPr lang="en-US" dirty="0" err="1" smtClean="0"/>
              <a:t>небольшие</a:t>
            </a:r>
            <a:r>
              <a:rPr lang="en-US" dirty="0" smtClean="0"/>
              <a:t> </a:t>
            </a:r>
            <a:r>
              <a:rPr lang="en-US" dirty="0" err="1" smtClean="0"/>
              <a:t>последовательности</a:t>
            </a:r>
            <a:r>
              <a:rPr lang="en-US" dirty="0" smtClean="0"/>
              <a:t>, </a:t>
            </a:r>
            <a:r>
              <a:rPr lang="en-US" dirty="0" err="1" smtClean="0"/>
              <a:t>пытаемся</a:t>
            </a:r>
            <a:r>
              <a:rPr lang="en-US" dirty="0" smtClean="0"/>
              <a:t> </a:t>
            </a:r>
            <a:r>
              <a:rPr lang="en-US" dirty="0" err="1" smtClean="0"/>
              <a:t>понять</a:t>
            </a:r>
            <a:r>
              <a:rPr lang="en-US" dirty="0" smtClean="0"/>
              <a:t> </a:t>
            </a:r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dirty="0" err="1" smtClean="0"/>
              <a:t>это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6613" y="2295888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49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27595</TotalTime>
  <Words>578</Words>
  <Application>Microsoft Office PowerPoint</Application>
  <PresentationFormat>Широкоэкранный</PresentationFormat>
  <Paragraphs>100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 Unicode MS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20.10.21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Много ридов выровнялось на плазмиду вот в этом месте, у многих есть софтклипнутые небольшие последовательности, пытаемся понять что это</vt:lpstr>
      <vt:lpstr>Презентация PowerPoint</vt:lpstr>
      <vt:lpstr>Презентация PowerPoint</vt:lpstr>
      <vt:lpstr>Презентация PowerPoint</vt:lpstr>
      <vt:lpstr>Презентация PowerPoint</vt:lpstr>
      <vt:lpstr>Топ 5 представленных последовательностей в ридах с куском плазмиды со слайда 11</vt:lpstr>
      <vt:lpstr>Презентация PowerPoint</vt:lpstr>
      <vt:lpstr>Презентация PowerPoint</vt:lpstr>
      <vt:lpstr>Презентация PowerPoint</vt:lpstr>
      <vt:lpstr>Что в выравнивании делает митохондриальная хромосома?</vt:lpstr>
      <vt:lpstr>Презентация PowerPoint</vt:lpstr>
      <vt:lpstr>22.11.21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Полина Станиславовна</dc:creator>
  <cp:lastModifiedBy>Белокопытова Полина Станиславовна</cp:lastModifiedBy>
  <cp:revision>49</cp:revision>
  <dcterms:created xsi:type="dcterms:W3CDTF">2021-10-22T06:34:24Z</dcterms:created>
  <dcterms:modified xsi:type="dcterms:W3CDTF">2021-11-29T09:04:16Z</dcterms:modified>
</cp:coreProperties>
</file>