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6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A948-AAAE-44FA-9E15-FF7B1456C7D6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8A7C-0016-4123-840A-6224FBBE45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471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A948-AAAE-44FA-9E15-FF7B1456C7D6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8A7C-0016-4123-840A-6224FBBE45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707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A948-AAAE-44FA-9E15-FF7B1456C7D6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8A7C-0016-4123-840A-6224FBBE45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211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A948-AAAE-44FA-9E15-FF7B1456C7D6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8A7C-0016-4123-840A-6224FBBE45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607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A948-AAAE-44FA-9E15-FF7B1456C7D6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8A7C-0016-4123-840A-6224FBBE45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096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A948-AAAE-44FA-9E15-FF7B1456C7D6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8A7C-0016-4123-840A-6224FBBE45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95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A948-AAAE-44FA-9E15-FF7B1456C7D6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8A7C-0016-4123-840A-6224FBBE45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69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A948-AAAE-44FA-9E15-FF7B1456C7D6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8A7C-0016-4123-840A-6224FBBE45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652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A948-AAAE-44FA-9E15-FF7B1456C7D6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8A7C-0016-4123-840A-6224FBBE45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15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A948-AAAE-44FA-9E15-FF7B1456C7D6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8A7C-0016-4123-840A-6224FBBE45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574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A948-AAAE-44FA-9E15-FF7B1456C7D6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8A7C-0016-4123-840A-6224FBBE45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925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2A948-AAAE-44FA-9E15-FF7B1456C7D6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18A7C-0016-4123-840A-6224FBBE45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178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bioconductor.org/packages/devel/bioc/vignettes/DESeq2/inst/doc/DESeq2.html#altshrin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1589" y="249239"/>
            <a:ext cx="11042468" cy="451435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dirty="0" smtClean="0"/>
              <a:t>Для анализа </a:t>
            </a:r>
            <a:r>
              <a:rPr lang="ru-RU" dirty="0" err="1" smtClean="0"/>
              <a:t>диф</a:t>
            </a:r>
            <a:r>
              <a:rPr lang="ru-RU" dirty="0" smtClean="0"/>
              <a:t> эк</a:t>
            </a:r>
            <a:r>
              <a:rPr lang="en-US" dirty="0" smtClean="0"/>
              <a:t>c</a:t>
            </a:r>
            <a:r>
              <a:rPr lang="ru-RU" dirty="0" err="1" smtClean="0"/>
              <a:t>прессии</a:t>
            </a:r>
            <a:r>
              <a:rPr lang="ru-RU" dirty="0" smtClean="0"/>
              <a:t> использовали статистический пакет </a:t>
            </a:r>
            <a:r>
              <a:rPr lang="en-US" dirty="0" smtClean="0"/>
              <a:t>DESeq2.</a:t>
            </a:r>
            <a:r>
              <a:rPr lang="ru-RU" dirty="0" smtClean="0"/>
              <a:t> Про него можно почитать здесь </a:t>
            </a:r>
            <a:r>
              <a:rPr lang="en-US" dirty="0" smtClean="0">
                <a:hlinkClick r:id="rId2"/>
              </a:rPr>
              <a:t>http://bioconductor.org/packages/devel/bioc/vignettes/DESeq2/inst/doc/DESeq2.html#altshrink</a:t>
            </a:r>
            <a:endParaRPr lang="ru-RU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dirty="0" smtClean="0"/>
              <a:t>Описание всех картинок там тоже есть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dirty="0" smtClean="0"/>
              <a:t>А на следующих 2 слайдах описание табличек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4733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8187" y="59822"/>
            <a:ext cx="6033331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&gt; res</a:t>
            </a:r>
          </a:p>
          <a:p>
            <a:r>
              <a:rPr lang="en-US" sz="1400" dirty="0"/>
              <a:t>log2 fold change (MLE): Condition WT vs </a:t>
            </a:r>
            <a:r>
              <a:rPr lang="en-US" sz="1400" dirty="0" err="1"/>
              <a:t>lhp</a:t>
            </a:r>
            <a:r>
              <a:rPr lang="en-US" sz="1400" dirty="0"/>
              <a:t> </a:t>
            </a:r>
          </a:p>
          <a:p>
            <a:r>
              <a:rPr lang="en-US" sz="1400" dirty="0"/>
              <a:t>Wald test p-value: Condition WT vs </a:t>
            </a:r>
            <a:r>
              <a:rPr lang="en-US" sz="1400" dirty="0" err="1"/>
              <a:t>lhp</a:t>
            </a:r>
            <a:r>
              <a:rPr lang="en-US" sz="1400" dirty="0"/>
              <a:t> </a:t>
            </a:r>
          </a:p>
          <a:p>
            <a:r>
              <a:rPr lang="en-US" sz="1400" dirty="0" err="1"/>
              <a:t>DataFrame</a:t>
            </a:r>
            <a:r>
              <a:rPr lang="en-US" sz="1400" dirty="0"/>
              <a:t> with 25919 rows and 6 columns</a:t>
            </a:r>
          </a:p>
          <a:p>
            <a:r>
              <a:rPr lang="en-US" sz="1400" dirty="0"/>
              <a:t>                   </a:t>
            </a:r>
            <a:r>
              <a:rPr lang="en-US" sz="1400" b="1" dirty="0" err="1"/>
              <a:t>baseMean</a:t>
            </a:r>
            <a:r>
              <a:rPr lang="en-US" sz="1400" b="1" dirty="0"/>
              <a:t>      log2FoldChange             </a:t>
            </a:r>
            <a:r>
              <a:rPr lang="en-US" sz="1400" b="1" dirty="0" err="1"/>
              <a:t>lfcSE</a:t>
            </a:r>
            <a:endParaRPr lang="en-US" sz="1400" b="1" dirty="0"/>
          </a:p>
          <a:p>
            <a:r>
              <a:rPr lang="en-US" sz="1400" dirty="0"/>
              <a:t>                  &lt;numeric&gt;           &lt;numeric&gt;         &lt;numeric&gt;</a:t>
            </a:r>
          </a:p>
          <a:p>
            <a:r>
              <a:rPr lang="en-US" sz="1400" dirty="0"/>
              <a:t>AT1G01010  109.309217079502   0.476062154901429 0.266365413204145</a:t>
            </a:r>
          </a:p>
          <a:p>
            <a:r>
              <a:rPr lang="en-US" sz="1400" dirty="0"/>
              <a:t>AT1G01020  252.247309332738  0.0364253669334834 0.141560006966979</a:t>
            </a:r>
          </a:p>
          <a:p>
            <a:r>
              <a:rPr lang="en-US" sz="1400" dirty="0"/>
              <a:t>AT1G01030  100.917760597404  -0.348895780389451 0.247078408119829</a:t>
            </a:r>
          </a:p>
          <a:p>
            <a:r>
              <a:rPr lang="en-US" sz="1400" dirty="0"/>
              <a:t>AT1G01040  1020.30923606689  -0.159126866038583  0.13586929804976</a:t>
            </a:r>
          </a:p>
          <a:p>
            <a:r>
              <a:rPr lang="en-US" sz="1400" dirty="0"/>
              <a:t>AT1G01046  3.31569234675556   0.239362586605915  1.04722218608926</a:t>
            </a:r>
          </a:p>
          <a:p>
            <a:r>
              <a:rPr lang="en-US" sz="1400" dirty="0"/>
              <a:t>...                     ...                 ...               ...</a:t>
            </a:r>
          </a:p>
          <a:p>
            <a:r>
              <a:rPr lang="en-US" sz="1400" dirty="0"/>
              <a:t>MIR5642a   269.556538552449 -0.0399074372982788 0.218058034715262</a:t>
            </a:r>
          </a:p>
          <a:p>
            <a:r>
              <a:rPr lang="en-US" sz="1400" dirty="0"/>
              <a:t>MIR5642b   1.60099581344194 -0.0161963672222579  1.72139226574669</a:t>
            </a:r>
          </a:p>
          <a:p>
            <a:r>
              <a:rPr lang="en-US" sz="1400" dirty="0"/>
              <a:t>MIR5656    2.93631264423927   0.958509962443705  1.16230615239133</a:t>
            </a:r>
          </a:p>
          <a:p>
            <a:r>
              <a:rPr lang="en-US" sz="1400" dirty="0"/>
              <a:t>MIR8168   0.863474822188843  -0.697552093380353   2.2231158478373</a:t>
            </a:r>
          </a:p>
          <a:p>
            <a:r>
              <a:rPr lang="en-US" sz="1400" dirty="0"/>
              <a:t>MIR8171    1.35953894290501   -0.78532378558725  1.71405729976421</a:t>
            </a:r>
          </a:p>
          <a:p>
            <a:r>
              <a:rPr lang="en-US" sz="1400" dirty="0"/>
              <a:t>                          </a:t>
            </a:r>
            <a:r>
              <a:rPr lang="en-US" sz="1400" b="1" dirty="0"/>
              <a:t>stat             </a:t>
            </a:r>
            <a:r>
              <a:rPr lang="en-US" sz="1400" b="1" dirty="0" err="1"/>
              <a:t>pvalue</a:t>
            </a:r>
            <a:r>
              <a:rPr lang="en-US" sz="1400" b="1" dirty="0"/>
              <a:t>              </a:t>
            </a:r>
            <a:r>
              <a:rPr lang="en-US" sz="1400" b="1" dirty="0" err="1"/>
              <a:t>padj</a:t>
            </a:r>
            <a:endParaRPr lang="en-US" sz="1400" b="1" dirty="0"/>
          </a:p>
          <a:p>
            <a:r>
              <a:rPr lang="en-US" sz="1400" dirty="0"/>
              <a:t>                     &lt;numeric&gt;          &lt;numeric&gt;         &lt;numeric&gt;</a:t>
            </a:r>
          </a:p>
          <a:p>
            <a:r>
              <a:rPr lang="en-US" sz="1400" dirty="0"/>
              <a:t>AT1G01010     1.78725214048932 0.0738967455194584   0.5178816046862</a:t>
            </a:r>
          </a:p>
          <a:p>
            <a:r>
              <a:rPr lang="en-US" sz="1400" dirty="0"/>
              <a:t>AT1G01020    0.257313966804057   0.79693641141857 0.984382112145607</a:t>
            </a:r>
          </a:p>
          <a:p>
            <a:r>
              <a:rPr lang="en-US" sz="1400" dirty="0"/>
              <a:t>AT1G01030    -1.41208526898167  0.157924855676088 0.715938782759444</a:t>
            </a:r>
          </a:p>
          <a:p>
            <a:r>
              <a:rPr lang="en-US" sz="1400" dirty="0"/>
              <a:t>AT1G01040    -1.17117603699038  0.241528025263765 0.815208136732019</a:t>
            </a:r>
          </a:p>
          <a:p>
            <a:r>
              <a:rPr lang="en-US" sz="1400" dirty="0"/>
              <a:t>AT1G01046    0.228569056104309  0.819203877548224 0.987608207286542</a:t>
            </a:r>
          </a:p>
          <a:p>
            <a:r>
              <a:rPr lang="en-US" sz="1400" dirty="0"/>
              <a:t>...                        ...                ...               ...</a:t>
            </a:r>
          </a:p>
          <a:p>
            <a:r>
              <a:rPr lang="en-US" sz="1400" dirty="0"/>
              <a:t>MIR5642a    -0.183012918328782  0.854787882448503 0.992503954121819</a:t>
            </a:r>
          </a:p>
          <a:p>
            <a:r>
              <a:rPr lang="en-US" sz="1400" dirty="0"/>
              <a:t>MIR5642b  -0.00940887649174632  0.992492913476152                NA</a:t>
            </a:r>
          </a:p>
          <a:p>
            <a:r>
              <a:rPr lang="en-US" sz="1400" dirty="0"/>
              <a:t>MIR5656      0.824662211820579  0.409563390947236 0.910105835965403</a:t>
            </a:r>
          </a:p>
          <a:p>
            <a:r>
              <a:rPr lang="en-US" sz="1400" dirty="0"/>
              <a:t>MIR8168     -0.313772264301452  0.753694011180707                NA</a:t>
            </a:r>
          </a:p>
          <a:p>
            <a:r>
              <a:rPr lang="en-US" sz="1400" dirty="0"/>
              <a:t>MIR8171     -0.458166588535447  0.646832761998765                NA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0" y="59822"/>
            <a:ext cx="6096000" cy="67403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baseMean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это среднее значение количества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картированных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ридов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(нормированное), деленное на количество факторов, взятые по всем образцам в матрице С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/>
              <a:t>Столбец </a:t>
            </a:r>
            <a:r>
              <a:rPr lang="ru-RU" b="1" i="1" dirty="0"/>
              <a:t>log2FoldChange</a:t>
            </a:r>
            <a:r>
              <a:rPr lang="ru-RU" dirty="0"/>
              <a:t> - </a:t>
            </a:r>
            <a:r>
              <a:rPr lang="ru-RU" dirty="0" smtClean="0"/>
              <a:t>оценка </a:t>
            </a:r>
            <a:r>
              <a:rPr lang="ru-RU" dirty="0"/>
              <a:t>размера эффекта. Это говорит нам, насколько, по-видимому, экспрессия гена изменилось в </a:t>
            </a:r>
            <a:r>
              <a:rPr lang="ru-RU" dirty="0" smtClean="0"/>
              <a:t>образцах </a:t>
            </a:r>
            <a:r>
              <a:rPr lang="en-US" dirty="0" smtClean="0"/>
              <a:t>WT </a:t>
            </a:r>
            <a:r>
              <a:rPr lang="ru-RU" dirty="0" smtClean="0"/>
              <a:t>и </a:t>
            </a:r>
            <a:r>
              <a:rPr lang="en-US" dirty="0" err="1" smtClean="0"/>
              <a:t>lhp</a:t>
            </a:r>
            <a:r>
              <a:rPr lang="ru-RU" dirty="0" smtClean="0"/>
              <a:t>. </a:t>
            </a:r>
            <a:r>
              <a:rPr lang="ru-RU" dirty="0"/>
              <a:t>Это значение в логарифмической шкале к основанию 2: например, изменение log2 в 1,5 означает, что экспрессия гена увеличивается в 2</a:t>
            </a:r>
            <a:r>
              <a:rPr lang="ru-RU" baseline="30000" dirty="0"/>
              <a:t>1,5</a:t>
            </a:r>
            <a:r>
              <a:rPr lang="ru-RU" dirty="0"/>
              <a:t>≈2,82 раза. Эта оценка имеет неопределенность, которая доступна в столбце </a:t>
            </a:r>
            <a:r>
              <a:rPr lang="ru-RU" b="1" i="1" dirty="0" err="1"/>
              <a:t>lfcSE</a:t>
            </a:r>
            <a:r>
              <a:rPr lang="ru-RU" dirty="0"/>
              <a:t>, стандартная ошибка при оценке изменения логарифма log2. Мы также можем выразить неопределенность конкретной оценки размера эффекта в результате статистического теста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/>
              <a:t>DESeq2 выполняет для каждого гена тест гипотезы, чтобы выяснить, достаточно ли доказательств для принятия решения против нулевой гипотезы о том, что различий между образцами </a:t>
            </a:r>
            <a:r>
              <a:rPr lang="ru-RU" dirty="0" smtClean="0"/>
              <a:t>нет </a:t>
            </a:r>
            <a:r>
              <a:rPr lang="ru-RU" dirty="0"/>
              <a:t>и что наблюдаемая разница между ними была просто вызвана экспериментальной изменчивостью (например, вариабельность, которую можно ожидать между различными образцами из одной </a:t>
            </a:r>
            <a:r>
              <a:rPr lang="ru-RU" dirty="0" smtClean="0"/>
              <a:t>группы). </a:t>
            </a:r>
            <a:r>
              <a:rPr lang="ru-RU" dirty="0"/>
              <a:t>Результат этого теста это – значение p, и </a:t>
            </a:r>
            <a:r>
              <a:rPr lang="ru-RU" dirty="0" smtClean="0"/>
              <a:t>он</a:t>
            </a:r>
            <a:r>
              <a:rPr lang="ru-RU" dirty="0"/>
              <a:t>о</a:t>
            </a:r>
            <a:r>
              <a:rPr lang="ru-RU" dirty="0" smtClean="0"/>
              <a:t> </a:t>
            </a:r>
            <a:r>
              <a:rPr lang="ru-RU" dirty="0"/>
              <a:t>находится в столбце </a:t>
            </a:r>
            <a:r>
              <a:rPr lang="ru-RU" b="1" i="1" dirty="0" err="1"/>
              <a:t>pvalue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181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318540"/>
            <a:ext cx="10515600" cy="1325563"/>
          </a:xfrm>
        </p:spPr>
        <p:txBody>
          <a:bodyPr/>
          <a:lstStyle/>
          <a:p>
            <a:r>
              <a:rPr lang="ru-RU" dirty="0" smtClean="0"/>
              <a:t>Множественное тестирование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651" y="683664"/>
            <a:ext cx="11288995" cy="605896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3200" dirty="0"/>
              <a:t>Что произойдет, если </a:t>
            </a:r>
            <a:r>
              <a:rPr lang="ru-RU" sz="3200" dirty="0" smtClean="0"/>
              <a:t>отбирать гены по низкому порогу p</a:t>
            </a:r>
            <a:r>
              <a:rPr lang="en-US" sz="3200" dirty="0" smtClean="0"/>
              <a:t>value</a:t>
            </a:r>
            <a:r>
              <a:rPr lang="ru-RU" sz="3200" dirty="0" smtClean="0"/>
              <a:t>, </a:t>
            </a:r>
            <a:r>
              <a:rPr lang="ru-RU" sz="3200" dirty="0"/>
              <a:t>скажем, </a:t>
            </a:r>
            <a:r>
              <a:rPr lang="ru-RU" sz="3200" dirty="0" smtClean="0"/>
              <a:t>ниже 0</a:t>
            </a:r>
            <a:r>
              <a:rPr lang="en-US" sz="3200" dirty="0" smtClean="0"/>
              <a:t>.</a:t>
            </a:r>
            <a:r>
              <a:rPr lang="ru-RU" sz="3200" dirty="0" smtClean="0"/>
              <a:t>05</a:t>
            </a:r>
            <a:r>
              <a:rPr lang="ru-RU" sz="3200" dirty="0"/>
              <a:t>? Существует </a:t>
            </a:r>
            <a:r>
              <a:rPr lang="ru-RU" sz="3200" dirty="0" smtClean="0"/>
              <a:t>2634 </a:t>
            </a:r>
            <a:r>
              <a:rPr lang="ru-RU" sz="3200" dirty="0"/>
              <a:t>генов со значением р ниже </a:t>
            </a:r>
            <a:r>
              <a:rPr lang="ru-RU" sz="3200" dirty="0" smtClean="0"/>
              <a:t>0.05 </a:t>
            </a:r>
            <a:r>
              <a:rPr lang="ru-RU" sz="3200" dirty="0"/>
              <a:t>среди генов </a:t>
            </a:r>
            <a:r>
              <a:rPr lang="ru-RU" sz="3200" dirty="0" smtClean="0"/>
              <a:t>25917, </a:t>
            </a:r>
            <a:r>
              <a:rPr lang="ru-RU" sz="3200" dirty="0"/>
              <a:t>для которых </a:t>
            </a:r>
            <a:r>
              <a:rPr lang="ru-RU" sz="3200" dirty="0" smtClean="0"/>
              <a:t>удалось провести тест:</a:t>
            </a:r>
            <a:endParaRPr lang="ru-RU" sz="3200" dirty="0"/>
          </a:p>
          <a:p>
            <a:pPr marL="0" indent="0">
              <a:buNone/>
            </a:pPr>
            <a:r>
              <a:rPr lang="en-US" sz="3200" dirty="0" smtClean="0"/>
              <a:t>&gt; </a:t>
            </a:r>
            <a:r>
              <a:rPr lang="en-US" sz="3200" dirty="0"/>
              <a:t>sum(</a:t>
            </a:r>
            <a:r>
              <a:rPr lang="en-US" sz="3200" dirty="0" err="1"/>
              <a:t>res$pvalue</a:t>
            </a:r>
            <a:r>
              <a:rPr lang="en-US" sz="3200" dirty="0"/>
              <a:t> &lt; 0.05, na.rm=TRUE)</a:t>
            </a:r>
          </a:p>
          <a:p>
            <a:pPr marL="0" indent="0">
              <a:buNone/>
            </a:pPr>
            <a:r>
              <a:rPr lang="en-US" sz="3200" dirty="0"/>
              <a:t>[1] </a:t>
            </a:r>
            <a:r>
              <a:rPr lang="en-US" sz="3200" dirty="0" smtClean="0"/>
              <a:t>2634</a:t>
            </a:r>
            <a:endParaRPr lang="ru-RU" sz="3200" dirty="0" smtClean="0"/>
          </a:p>
          <a:p>
            <a:pPr marL="0" indent="0">
              <a:buNone/>
            </a:pPr>
            <a:r>
              <a:rPr lang="en-US" sz="3200" dirty="0"/>
              <a:t>sum(!is.na(</a:t>
            </a:r>
            <a:r>
              <a:rPr lang="en-US" sz="3200" dirty="0" err="1"/>
              <a:t>res$pvalue</a:t>
            </a:r>
            <a:r>
              <a:rPr lang="en-US" sz="3200" dirty="0"/>
              <a:t>))</a:t>
            </a:r>
          </a:p>
          <a:p>
            <a:pPr marL="0" indent="0">
              <a:buNone/>
            </a:pPr>
            <a:r>
              <a:rPr lang="en-US" sz="3200" dirty="0"/>
              <a:t>[1] </a:t>
            </a:r>
            <a:r>
              <a:rPr lang="en-US" sz="3200" dirty="0" smtClean="0"/>
              <a:t>25917</a:t>
            </a:r>
          </a:p>
          <a:p>
            <a:pPr marL="0" indent="0">
              <a:buNone/>
            </a:pPr>
            <a:r>
              <a:rPr lang="ru-RU" sz="3200" dirty="0"/>
              <a:t>Теперь </a:t>
            </a:r>
            <a:r>
              <a:rPr lang="ru-RU" sz="3200" dirty="0" smtClean="0"/>
              <a:t>предположим, </a:t>
            </a:r>
            <a:r>
              <a:rPr lang="ru-RU" sz="3200" dirty="0"/>
              <a:t>что нулевая гипотеза верна для всех генов, </a:t>
            </a:r>
            <a:r>
              <a:rPr lang="ru-RU" sz="3200" dirty="0" smtClean="0"/>
              <a:t>т.</a:t>
            </a:r>
            <a:r>
              <a:rPr lang="ru-RU" sz="3200" dirty="0"/>
              <a:t>е</a:t>
            </a:r>
            <a:r>
              <a:rPr lang="ru-RU" sz="3200" dirty="0" smtClean="0"/>
              <a:t>. </a:t>
            </a:r>
            <a:r>
              <a:rPr lang="ru-RU" sz="3200" dirty="0"/>
              <a:t>н</a:t>
            </a:r>
            <a:r>
              <a:rPr lang="ru-RU" sz="3200" dirty="0" smtClean="0"/>
              <a:t>а </a:t>
            </a:r>
            <a:r>
              <a:rPr lang="ru-RU" sz="3200" dirty="0"/>
              <a:t>ген не влияет </a:t>
            </a:r>
            <a:r>
              <a:rPr lang="ru-RU" sz="3200" dirty="0" smtClean="0"/>
              <a:t>обработка  гормоном. </a:t>
            </a:r>
            <a:r>
              <a:rPr lang="ru-RU" sz="3200" dirty="0"/>
              <a:t>Затем, по определению значения p, мы ожидаем, что до 5% генов будет иметь значение p ниже </a:t>
            </a:r>
            <a:r>
              <a:rPr lang="ru-RU" sz="3200" dirty="0" smtClean="0"/>
              <a:t>0.05</a:t>
            </a:r>
            <a:r>
              <a:rPr lang="ru-RU" sz="3200" dirty="0"/>
              <a:t>. Это составляет </a:t>
            </a:r>
            <a:r>
              <a:rPr lang="ru-RU" sz="3200" dirty="0" smtClean="0"/>
              <a:t>1296 </a:t>
            </a:r>
            <a:r>
              <a:rPr lang="ru-RU" sz="3200" dirty="0"/>
              <a:t>генов. Если бы мы просто рассматривали список генов с p-значением ниже </a:t>
            </a:r>
            <a:r>
              <a:rPr lang="ru-RU" sz="3200" dirty="0" smtClean="0"/>
              <a:t>0.05, </a:t>
            </a:r>
            <a:r>
              <a:rPr lang="ru-RU" sz="3200" dirty="0"/>
              <a:t>как </a:t>
            </a:r>
            <a:r>
              <a:rPr lang="ru-RU" sz="3200" dirty="0" smtClean="0"/>
              <a:t>гены с разным уровнем экспрессии, </a:t>
            </a:r>
            <a:r>
              <a:rPr lang="ru-RU" sz="3200" dirty="0"/>
              <a:t>то </a:t>
            </a:r>
            <a:r>
              <a:rPr lang="ru-RU" sz="3200" dirty="0" smtClean="0"/>
              <a:t>этот </a:t>
            </a:r>
            <a:r>
              <a:rPr lang="ru-RU" sz="3200" dirty="0"/>
              <a:t>список должен содержать до </a:t>
            </a:r>
            <a:r>
              <a:rPr lang="ru-RU" sz="3200" dirty="0" smtClean="0"/>
              <a:t>1296/2634 </a:t>
            </a:r>
            <a:r>
              <a:rPr lang="ru-RU" sz="3200" dirty="0"/>
              <a:t>= </a:t>
            </a:r>
            <a:r>
              <a:rPr lang="ru-RU" sz="3200" dirty="0" smtClean="0"/>
              <a:t>49% </a:t>
            </a:r>
            <a:r>
              <a:rPr lang="ru-RU" sz="3200" dirty="0"/>
              <a:t>ложных срабатываний</a:t>
            </a:r>
            <a:r>
              <a:rPr lang="ru-RU" sz="3200" dirty="0" smtClean="0"/>
              <a:t>.</a:t>
            </a:r>
            <a:endParaRPr lang="en-US" sz="3200" dirty="0" smtClean="0"/>
          </a:p>
          <a:p>
            <a:pPr marL="0" indent="0">
              <a:buNone/>
            </a:pPr>
            <a:r>
              <a:rPr lang="ru-RU" sz="3200" dirty="0"/>
              <a:t>DESeq2 использует настройку </a:t>
            </a:r>
            <a:r>
              <a:rPr lang="ru-RU" sz="3200" dirty="0" err="1"/>
              <a:t>Benjamini-Hochberg</a:t>
            </a:r>
            <a:r>
              <a:rPr lang="ru-RU" sz="3200" dirty="0"/>
              <a:t> (BH) (</a:t>
            </a:r>
            <a:r>
              <a:rPr lang="ru-RU" sz="3200" dirty="0" err="1"/>
              <a:t>Benjamini</a:t>
            </a:r>
            <a:r>
              <a:rPr lang="ru-RU" sz="3200" dirty="0"/>
              <a:t> </a:t>
            </a:r>
            <a:r>
              <a:rPr lang="ru-RU" sz="3200" dirty="0" err="1"/>
              <a:t>and</a:t>
            </a:r>
            <a:r>
              <a:rPr lang="ru-RU" sz="3200" dirty="0"/>
              <a:t> </a:t>
            </a:r>
            <a:r>
              <a:rPr lang="ru-RU" sz="3200" dirty="0" err="1"/>
              <a:t>Hochberg</a:t>
            </a:r>
            <a:r>
              <a:rPr lang="ru-RU" sz="3200" dirty="0"/>
              <a:t> 1995), реализованную в </a:t>
            </a:r>
            <a:r>
              <a:rPr lang="ru-RU" sz="3200" dirty="0" smtClean="0"/>
              <a:t>функции </a:t>
            </a:r>
            <a:r>
              <a:rPr lang="ru-RU" sz="3200" dirty="0"/>
              <a:t>R </a:t>
            </a:r>
            <a:r>
              <a:rPr lang="ru-RU" sz="3200" dirty="0" err="1"/>
              <a:t>p.adjust</a:t>
            </a:r>
            <a:r>
              <a:rPr lang="ru-RU" sz="3200" dirty="0"/>
              <a:t>; этот метод вычисляет для каждого гена значение </a:t>
            </a:r>
            <a:r>
              <a:rPr lang="ru-RU" sz="3200" dirty="0" err="1"/>
              <a:t>p_adjust</a:t>
            </a:r>
            <a:r>
              <a:rPr lang="ru-RU" sz="3200" dirty="0"/>
              <a:t>, которое отвечает на следующий вопрос: если кто-то назвал значимыми все гены со значением </a:t>
            </a:r>
            <a:r>
              <a:rPr lang="ru-RU" sz="3200" dirty="0" err="1"/>
              <a:t>p_adjust</a:t>
            </a:r>
            <a:r>
              <a:rPr lang="ru-RU" sz="3200" dirty="0"/>
              <a:t>, меньшим или равным пороговому значению этого гена, то какова будет доля ложных срабатываний (</a:t>
            </a:r>
            <a:r>
              <a:rPr lang="ru-RU" sz="3200" dirty="0" err="1"/>
              <a:t>false</a:t>
            </a:r>
            <a:r>
              <a:rPr lang="ru-RU" sz="3200" dirty="0"/>
              <a:t> </a:t>
            </a:r>
            <a:r>
              <a:rPr lang="ru-RU" sz="3200" dirty="0" err="1"/>
              <a:t>discovery</a:t>
            </a:r>
            <a:r>
              <a:rPr lang="ru-RU" sz="3200" dirty="0"/>
              <a:t> </a:t>
            </a:r>
            <a:r>
              <a:rPr lang="ru-RU" sz="3200" dirty="0" err="1"/>
              <a:t>rate</a:t>
            </a:r>
            <a:r>
              <a:rPr lang="ru-RU" sz="3200" dirty="0"/>
              <a:t>, FDR) среди них, в смысле приведенного выше расчета? Эти значения, называемые значениями p, скорректированными BH, приведены в столбце </a:t>
            </a:r>
            <a:r>
              <a:rPr lang="ru-RU" sz="3200" i="1" dirty="0" err="1"/>
              <a:t>padj</a:t>
            </a:r>
            <a:r>
              <a:rPr lang="ru-RU" sz="3200" dirty="0"/>
              <a:t>. FDR является полезной статистикой для многих </a:t>
            </a:r>
            <a:r>
              <a:rPr lang="en-US" sz="3200" dirty="0"/>
              <a:t>NGS </a:t>
            </a:r>
            <a:r>
              <a:rPr lang="ru-RU" sz="3200" dirty="0"/>
              <a:t>экспериментов, так как нас интересует набор дифференциально </a:t>
            </a:r>
            <a:r>
              <a:rPr lang="ru-RU" sz="3200" dirty="0" err="1"/>
              <a:t>экспрессирующих</a:t>
            </a:r>
            <a:r>
              <a:rPr lang="ru-RU" sz="3200" dirty="0"/>
              <a:t> генов, и мы хотели бы установить верхнюю границу процента ложных срабатываний в этом наборе. В итоговую таблицу мы включали гены для которых доля ложных срабатываний не более 10%, т.е. </a:t>
            </a:r>
            <a:r>
              <a:rPr lang="ru-RU" sz="3200" i="1" dirty="0" err="1"/>
              <a:t>padj</a:t>
            </a:r>
            <a:r>
              <a:rPr lang="ru-RU" sz="3200" i="1" dirty="0"/>
              <a:t>&lt;0,1</a:t>
            </a:r>
            <a:r>
              <a:rPr lang="ru-RU" sz="3200" i="1" dirty="0" smtClean="0"/>
              <a:t>.</a:t>
            </a:r>
            <a:endParaRPr lang="en-US" sz="3200" i="1" dirty="0" smtClean="0"/>
          </a:p>
          <a:p>
            <a:pPr marL="0" indent="0">
              <a:buNone/>
            </a:pPr>
            <a:r>
              <a:rPr lang="en-US" sz="3200" dirty="0"/>
              <a:t>sum(</a:t>
            </a:r>
            <a:r>
              <a:rPr lang="en-US" sz="3200" dirty="0" err="1"/>
              <a:t>res$padj</a:t>
            </a:r>
            <a:r>
              <a:rPr lang="en-US" sz="3200" dirty="0"/>
              <a:t> &lt; 0.1 &amp; </a:t>
            </a:r>
            <a:r>
              <a:rPr lang="en-US" sz="3200" dirty="0" err="1"/>
              <a:t>res$pvalue</a:t>
            </a:r>
            <a:r>
              <a:rPr lang="en-US" sz="3200" dirty="0"/>
              <a:t> &lt; 0.01, na.rm=TRUE)</a:t>
            </a:r>
          </a:p>
          <a:p>
            <a:pPr marL="0" indent="0">
              <a:buNone/>
            </a:pPr>
            <a:r>
              <a:rPr lang="en-US" sz="3200" dirty="0"/>
              <a:t>[1] </a:t>
            </a:r>
            <a:r>
              <a:rPr lang="en-US" sz="3200" dirty="0" smtClean="0"/>
              <a:t>1059</a:t>
            </a:r>
            <a:endParaRPr lang="en-US" sz="3200" i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918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993" y="-104503"/>
            <a:ext cx="6754978" cy="675497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3437" y="254223"/>
            <a:ext cx="3103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Диф</a:t>
            </a:r>
            <a:r>
              <a:rPr lang="ru-RU" dirty="0" smtClean="0"/>
              <a:t> экспрессия без учёта генотипа, просто </a:t>
            </a:r>
            <a:r>
              <a:rPr lang="en-US" dirty="0" err="1" smtClean="0"/>
              <a:t>wt</a:t>
            </a:r>
            <a:r>
              <a:rPr lang="en-US" dirty="0" smtClean="0"/>
              <a:t> vs </a:t>
            </a:r>
            <a:r>
              <a:rPr lang="en-US" dirty="0" err="1" smtClean="0"/>
              <a:t>mut</a:t>
            </a:r>
            <a:endParaRPr lang="ru-RU" dirty="0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0926" y="1020689"/>
            <a:ext cx="6840304" cy="684030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864666" y="1258779"/>
            <a:ext cx="266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deseq2_results_wo_mf.txt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5484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46" y="1105759"/>
            <a:ext cx="5752241" cy="5752241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587" y="213130"/>
            <a:ext cx="6400813" cy="640081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88" y="726935"/>
            <a:ext cx="3875315" cy="82961"/>
          </a:xfrm>
        </p:spPr>
        <p:txBody>
          <a:bodyPr>
            <a:noAutofit/>
          </a:bodyPr>
          <a:lstStyle/>
          <a:p>
            <a:r>
              <a:rPr lang="en-US" sz="2800" dirty="0" smtClean="0"/>
              <a:t>Multifactorial analysis </a:t>
            </a:r>
            <a:r>
              <a:rPr lang="ru-RU" sz="2800" dirty="0" smtClean="0"/>
              <a:t>с учётом </a:t>
            </a:r>
            <a:r>
              <a:rPr lang="en-US" sz="2800" dirty="0" smtClean="0"/>
              <a:t>genotype </a:t>
            </a:r>
            <a:r>
              <a:rPr lang="ru-RU" sz="2800" dirty="0" smtClean="0"/>
              <a:t>при статистическом анализе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62653" y="1333193"/>
            <a:ext cx="2265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deseq2_results_mf.txt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6823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458" y="101078"/>
            <a:ext cx="10515600" cy="13255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Wt</a:t>
            </a:r>
            <a:r>
              <a:rPr lang="en-US" sz="2400" dirty="0" smtClean="0"/>
              <a:t> vs </a:t>
            </a:r>
            <a:r>
              <a:rPr lang="en-US" sz="2400" dirty="0" err="1" smtClean="0"/>
              <a:t>mut</a:t>
            </a:r>
            <a:r>
              <a:rPr lang="en-US" sz="2400" dirty="0" smtClean="0"/>
              <a:t> </a:t>
            </a:r>
            <a:r>
              <a:rPr lang="ru-RU" sz="2400" dirty="0" smtClean="0"/>
              <a:t>только для генотипа 2</a:t>
            </a: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16" y="1496310"/>
            <a:ext cx="5267212" cy="526721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187" y="457187"/>
            <a:ext cx="6400813" cy="640081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534011" y="1426641"/>
            <a:ext cx="25955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deseq2_results_gt2_line1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5252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9166"/>
            <a:ext cx="5228843" cy="5228843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5615" y="238819"/>
            <a:ext cx="6400813" cy="640081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15" y="426720"/>
            <a:ext cx="5458097" cy="1263968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Wt</a:t>
            </a:r>
            <a:r>
              <a:rPr lang="en-US" sz="3200" dirty="0" smtClean="0"/>
              <a:t> vs </a:t>
            </a:r>
            <a:r>
              <a:rPr lang="en-US" sz="3200" dirty="0" err="1" smtClean="0"/>
              <a:t>mut</a:t>
            </a:r>
            <a:r>
              <a:rPr lang="en-US" sz="3200" dirty="0" smtClean="0"/>
              <a:t> </a:t>
            </a:r>
            <a:r>
              <a:rPr lang="ru-RU" sz="3200" dirty="0" smtClean="0"/>
              <a:t>наоборот без генотипа 2, на самом деле не очень понятно какой вклад здесь в различия даёт генотип…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52851" y="2190597"/>
            <a:ext cx="291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deseq2_results_1-5vs12-16ы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2691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719" y="461161"/>
            <a:ext cx="3997235" cy="1333787"/>
          </a:xfrm>
        </p:spPr>
        <p:txBody>
          <a:bodyPr>
            <a:normAutofit/>
          </a:bodyPr>
          <a:lstStyle/>
          <a:p>
            <a:r>
              <a:rPr lang="en-US" sz="1800" dirty="0" err="1" smtClean="0"/>
              <a:t>Wt</a:t>
            </a:r>
            <a:r>
              <a:rPr lang="en-US" sz="1800" dirty="0" smtClean="0"/>
              <a:t> vs </a:t>
            </a:r>
            <a:r>
              <a:rPr lang="en-US" sz="1800" dirty="0" err="1" smtClean="0"/>
              <a:t>mut</a:t>
            </a:r>
            <a:r>
              <a:rPr lang="en-US" sz="1800" dirty="0" smtClean="0"/>
              <a:t> </a:t>
            </a:r>
            <a:r>
              <a:rPr lang="ru-RU" sz="1800" dirty="0" smtClean="0"/>
              <a:t>без генотипа 2 в мутации, анализ с учётом генотипа </a:t>
            </a:r>
            <a:r>
              <a:rPr lang="ru-RU" sz="1800" dirty="0" err="1" smtClean="0"/>
              <a:t>былы</a:t>
            </a:r>
            <a:endParaRPr lang="ru-RU" sz="1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6245" y="260864"/>
            <a:ext cx="6400813" cy="6400813"/>
          </a:xfrm>
          <a:prstGeom prst="rect">
            <a:avLst/>
          </a:prstGeom>
        </p:spPr>
      </p:pic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902" y="1794949"/>
            <a:ext cx="4975180" cy="4975180"/>
          </a:xfrm>
        </p:spPr>
      </p:pic>
      <p:sp>
        <p:nvSpPr>
          <p:cNvPr id="3" name="Прямоугольник 2"/>
          <p:cNvSpPr/>
          <p:nvPr/>
        </p:nvSpPr>
        <p:spPr>
          <a:xfrm>
            <a:off x="1028511" y="1938048"/>
            <a:ext cx="31014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deseq2_results_wtVSbigDelыы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86377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721</Words>
  <Application>Microsoft Office PowerPoint</Application>
  <PresentationFormat>Широкоэкранный</PresentationFormat>
  <Paragraphs>56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Множественное тестирование</vt:lpstr>
      <vt:lpstr>Презентация PowerPoint</vt:lpstr>
      <vt:lpstr>Multifactorial analysis с учётом genotype при статистическом анализе</vt:lpstr>
      <vt:lpstr>Wt vs mut только для генотипа 2</vt:lpstr>
      <vt:lpstr>Wt vs mut наоборот без генотипа 2, на самом деле не очень понятно какой вклад здесь в различия даёт генотип…</vt:lpstr>
      <vt:lpstr>Wt vs mut без генотипа 2 в мутации, анализ с учётом генотипа былы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Белокопытова Полина Станиславовна</dc:creator>
  <cp:lastModifiedBy>Белокопытова Полина Станиславовна</cp:lastModifiedBy>
  <cp:revision>6</cp:revision>
  <dcterms:created xsi:type="dcterms:W3CDTF">2021-04-30T06:37:19Z</dcterms:created>
  <dcterms:modified xsi:type="dcterms:W3CDTF">2021-04-30T08:27:04Z</dcterms:modified>
</cp:coreProperties>
</file>