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84" r:id="rId30"/>
    <p:sldId id="285" r:id="rId31"/>
    <p:sldId id="286" r:id="rId32"/>
    <p:sldId id="288" r:id="rId33"/>
    <p:sldId id="289" r:id="rId34"/>
    <p:sldId id="287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8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3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2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B981-089F-4ABD-899F-84726F17F9D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06A2-424F-4813-9D7B-258C9BD89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tp.ebi.ac.uk/pub/databases/gencode/Gencode_human/release_38/gencode.v38.transcripts.fa.gz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5" y="205695"/>
            <a:ext cx="9144000" cy="1655762"/>
          </a:xfrm>
        </p:spPr>
        <p:txBody>
          <a:bodyPr/>
          <a:lstStyle/>
          <a:p>
            <a:r>
              <a:rPr lang="ru-RU" dirty="0" smtClean="0"/>
              <a:t>Хотим посчитать дифференциальную экспрессию для линий клеток, полученных для </a:t>
            </a:r>
            <a:r>
              <a:rPr lang="en-US" dirty="0" smtClean="0"/>
              <a:t>WT </a:t>
            </a:r>
            <a:r>
              <a:rPr lang="ru-RU" dirty="0" smtClean="0"/>
              <a:t>и с мутацией. </a:t>
            </a:r>
            <a:r>
              <a:rPr lang="ru-RU" dirty="0" err="1" smtClean="0"/>
              <a:t>Смтори</a:t>
            </a:r>
            <a:r>
              <a:rPr lang="ru-RU" dirty="0" smtClean="0"/>
              <a:t> таблицу </a:t>
            </a:r>
            <a:r>
              <a:rPr lang="en-US" dirty="0" smtClean="0"/>
              <a:t>https://docs.google.com/spreadsheets/d/1ermdmPwS8CUn91Jx3OgjeJeU5jC3JHIUsC7Lr0cx4M8/edit#gid=0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6149" y="2847703"/>
            <a:ext cx="654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 есть разные генотипы, а есть разные линии клеток, этого нужно учитывать, когда считаем </a:t>
            </a:r>
            <a:r>
              <a:rPr lang="ru-RU" dirty="0" err="1" smtClean="0"/>
              <a:t>диф</a:t>
            </a:r>
            <a:r>
              <a:rPr lang="ru-RU" dirty="0" smtClean="0"/>
              <a:t> экспрессию!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2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1-5vs12-16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25699 with nonzero total read count</a:t>
            </a:r>
          </a:p>
          <a:p>
            <a:r>
              <a:rPr lang="en-US" dirty="0"/>
              <a:t>adjusted p-value &lt; 0.1</a:t>
            </a:r>
          </a:p>
          <a:p>
            <a:r>
              <a:rPr lang="en-US" dirty="0"/>
              <a:t>LFC &gt; 0 (up)       : 3249, 13%</a:t>
            </a:r>
          </a:p>
          <a:p>
            <a:r>
              <a:rPr lang="en-US" dirty="0"/>
              <a:t>LFC &lt; 0 (down)     : 3850, 15%</a:t>
            </a:r>
          </a:p>
          <a:p>
            <a:r>
              <a:rPr lang="en-US" dirty="0"/>
              <a:t>outliers [1]       : 77, 0.3%</a:t>
            </a:r>
          </a:p>
          <a:p>
            <a:r>
              <a:rPr lang="en-US" dirty="0"/>
              <a:t>low counts [2]     : 4485, 17%</a:t>
            </a:r>
          </a:p>
          <a:p>
            <a:r>
              <a:rPr lang="en-US" dirty="0"/>
              <a:t>(mean count &lt; 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0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wtVSbigDel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26380 with nonzero total read count</a:t>
            </a:r>
          </a:p>
          <a:p>
            <a:r>
              <a:rPr lang="en-US" dirty="0"/>
              <a:t>adjusted p-value &lt; 0.1</a:t>
            </a:r>
          </a:p>
          <a:p>
            <a:r>
              <a:rPr lang="en-US" dirty="0"/>
              <a:t>LFC &gt; 0 (up)       : 918, 3.5%</a:t>
            </a:r>
          </a:p>
          <a:p>
            <a:r>
              <a:rPr lang="en-US" dirty="0"/>
              <a:t>LFC &lt; 0 (down)     : 869, 3.3%</a:t>
            </a:r>
          </a:p>
          <a:p>
            <a:r>
              <a:rPr lang="en-US" dirty="0"/>
              <a:t>outliers [1]       : 86, 0.33%</a:t>
            </a:r>
          </a:p>
          <a:p>
            <a:r>
              <a:rPr lang="en-US" dirty="0"/>
              <a:t>low counts [2]     : 6137, 23%</a:t>
            </a:r>
          </a:p>
          <a:p>
            <a:r>
              <a:rPr lang="en-US" dirty="0"/>
              <a:t>(mean count &lt; 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8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4" y="0"/>
            <a:ext cx="10515600" cy="1030787"/>
          </a:xfrm>
        </p:spPr>
        <p:txBody>
          <a:bodyPr/>
          <a:lstStyle/>
          <a:p>
            <a:r>
              <a:rPr lang="ru-RU" dirty="0" smtClean="0"/>
              <a:t>Теперь данные лежат на компе Эмиля здесь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/>
              <a:t>/Data/</a:t>
            </a:r>
            <a:r>
              <a:rPr lang="en-US" dirty="0" err="1"/>
              <a:t>UserData</a:t>
            </a:r>
            <a:r>
              <a:rPr lang="en-US" dirty="0"/>
              <a:t>/Polina/</a:t>
            </a:r>
            <a:r>
              <a:rPr lang="en-US" dirty="0" err="1"/>
              <a:t>RNAseq_analysis</a:t>
            </a:r>
            <a:r>
              <a:rPr lang="en-US" dirty="0"/>
              <a:t>/organoids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360" y="931818"/>
            <a:ext cx="101433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Про генотипы</a:t>
            </a:r>
            <a:r>
              <a:rPr lang="en-US" sz="6000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sz="2800" dirty="0"/>
              <a:t>	</a:t>
            </a:r>
            <a:r>
              <a:rPr lang="ru-RU" dirty="0" smtClean="0"/>
              <a:t>три разных генотипа- это просто 3 разных человека со своими </a:t>
            </a:r>
            <a:r>
              <a:rPr lang="en-US" dirty="0" smtClean="0"/>
              <a:t>SNP </a:t>
            </a:r>
            <a:r>
              <a:rPr lang="ru-RU" dirty="0" smtClean="0"/>
              <a:t>и т д, но у </a:t>
            </a:r>
            <a:r>
              <a:rPr lang="en-US" dirty="0" err="1" smtClean="0"/>
              <a:t>wt</a:t>
            </a:r>
            <a:r>
              <a:rPr lang="en-US" dirty="0" smtClean="0"/>
              <a:t> c CNTN6 </a:t>
            </a:r>
            <a:r>
              <a:rPr lang="ru-RU" dirty="0" smtClean="0"/>
              <a:t>все в порядке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G2 </a:t>
            </a:r>
            <a:r>
              <a:rPr lang="en-US" dirty="0" err="1" smtClean="0"/>
              <a:t>mut</a:t>
            </a:r>
            <a:r>
              <a:rPr lang="en-US" dirty="0" smtClean="0"/>
              <a:t> : </a:t>
            </a:r>
            <a:r>
              <a:rPr lang="ru-RU" dirty="0" smtClean="0"/>
              <a:t>2 стоп кодона в оба </a:t>
            </a:r>
            <a:r>
              <a:rPr lang="ru-RU" dirty="0" err="1" smtClean="0"/>
              <a:t>аллеля</a:t>
            </a:r>
            <a:r>
              <a:rPr lang="ru-RU" dirty="0" smtClean="0"/>
              <a:t>. Но, эти стоп кодоны проявляются только на уровне трансляции, то есть экспрессия </a:t>
            </a:r>
            <a:r>
              <a:rPr lang="en-US" dirty="0" smtClean="0"/>
              <a:t>CNTN6 </a:t>
            </a:r>
            <a:r>
              <a:rPr lang="ru-RU" dirty="0" smtClean="0"/>
              <a:t>есть. Синтезируется белок при этих мутациях не понятно, потому что чувствительность вестерн </a:t>
            </a:r>
            <a:r>
              <a:rPr lang="ru-RU" dirty="0" err="1" smtClean="0"/>
              <a:t>блот</a:t>
            </a:r>
            <a:r>
              <a:rPr lang="ru-RU" dirty="0" smtClean="0"/>
              <a:t> для </a:t>
            </a:r>
            <a:r>
              <a:rPr lang="ru-RU" dirty="0" err="1" smtClean="0"/>
              <a:t>контактина</a:t>
            </a:r>
            <a:r>
              <a:rPr lang="ru-RU" dirty="0" smtClean="0"/>
              <a:t> не хватает. Фенотипа нет, то есть с «лупами» всё </a:t>
            </a:r>
            <a:r>
              <a:rPr lang="ru-RU" dirty="0" err="1" smtClean="0"/>
              <a:t>ок</a:t>
            </a:r>
            <a:r>
              <a:rPr lang="ru-RU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G3 </a:t>
            </a:r>
            <a:r>
              <a:rPr lang="en-US" dirty="0" err="1" smtClean="0"/>
              <a:t>mut</a:t>
            </a:r>
            <a:r>
              <a:rPr lang="en-US" dirty="0" smtClean="0"/>
              <a:t>: </a:t>
            </a:r>
            <a:r>
              <a:rPr lang="ru-RU" dirty="0" smtClean="0"/>
              <a:t>это пациент, то есть на одном </a:t>
            </a:r>
            <a:r>
              <a:rPr lang="ru-RU" dirty="0" err="1" smtClean="0"/>
              <a:t>аллеле</a:t>
            </a:r>
            <a:r>
              <a:rPr lang="ru-RU" dirty="0" smtClean="0"/>
              <a:t> огромная </a:t>
            </a:r>
            <a:r>
              <a:rPr lang="ru-RU" dirty="0" err="1" smtClean="0"/>
              <a:t>делеция</a:t>
            </a:r>
            <a:r>
              <a:rPr lang="ru-RU" dirty="0" smtClean="0"/>
              <a:t> </a:t>
            </a:r>
            <a:r>
              <a:rPr lang="ru-RU" dirty="0" err="1" smtClean="0"/>
              <a:t>контактина</a:t>
            </a:r>
            <a:r>
              <a:rPr lang="ru-RU" dirty="0" smtClean="0"/>
              <a:t>, а на другом </a:t>
            </a:r>
            <a:r>
              <a:rPr lang="ru-RU" dirty="0" err="1" smtClean="0"/>
              <a:t>аллеле</a:t>
            </a:r>
            <a:r>
              <a:rPr lang="ru-RU" dirty="0" smtClean="0"/>
              <a:t> ребята </a:t>
            </a:r>
            <a:r>
              <a:rPr lang="en-US" dirty="0" smtClean="0"/>
              <a:t>CRISPR Cas9 </a:t>
            </a:r>
            <a:r>
              <a:rPr lang="ru-RU" dirty="0" smtClean="0"/>
              <a:t>внесли небольшую </a:t>
            </a:r>
            <a:r>
              <a:rPr lang="ru-RU" dirty="0" err="1" smtClean="0"/>
              <a:t>делецию</a:t>
            </a:r>
            <a:r>
              <a:rPr lang="ru-RU" dirty="0" smtClean="0"/>
              <a:t> около 17 </a:t>
            </a:r>
            <a:r>
              <a:rPr lang="ru-RU" dirty="0" err="1" smtClean="0"/>
              <a:t>п.н</a:t>
            </a:r>
            <a:r>
              <a:rPr lang="ru-RU" dirty="0" smtClean="0"/>
              <a:t>. для сдвига рамки считывания, чтобы точно вообще </a:t>
            </a:r>
            <a:r>
              <a:rPr lang="ru-RU" dirty="0" err="1" smtClean="0"/>
              <a:t>контактина</a:t>
            </a:r>
            <a:r>
              <a:rPr lang="ru-RU" dirty="0" smtClean="0"/>
              <a:t> не было. </a:t>
            </a:r>
            <a:r>
              <a:rPr lang="ru-RU" dirty="0" err="1" smtClean="0"/>
              <a:t>Естесственно</a:t>
            </a:r>
            <a:r>
              <a:rPr lang="ru-RU" dirty="0" smtClean="0"/>
              <a:t> про белок не понятно есть он или нет из-за недостаточной чувствительности вестерн </a:t>
            </a:r>
            <a:r>
              <a:rPr lang="ru-RU" dirty="0" err="1" smtClean="0"/>
              <a:t>блот</a:t>
            </a:r>
            <a:r>
              <a:rPr lang="ru-RU" dirty="0" smtClean="0"/>
              <a:t>. Но есть кое что интересное. Они сделали </a:t>
            </a:r>
            <a:r>
              <a:rPr lang="en-US" dirty="0" smtClean="0"/>
              <a:t>rescue </a:t>
            </a:r>
            <a:r>
              <a:rPr lang="ru-RU" dirty="0" smtClean="0"/>
              <a:t>фенотип для этой линии (интегрировали </a:t>
            </a:r>
            <a:r>
              <a:rPr lang="en-US" dirty="0" smtClean="0"/>
              <a:t>CNTN</a:t>
            </a:r>
            <a:r>
              <a:rPr lang="ru-RU" dirty="0" smtClean="0"/>
              <a:t>6 в </a:t>
            </a:r>
            <a:r>
              <a:rPr lang="en-US" dirty="0" smtClean="0"/>
              <a:t>AAVS </a:t>
            </a:r>
            <a:r>
              <a:rPr lang="ru-RU" dirty="0" smtClean="0"/>
              <a:t>локус и </a:t>
            </a:r>
            <a:r>
              <a:rPr lang="ru-RU" dirty="0" err="1" smtClean="0"/>
              <a:t>оверэкспрессировали</a:t>
            </a:r>
            <a:r>
              <a:rPr lang="ru-RU" dirty="0" smtClean="0"/>
              <a:t>) и образование «</a:t>
            </a:r>
            <a:r>
              <a:rPr lang="ru-RU" dirty="0" err="1" smtClean="0"/>
              <a:t>лупов</a:t>
            </a:r>
            <a:r>
              <a:rPr lang="ru-RU" dirty="0" smtClean="0"/>
              <a:t>» частично восстановилось.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6412" y="5126067"/>
            <a:ext cx="3152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Ещё есть вера что механизм последствий мутаци</a:t>
            </a:r>
            <a:r>
              <a:rPr lang="ru-RU" dirty="0"/>
              <a:t>и</a:t>
            </a:r>
            <a:r>
              <a:rPr lang="ru-RU" dirty="0" smtClean="0"/>
              <a:t> происходят из-за того что </a:t>
            </a:r>
            <a:r>
              <a:rPr lang="en-US" dirty="0" smtClean="0"/>
              <a:t>CNTN6 </a:t>
            </a:r>
            <a:r>
              <a:rPr lang="ru-RU" dirty="0" smtClean="0"/>
              <a:t>включён в сигнальный путь </a:t>
            </a:r>
            <a:r>
              <a:rPr lang="en-US" dirty="0" smtClean="0"/>
              <a:t>Notch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6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Поменяли местами </a:t>
            </a:r>
            <a:r>
              <a:rPr lang="en-US" dirty="0" smtClean="0"/>
              <a:t>IP6 </a:t>
            </a:r>
            <a:r>
              <a:rPr lang="ru-RU" dirty="0" smtClean="0"/>
              <a:t>и </a:t>
            </a:r>
            <a:r>
              <a:rPr lang="en-US" dirty="0" smtClean="0"/>
              <a:t>IP9.</a:t>
            </a:r>
          </a:p>
          <a:p>
            <a:r>
              <a:rPr lang="ru-RU" dirty="0" smtClean="0"/>
              <a:t>Попробовали найти ДЭГ</a:t>
            </a:r>
          </a:p>
          <a:p>
            <a:r>
              <a:rPr lang="ru-RU" dirty="0" smtClean="0"/>
              <a:t>Для норм сравнения</a:t>
            </a:r>
            <a:r>
              <a:rPr lang="en-US" dirty="0"/>
              <a:t>: </a:t>
            </a:r>
            <a:r>
              <a:rPr lang="en-US" dirty="0" smtClean="0"/>
              <a:t>878</a:t>
            </a:r>
          </a:p>
          <a:p>
            <a:r>
              <a:rPr lang="ru-RU" dirty="0" smtClean="0"/>
              <a:t>Для поменянной 1 реплики </a:t>
            </a:r>
            <a:r>
              <a:rPr lang="en-US" dirty="0" smtClean="0"/>
              <a:t>WT </a:t>
            </a:r>
            <a:r>
              <a:rPr lang="ru-RU" dirty="0" smtClean="0"/>
              <a:t>с </a:t>
            </a:r>
            <a:r>
              <a:rPr lang="en-US" dirty="0" smtClean="0"/>
              <a:t>MUT 15</a:t>
            </a:r>
          </a:p>
          <a:p>
            <a:r>
              <a:rPr lang="ru-RU" dirty="0" smtClean="0"/>
              <a:t>Ни один ген не пересекается.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Посмотрим сколько общих генов у </a:t>
            </a:r>
            <a:r>
              <a:rPr lang="en-US" dirty="0" err="1" smtClean="0"/>
              <a:t>wt_vs_mut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g2 </a:t>
            </a:r>
            <a:r>
              <a:rPr lang="ru-RU" dirty="0" smtClean="0"/>
              <a:t>и </a:t>
            </a:r>
            <a:r>
              <a:rPr lang="en-US" dirty="0" err="1" smtClean="0"/>
              <a:t>wt_vs_mut</a:t>
            </a:r>
            <a:r>
              <a:rPr lang="en-US" dirty="0" smtClean="0"/>
              <a:t> </a:t>
            </a:r>
            <a:r>
              <a:rPr lang="ru-RU" dirty="0" smtClean="0"/>
              <a:t>для всех генотипов с </a:t>
            </a:r>
            <a:r>
              <a:rPr lang="en-US" dirty="0" smtClean="0"/>
              <a:t>contrast </a:t>
            </a:r>
            <a:r>
              <a:rPr lang="ru-RU" dirty="0" smtClean="0"/>
              <a:t>анализом</a:t>
            </a:r>
          </a:p>
          <a:p>
            <a:r>
              <a:rPr lang="en-US" dirty="0" err="1" smtClean="0"/>
              <a:t>All_mf</a:t>
            </a:r>
            <a:r>
              <a:rPr lang="en-US" dirty="0"/>
              <a:t> </a:t>
            </a:r>
            <a:r>
              <a:rPr lang="en-US" dirty="0" smtClean="0"/>
              <a:t>1063 </a:t>
            </a:r>
            <a:r>
              <a:rPr lang="ru-RU" dirty="0" smtClean="0"/>
              <a:t>генов</a:t>
            </a:r>
          </a:p>
          <a:p>
            <a:r>
              <a:rPr lang="en-US" dirty="0"/>
              <a:t>Gt2 </a:t>
            </a:r>
            <a:r>
              <a:rPr lang="en-US" dirty="0" smtClean="0"/>
              <a:t>878 </a:t>
            </a:r>
            <a:r>
              <a:rPr lang="ru-RU" dirty="0" smtClean="0"/>
              <a:t>генов</a:t>
            </a:r>
          </a:p>
          <a:p>
            <a:r>
              <a:rPr lang="en-US" dirty="0" smtClean="0"/>
              <a:t>671</a:t>
            </a:r>
            <a:r>
              <a:rPr lang="ru-RU" dirty="0" smtClean="0"/>
              <a:t> общих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83" y="-850192"/>
            <a:ext cx="4937760" cy="49377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79705"/>
            <a:ext cx="10515600" cy="4351338"/>
          </a:xfrm>
        </p:spPr>
        <p:txBody>
          <a:bodyPr/>
          <a:lstStyle/>
          <a:p>
            <a:r>
              <a:rPr lang="ru-RU" dirty="0" smtClean="0"/>
              <a:t>Оказывается, </a:t>
            </a:r>
            <a:r>
              <a:rPr lang="en-US" dirty="0" smtClean="0"/>
              <a:t>PCA</a:t>
            </a:r>
            <a:r>
              <a:rPr lang="ru-RU" dirty="0" smtClean="0"/>
              <a:t>, который делает </a:t>
            </a:r>
            <a:r>
              <a:rPr lang="en-US" dirty="0" err="1" smtClean="0"/>
              <a:t>deseq</a:t>
            </a:r>
            <a:r>
              <a:rPr lang="en-US" dirty="0" smtClean="0"/>
              <a:t> </a:t>
            </a:r>
            <a:r>
              <a:rPr lang="ru-RU" dirty="0" smtClean="0"/>
              <a:t>рисуется по </a:t>
            </a:r>
            <a:r>
              <a:rPr lang="ru-RU" dirty="0" err="1" smtClean="0"/>
              <a:t>диф</a:t>
            </a:r>
            <a:r>
              <a:rPr lang="ru-RU" dirty="0" smtClean="0"/>
              <a:t> </a:t>
            </a:r>
            <a:r>
              <a:rPr lang="ru-RU" dirty="0" err="1" smtClean="0"/>
              <a:t>экспрессирующимся</a:t>
            </a:r>
            <a:r>
              <a:rPr lang="ru-RU" dirty="0" smtClean="0"/>
              <a:t> генам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3279454"/>
            <a:ext cx="5389087" cy="3676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54"/>
            <a:ext cx="6067697" cy="409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817" y="5373927"/>
            <a:ext cx="178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всем генам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39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67535"/>
              </p:ext>
            </p:extLst>
          </p:nvPr>
        </p:nvGraphicFramePr>
        <p:xfrm>
          <a:off x="838200" y="1825625"/>
          <a:ext cx="10515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All_mf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All_wo_mf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1-5vs12-16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wtVSmut_wogt2mut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All_mf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1063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All_wo_mf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3688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gt2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1-5vs12-16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7099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wtVSmut_wogt2mut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3756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00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3" y="0"/>
            <a:ext cx="10515600" cy="4351338"/>
          </a:xfrm>
        </p:spPr>
        <p:txBody>
          <a:bodyPr/>
          <a:lstStyle/>
          <a:p>
            <a:r>
              <a:rPr lang="ru-RU" dirty="0" smtClean="0"/>
              <a:t>Мы решили, что такой дизайн контрастов самый норм, если предполагать, что </a:t>
            </a:r>
            <a:r>
              <a:rPr lang="en-US" dirty="0" smtClean="0"/>
              <a:t>gt2_mut </a:t>
            </a:r>
            <a:r>
              <a:rPr lang="ru-RU" dirty="0" smtClean="0"/>
              <a:t>все таки есть </a:t>
            </a:r>
            <a:r>
              <a:rPr lang="ru-RU" dirty="0" err="1" smtClean="0"/>
              <a:t>диф</a:t>
            </a:r>
            <a:r>
              <a:rPr lang="ru-RU" dirty="0" smtClean="0"/>
              <a:t> экспрессия как бы такая же как в генотипе </a:t>
            </a:r>
            <a:r>
              <a:rPr lang="en-US" dirty="0" smtClean="0"/>
              <a:t>g3_mut. </a:t>
            </a:r>
            <a:r>
              <a:rPr lang="ru-RU" dirty="0" smtClean="0"/>
              <a:t>Этим дизайном мы попытались вычесть отличия между генотипами, это плохо работает, но лучше </a:t>
            </a:r>
            <a:r>
              <a:rPr lang="ru-RU" smtClean="0"/>
              <a:t>чем ничего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95703" y="38686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ddsMF</a:t>
            </a:r>
            <a:r>
              <a:rPr lang="en-US" dirty="0"/>
              <a:t> &lt;- </a:t>
            </a:r>
            <a:r>
              <a:rPr lang="en-US" dirty="0" err="1"/>
              <a:t>dds</a:t>
            </a:r>
            <a:endParaRPr lang="en-US" dirty="0"/>
          </a:p>
          <a:p>
            <a:r>
              <a:rPr lang="en-US" dirty="0"/>
              <a:t>design(</a:t>
            </a:r>
            <a:r>
              <a:rPr lang="en-US" dirty="0" err="1"/>
              <a:t>ddsMF</a:t>
            </a:r>
            <a:r>
              <a:rPr lang="en-US" dirty="0"/>
              <a:t>) &lt;- formula(~ 1 + </a:t>
            </a:r>
            <a:r>
              <a:rPr lang="en-US" dirty="0" err="1"/>
              <a:t>gt</a:t>
            </a:r>
            <a:r>
              <a:rPr lang="en-US" dirty="0"/>
              <a:t> + condition)</a:t>
            </a:r>
          </a:p>
          <a:p>
            <a:r>
              <a:rPr lang="en-US" dirty="0" err="1"/>
              <a:t>ddsMF</a:t>
            </a:r>
            <a:r>
              <a:rPr lang="en-US" dirty="0"/>
              <a:t> &lt;- </a:t>
            </a:r>
            <a:r>
              <a:rPr lang="en-US" dirty="0" err="1"/>
              <a:t>DESeq</a:t>
            </a:r>
            <a:r>
              <a:rPr lang="en-US" dirty="0"/>
              <a:t>(</a:t>
            </a:r>
            <a:r>
              <a:rPr lang="en-US" dirty="0" err="1"/>
              <a:t>ddsMF</a:t>
            </a:r>
            <a:r>
              <a:rPr lang="en-US" dirty="0"/>
              <a:t>)</a:t>
            </a:r>
          </a:p>
          <a:p>
            <a:r>
              <a:rPr lang="en-US" dirty="0" err="1"/>
              <a:t>resultsNames</a:t>
            </a:r>
            <a:r>
              <a:rPr lang="en-US" dirty="0"/>
              <a:t>(</a:t>
            </a:r>
            <a:r>
              <a:rPr lang="en-US" dirty="0" err="1"/>
              <a:t>ddsMF</a:t>
            </a:r>
            <a:r>
              <a:rPr lang="en-US" dirty="0"/>
              <a:t>)</a:t>
            </a:r>
          </a:p>
          <a:p>
            <a:r>
              <a:rPr lang="en-US" dirty="0"/>
              <a:t>res2 = results(</a:t>
            </a:r>
            <a:r>
              <a:rPr lang="en-US" dirty="0" err="1"/>
              <a:t>ddsMF</a:t>
            </a:r>
            <a:r>
              <a:rPr lang="en-US" dirty="0"/>
              <a:t>)</a:t>
            </a:r>
          </a:p>
          <a:p>
            <a:r>
              <a:rPr lang="en-US" dirty="0"/>
              <a:t>res2sig &lt;- subset(res2, </a:t>
            </a:r>
            <a:r>
              <a:rPr lang="en-US" dirty="0" err="1"/>
              <a:t>padj</a:t>
            </a:r>
            <a:r>
              <a:rPr lang="en-US" dirty="0"/>
              <a:t> &lt; 0.1)</a:t>
            </a:r>
          </a:p>
          <a:p>
            <a:r>
              <a:rPr lang="en-US" dirty="0"/>
              <a:t>write.csv(res2sig[ order(res2sig$padj), ], file = "~/</a:t>
            </a:r>
            <a:r>
              <a:rPr lang="en-US" dirty="0" err="1"/>
              <a:t>RNAseq_analysis</a:t>
            </a:r>
            <a:r>
              <a:rPr lang="en-US" dirty="0"/>
              <a:t>/organoids/</a:t>
            </a:r>
            <a:r>
              <a:rPr lang="en-US" dirty="0" err="1"/>
              <a:t>deseq_results</a:t>
            </a:r>
            <a:r>
              <a:rPr lang="en-US" dirty="0"/>
              <a:t>/all_mf.csv")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606" y="1776548"/>
            <a:ext cx="49725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[1] "</a:t>
            </a:r>
            <a:r>
              <a:rPr lang="ru-RU" sz="1400" dirty="0" err="1"/>
              <a:t>Intercept</a:t>
            </a:r>
            <a:r>
              <a:rPr lang="ru-RU" sz="1400" dirty="0"/>
              <a:t>"           "gt_g2_vs_g1"         "gt_g3_vs_g1"</a:t>
            </a:r>
          </a:p>
          <a:p>
            <a:r>
              <a:rPr lang="ru-RU" sz="1400" dirty="0"/>
              <a:t>[4] "</a:t>
            </a:r>
            <a:r>
              <a:rPr lang="ru-RU" sz="1400" dirty="0" err="1"/>
              <a:t>condition_mut_vs_wt</a:t>
            </a:r>
            <a:r>
              <a:rPr lang="ru-RU" sz="1400" dirty="0"/>
              <a:t>"</a:t>
            </a:r>
          </a:p>
          <a:p>
            <a:r>
              <a:rPr lang="ru-RU" sz="1400" dirty="0"/>
              <a:t>     (</a:t>
            </a:r>
            <a:r>
              <a:rPr lang="ru-RU" sz="1400" dirty="0" err="1"/>
              <a:t>Intercept</a:t>
            </a:r>
            <a:r>
              <a:rPr lang="ru-RU" sz="1400" dirty="0"/>
              <a:t>) gtg2 gtg3 </a:t>
            </a:r>
            <a:r>
              <a:rPr lang="ru-RU" sz="1400" dirty="0" err="1"/>
              <a:t>conditionmut</a:t>
            </a:r>
            <a:endParaRPr lang="ru-RU" sz="1400" dirty="0"/>
          </a:p>
          <a:p>
            <a:r>
              <a:rPr lang="ru-RU" sz="1400" dirty="0"/>
              <a:t>IP1            1    0    0            0</a:t>
            </a:r>
          </a:p>
          <a:p>
            <a:r>
              <a:rPr lang="ru-RU" sz="1400" dirty="0"/>
              <a:t>IP2            1    0    0            0</a:t>
            </a:r>
          </a:p>
          <a:p>
            <a:r>
              <a:rPr lang="ru-RU" sz="1400" dirty="0"/>
              <a:t>IP3            1    0    0            0</a:t>
            </a:r>
          </a:p>
          <a:p>
            <a:r>
              <a:rPr lang="ru-RU" sz="1400" dirty="0"/>
              <a:t>IP4            1    0    0            0</a:t>
            </a:r>
          </a:p>
          <a:p>
            <a:r>
              <a:rPr lang="ru-RU" sz="1400" dirty="0"/>
              <a:t>IP5            1    0    0            0</a:t>
            </a:r>
          </a:p>
          <a:p>
            <a:r>
              <a:rPr lang="ru-RU" sz="1400" dirty="0"/>
              <a:t>IP6            1    1    0            0</a:t>
            </a:r>
          </a:p>
          <a:p>
            <a:r>
              <a:rPr lang="ru-RU" sz="1400" dirty="0"/>
              <a:t>IP7            1    1    0            0</a:t>
            </a:r>
          </a:p>
          <a:p>
            <a:r>
              <a:rPr lang="ru-RU" sz="1400" dirty="0"/>
              <a:t>IP8            1    1    0            0</a:t>
            </a:r>
          </a:p>
          <a:p>
            <a:r>
              <a:rPr lang="ru-RU" sz="1400" dirty="0"/>
              <a:t>IP9            1    1    0            1</a:t>
            </a:r>
          </a:p>
          <a:p>
            <a:r>
              <a:rPr lang="ru-RU" sz="1400" dirty="0"/>
              <a:t>IP10           1    1    0            1</a:t>
            </a:r>
          </a:p>
          <a:p>
            <a:r>
              <a:rPr lang="ru-RU" sz="1400" dirty="0"/>
              <a:t>IP11           1    1    0            1</a:t>
            </a:r>
          </a:p>
          <a:p>
            <a:r>
              <a:rPr lang="ru-RU" sz="1400" dirty="0"/>
              <a:t>IP12           1    0    1            1</a:t>
            </a:r>
          </a:p>
          <a:p>
            <a:r>
              <a:rPr lang="ru-RU" sz="1400" dirty="0"/>
              <a:t>IP13           1    0    1            1</a:t>
            </a:r>
          </a:p>
          <a:p>
            <a:r>
              <a:rPr lang="ru-RU" sz="1400" dirty="0"/>
              <a:t>IP14           1    0    1            1</a:t>
            </a:r>
          </a:p>
          <a:p>
            <a:r>
              <a:rPr lang="ru-RU" sz="1400" dirty="0"/>
              <a:t>IP15           1    0    1            1</a:t>
            </a:r>
          </a:p>
          <a:p>
            <a:r>
              <a:rPr lang="ru-RU" sz="1400" dirty="0"/>
              <a:t>IP16           1    0    1            1</a:t>
            </a:r>
          </a:p>
        </p:txBody>
      </p:sp>
    </p:spTree>
    <p:extLst>
      <p:ext uri="{BB962C8B-B14F-4D97-AF65-F5344CB8AC3E}">
        <p14:creationId xmlns:p14="http://schemas.microsoft.com/office/powerpoint/2010/main" val="5787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проверит внесённые мутации выровняли </a:t>
            </a:r>
            <a:r>
              <a:rPr lang="ru-RU" dirty="0" err="1" smtClean="0"/>
              <a:t>риды</a:t>
            </a:r>
            <a:r>
              <a:rPr lang="ru-RU" dirty="0" smtClean="0"/>
              <a:t> с помощью </a:t>
            </a:r>
            <a:r>
              <a:rPr lang="en-US" dirty="0" err="1" smtClean="0"/>
              <a:t>hisat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4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91" y="1608809"/>
            <a:ext cx="10515600" cy="4351338"/>
          </a:xfrm>
        </p:spPr>
        <p:txBody>
          <a:bodyPr/>
          <a:lstStyle/>
          <a:p>
            <a:r>
              <a:rPr lang="ru-RU" dirty="0" smtClean="0"/>
              <a:t>Решили получить файл с </a:t>
            </a:r>
            <a:r>
              <a:rPr lang="en-US" dirty="0" smtClean="0"/>
              <a:t>TPM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7860" y="2125519"/>
            <a:ext cx="11205328" cy="42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library</a:t>
            </a:r>
            <a:r>
              <a:rPr lang="ru-RU" dirty="0"/>
              <a:t>(</a:t>
            </a:r>
            <a:r>
              <a:rPr lang="ru-RU" dirty="0" err="1"/>
              <a:t>ensembldb</a:t>
            </a:r>
            <a:r>
              <a:rPr lang="ru-RU" dirty="0"/>
              <a:t>)</a:t>
            </a:r>
          </a:p>
          <a:p>
            <a:r>
              <a:rPr lang="ru-RU" dirty="0" err="1"/>
              <a:t>library</a:t>
            </a:r>
            <a:r>
              <a:rPr lang="ru-RU" dirty="0"/>
              <a:t>(EnsDb.Hsapiens.v86)</a:t>
            </a:r>
          </a:p>
          <a:p>
            <a:r>
              <a:rPr lang="ru-RU" dirty="0" err="1"/>
              <a:t>library</a:t>
            </a:r>
            <a:r>
              <a:rPr lang="ru-RU" dirty="0"/>
              <a:t>(</a:t>
            </a:r>
            <a:r>
              <a:rPr lang="ru-RU" dirty="0" err="1"/>
              <a:t>dplyr</a:t>
            </a:r>
            <a:r>
              <a:rPr lang="ru-RU" dirty="0"/>
              <a:t>)</a:t>
            </a:r>
          </a:p>
          <a:p>
            <a:r>
              <a:rPr lang="ru-RU" dirty="0" err="1"/>
              <a:t>for</a:t>
            </a:r>
            <a:r>
              <a:rPr lang="ru-RU" dirty="0"/>
              <a:t> (i </a:t>
            </a:r>
            <a:r>
              <a:rPr lang="ru-RU" dirty="0" err="1"/>
              <a:t>in</a:t>
            </a:r>
            <a:r>
              <a:rPr lang="ru-RU" dirty="0"/>
              <a:t> 2:16){</a:t>
            </a:r>
          </a:p>
          <a:p>
            <a:r>
              <a:rPr lang="ru-RU" dirty="0"/>
              <a:t>	</a:t>
            </a:r>
            <a:r>
              <a:rPr lang="ru-RU" dirty="0" err="1"/>
              <a:t>salmon_output</a:t>
            </a:r>
            <a:r>
              <a:rPr lang="ru-RU" dirty="0"/>
              <a:t> = </a:t>
            </a:r>
            <a:r>
              <a:rPr lang="ru-RU" dirty="0" err="1"/>
              <a:t>read.delim</a:t>
            </a:r>
            <a:r>
              <a:rPr lang="ru-RU" dirty="0"/>
              <a:t>(paste0("~/</a:t>
            </a:r>
            <a:r>
              <a:rPr lang="ru-RU" dirty="0" err="1"/>
              <a:t>RNAseq_analysis</a:t>
            </a:r>
            <a:r>
              <a:rPr lang="ru-RU" dirty="0"/>
              <a:t>/</a:t>
            </a:r>
            <a:r>
              <a:rPr lang="ru-RU" dirty="0" err="1"/>
              <a:t>organoids</a:t>
            </a:r>
            <a:r>
              <a:rPr lang="ru-RU" dirty="0"/>
              <a:t>/</a:t>
            </a:r>
            <a:r>
              <a:rPr lang="ru-RU" dirty="0" err="1"/>
              <a:t>quants</a:t>
            </a:r>
            <a:r>
              <a:rPr lang="ru-RU" dirty="0"/>
              <a:t>/IP",</a:t>
            </a:r>
            <a:r>
              <a:rPr lang="ru-RU" dirty="0" err="1"/>
              <a:t>toString</a:t>
            </a:r>
            <a:r>
              <a:rPr lang="ru-RU" dirty="0"/>
              <a:t>(i),"/</a:t>
            </a:r>
            <a:r>
              <a:rPr lang="ru-RU" dirty="0" err="1"/>
              <a:t>quant.sf</a:t>
            </a:r>
            <a:r>
              <a:rPr lang="ru-RU" dirty="0"/>
              <a:t>"))</a:t>
            </a:r>
          </a:p>
          <a:p>
            <a:r>
              <a:rPr lang="ru-RU" dirty="0"/>
              <a:t>	tx2gene = </a:t>
            </a:r>
            <a:r>
              <a:rPr lang="ru-RU" dirty="0" err="1"/>
              <a:t>transcripts</a:t>
            </a:r>
            <a:r>
              <a:rPr lang="ru-RU" dirty="0"/>
              <a:t>(EnsDb.Hsapiens.v86, </a:t>
            </a:r>
          </a:p>
          <a:p>
            <a:r>
              <a:rPr lang="ru-RU" dirty="0"/>
              <a:t>						  </a:t>
            </a:r>
            <a:r>
              <a:rPr lang="ru-RU" dirty="0" err="1"/>
              <a:t>columns</a:t>
            </a:r>
            <a:r>
              <a:rPr lang="ru-RU" dirty="0"/>
              <a:t>=c("</a:t>
            </a:r>
            <a:r>
              <a:rPr lang="ru-RU" dirty="0" err="1"/>
              <a:t>tx_id</a:t>
            </a:r>
            <a:r>
              <a:rPr lang="ru-RU" dirty="0"/>
              <a:t>", "</a:t>
            </a:r>
            <a:r>
              <a:rPr lang="ru-RU" dirty="0" err="1"/>
              <a:t>gene_name</a:t>
            </a:r>
            <a:r>
              <a:rPr lang="ru-RU" dirty="0"/>
              <a:t>", "</a:t>
            </a:r>
            <a:r>
              <a:rPr lang="ru-RU" dirty="0" err="1"/>
              <a:t>gene_id</a:t>
            </a:r>
            <a:r>
              <a:rPr lang="ru-RU" dirty="0"/>
              <a:t>"), </a:t>
            </a:r>
          </a:p>
          <a:p>
            <a:r>
              <a:rPr lang="ru-RU" dirty="0"/>
              <a:t>						  </a:t>
            </a:r>
            <a:r>
              <a:rPr lang="ru-RU" dirty="0" err="1"/>
              <a:t>return.type</a:t>
            </a:r>
            <a:r>
              <a:rPr lang="ru-RU" dirty="0"/>
              <a:t>="</a:t>
            </a:r>
            <a:r>
              <a:rPr lang="ru-RU" dirty="0" err="1"/>
              <a:t>data.frame</a:t>
            </a:r>
            <a:r>
              <a:rPr lang="ru-RU" dirty="0"/>
              <a:t>")</a:t>
            </a:r>
          </a:p>
          <a:p>
            <a:r>
              <a:rPr lang="ru-RU" dirty="0"/>
              <a:t>	</a:t>
            </a:r>
            <a:r>
              <a:rPr lang="ru-RU" dirty="0" err="1"/>
              <a:t>gene_tpms</a:t>
            </a:r>
            <a:r>
              <a:rPr lang="ru-RU" dirty="0"/>
              <a:t> &lt;- </a:t>
            </a:r>
            <a:r>
              <a:rPr lang="ru-RU" dirty="0" err="1"/>
              <a:t>salmon_output</a:t>
            </a:r>
            <a:r>
              <a:rPr lang="ru-RU" dirty="0"/>
              <a:t> %&gt;%</a:t>
            </a:r>
          </a:p>
          <a:p>
            <a:r>
              <a:rPr lang="ru-RU" dirty="0"/>
              <a:t>		</a:t>
            </a:r>
            <a:r>
              <a:rPr lang="ru-RU" dirty="0" err="1"/>
              <a:t>inner_join</a:t>
            </a:r>
            <a:r>
              <a:rPr lang="ru-RU" dirty="0"/>
              <a:t>(tx2gene, </a:t>
            </a:r>
            <a:r>
              <a:rPr lang="ru-RU" dirty="0" err="1"/>
              <a:t>by</a:t>
            </a:r>
            <a:r>
              <a:rPr lang="ru-RU" dirty="0"/>
              <a:t>=c("</a:t>
            </a:r>
            <a:r>
              <a:rPr lang="ru-RU" dirty="0" err="1"/>
              <a:t>Name</a:t>
            </a:r>
            <a:r>
              <a:rPr lang="ru-RU" dirty="0"/>
              <a:t>"="</a:t>
            </a:r>
            <a:r>
              <a:rPr lang="ru-RU" dirty="0" err="1"/>
              <a:t>tx_id</a:t>
            </a:r>
            <a:r>
              <a:rPr lang="ru-RU" dirty="0"/>
              <a:t>")) %&gt;%</a:t>
            </a:r>
          </a:p>
          <a:p>
            <a:r>
              <a:rPr lang="ru-RU" dirty="0"/>
              <a:t>		</a:t>
            </a:r>
            <a:r>
              <a:rPr lang="ru-RU" dirty="0" err="1"/>
              <a:t>group_by</a:t>
            </a:r>
            <a:r>
              <a:rPr lang="ru-RU" dirty="0"/>
              <a:t>(</a:t>
            </a:r>
            <a:r>
              <a:rPr lang="ru-RU" dirty="0" err="1"/>
              <a:t>gene_id</a:t>
            </a:r>
            <a:r>
              <a:rPr lang="ru-RU" dirty="0"/>
              <a:t>, </a:t>
            </a:r>
            <a:r>
              <a:rPr lang="ru-RU" dirty="0" err="1"/>
              <a:t>gene_name</a:t>
            </a:r>
            <a:r>
              <a:rPr lang="ru-RU" dirty="0"/>
              <a:t>) %&gt;%</a:t>
            </a:r>
          </a:p>
          <a:p>
            <a:r>
              <a:rPr lang="ru-RU" dirty="0"/>
              <a:t>		</a:t>
            </a:r>
            <a:r>
              <a:rPr lang="ru-RU" dirty="0" err="1"/>
              <a:t>summarise</a:t>
            </a:r>
            <a:r>
              <a:rPr lang="ru-RU" dirty="0"/>
              <a:t>(TPM=</a:t>
            </a:r>
            <a:r>
              <a:rPr lang="ru-RU" dirty="0" err="1"/>
              <a:t>sum</a:t>
            </a:r>
            <a:r>
              <a:rPr lang="ru-RU" dirty="0"/>
              <a:t>(TPM))</a:t>
            </a:r>
          </a:p>
          <a:p>
            <a:r>
              <a:rPr lang="ru-RU" dirty="0"/>
              <a:t>	</a:t>
            </a:r>
            <a:r>
              <a:rPr lang="ru-RU" dirty="0" err="1"/>
              <a:t>gene_tpms</a:t>
            </a:r>
            <a:endParaRPr lang="ru-RU" dirty="0"/>
          </a:p>
          <a:p>
            <a:r>
              <a:rPr lang="ru-RU" dirty="0"/>
              <a:t>	write.csv(</a:t>
            </a:r>
            <a:r>
              <a:rPr lang="ru-RU" dirty="0" err="1"/>
              <a:t>gene_tpms</a:t>
            </a:r>
            <a:r>
              <a:rPr lang="ru-RU" dirty="0"/>
              <a:t>, </a:t>
            </a:r>
            <a:r>
              <a:rPr lang="ru-RU" dirty="0" err="1"/>
              <a:t>file</a:t>
            </a:r>
            <a:r>
              <a:rPr lang="ru-RU" dirty="0"/>
              <a:t> = paste0("~/</a:t>
            </a:r>
            <a:r>
              <a:rPr lang="ru-RU" dirty="0" err="1"/>
              <a:t>RNAseq_analysis</a:t>
            </a:r>
            <a:r>
              <a:rPr lang="ru-RU" dirty="0"/>
              <a:t>/</a:t>
            </a:r>
            <a:r>
              <a:rPr lang="ru-RU" dirty="0" err="1"/>
              <a:t>organoids</a:t>
            </a:r>
            <a:r>
              <a:rPr lang="ru-RU" dirty="0"/>
              <a:t>/IP", i, "_TPM.csv"))</a:t>
            </a:r>
          </a:p>
          <a:p>
            <a:r>
              <a:rPr lang="ru-R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904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Собираемся всё сделать с помощью </a:t>
            </a:r>
            <a:r>
              <a:rPr lang="en-US" dirty="0" smtClean="0"/>
              <a:t>Salmon </a:t>
            </a:r>
            <a:r>
              <a:rPr lang="ru-RU" dirty="0" smtClean="0"/>
              <a:t>и </a:t>
            </a:r>
            <a:r>
              <a:rPr lang="en-US" dirty="0" smtClean="0"/>
              <a:t>DESeq2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2373040"/>
            <a:ext cx="11140441" cy="154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Скачали </a:t>
            </a:r>
            <a:r>
              <a:rPr lang="ru-RU" dirty="0" err="1" smtClean="0"/>
              <a:t>транскриптом</a:t>
            </a:r>
            <a:r>
              <a:rPr lang="ru-RU" dirty="0" smtClean="0"/>
              <a:t> для человека с </a:t>
            </a:r>
            <a:r>
              <a:rPr lang="en-US" dirty="0" smtClean="0"/>
              <a:t>Ensemble Homo_sapiens.GRCh38.cdna.all.fa.gz</a:t>
            </a:r>
          </a:p>
          <a:p>
            <a:r>
              <a:rPr lang="ru-RU" dirty="0" smtClean="0"/>
              <a:t>Построили </a:t>
            </a:r>
            <a:r>
              <a:rPr lang="en-US" dirty="0" smtClean="0"/>
              <a:t>salmon index salmon index -t Homo_sapiens.GRCh38.cdna.all.fa.gz -</a:t>
            </a:r>
            <a:r>
              <a:rPr lang="en-US" dirty="0" err="1" smtClean="0"/>
              <a:t>i</a:t>
            </a:r>
            <a:r>
              <a:rPr lang="en-US" dirty="0" smtClean="0"/>
              <a:t> hg_38_index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7279" y="4063136"/>
            <a:ext cx="9518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salmon quant -</a:t>
            </a:r>
            <a:r>
              <a:rPr lang="en-US" dirty="0" err="1" smtClean="0"/>
              <a:t>i</a:t>
            </a:r>
            <a:r>
              <a:rPr lang="en-US" dirty="0" smtClean="0"/>
              <a:t> ~/</a:t>
            </a:r>
            <a:r>
              <a:rPr lang="en-US" dirty="0" err="1" smtClean="0"/>
              <a:t>programms</a:t>
            </a:r>
            <a:r>
              <a:rPr lang="en-US" dirty="0" smtClean="0"/>
              <a:t>/salmon-latest_linux_x86_64/genomes/hg_38_index -l A -1 ../</a:t>
            </a:r>
            <a:r>
              <a:rPr lang="en-US" dirty="0" err="1" smtClean="0"/>
              <a:t>processed_reads</a:t>
            </a:r>
            <a:r>
              <a:rPr lang="en-US" dirty="0" smtClean="0"/>
              <a:t>/IP1_1.trimmed.fastq.gz -2 ../</a:t>
            </a:r>
            <a:r>
              <a:rPr lang="en-US" dirty="0" err="1" smtClean="0"/>
              <a:t>processed_reads</a:t>
            </a:r>
            <a:r>
              <a:rPr lang="en-US" dirty="0" smtClean="0"/>
              <a:t>/IP1_2.trimmed.fastq.gz -p 8 --</a:t>
            </a:r>
            <a:r>
              <a:rPr lang="en-US" dirty="0" err="1" smtClean="0"/>
              <a:t>validateMappings</a:t>
            </a:r>
            <a:r>
              <a:rPr lang="en-US" dirty="0" smtClean="0"/>
              <a:t> -o IP1_quant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60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en-US" dirty="0" err="1" smtClean="0"/>
              <a:t>GeneOntology</a:t>
            </a:r>
            <a:r>
              <a:rPr lang="en-US" dirty="0" smtClean="0"/>
              <a:t> </a:t>
            </a:r>
            <a:r>
              <a:rPr lang="ru-RU" dirty="0" smtClean="0"/>
              <a:t>используем </a:t>
            </a:r>
            <a:r>
              <a:rPr lang="en-US" dirty="0" smtClean="0"/>
              <a:t>metascape.org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6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269" y="388711"/>
            <a:ext cx="10515600" cy="4351338"/>
          </a:xfrm>
        </p:spPr>
        <p:txBody>
          <a:bodyPr/>
          <a:lstStyle/>
          <a:p>
            <a:r>
              <a:rPr lang="ru-RU" dirty="0" smtClean="0"/>
              <a:t>Итак, всё нужно переделать, начиная с </a:t>
            </a:r>
            <a:r>
              <a:rPr lang="en-US" dirty="0" err="1" smtClean="0"/>
              <a:t>deseq</a:t>
            </a:r>
            <a:r>
              <a:rPr lang="en-US" dirty="0" smtClean="0"/>
              <a:t> </a:t>
            </a:r>
            <a:r>
              <a:rPr lang="ru-RU" dirty="0" smtClean="0"/>
              <a:t>анализа, потому что судя по всему из за разности версий </a:t>
            </a:r>
            <a:r>
              <a:rPr lang="en-US" dirty="0" err="1" smtClean="0"/>
              <a:t>fasta</a:t>
            </a:r>
            <a:r>
              <a:rPr lang="en-US" dirty="0" smtClean="0"/>
              <a:t> </a:t>
            </a:r>
            <a:r>
              <a:rPr lang="ru-RU" dirty="0" smtClean="0"/>
              <a:t>файла с </a:t>
            </a:r>
            <a:r>
              <a:rPr lang="ru-RU" dirty="0" err="1" smtClean="0"/>
              <a:t>транскриптами</a:t>
            </a:r>
            <a:r>
              <a:rPr lang="ru-RU" dirty="0" smtClean="0"/>
              <a:t>, который использовал</a:t>
            </a:r>
            <a:r>
              <a:rPr lang="en-US" dirty="0" smtClean="0"/>
              <a:t> salmon </a:t>
            </a:r>
            <a:r>
              <a:rPr lang="ru-RU" dirty="0" smtClean="0"/>
              <a:t>и файла </a:t>
            </a:r>
            <a:r>
              <a:rPr lang="en-US" dirty="0" smtClean="0"/>
              <a:t>hg38_tx2gene</a:t>
            </a:r>
            <a:r>
              <a:rPr lang="ru-RU" dirty="0" smtClean="0"/>
              <a:t>, который я скачала, используя </a:t>
            </a:r>
            <a:r>
              <a:rPr lang="en-US" i="1" dirty="0"/>
              <a:t>library(EnsDb.Hsapiens.v86</a:t>
            </a:r>
            <a:r>
              <a:rPr lang="en-US" i="1" dirty="0" smtClean="0"/>
              <a:t>)</a:t>
            </a:r>
            <a:r>
              <a:rPr lang="ru-RU" dirty="0" smtClean="0"/>
              <a:t>.  И соответственно некоторые </a:t>
            </a:r>
            <a:r>
              <a:rPr lang="ru-RU" dirty="0" err="1" smtClean="0"/>
              <a:t>транскрипты</a:t>
            </a:r>
            <a:r>
              <a:rPr lang="ru-RU" dirty="0" smtClean="0"/>
              <a:t> </a:t>
            </a:r>
            <a:r>
              <a:rPr lang="ru-RU" dirty="0" err="1" smtClean="0"/>
              <a:t>проигнорились</a:t>
            </a:r>
            <a:r>
              <a:rPr lang="ru-RU" dirty="0" smtClean="0"/>
              <a:t> и не посчитались в </a:t>
            </a:r>
            <a:r>
              <a:rPr lang="en-US" dirty="0" err="1" smtClean="0"/>
              <a:t>gene_count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Попробовали с </a:t>
            </a:r>
            <a:r>
              <a:rPr lang="ru-RU" dirty="0" err="1" smtClean="0"/>
              <a:t>биомарт</a:t>
            </a:r>
            <a:r>
              <a:rPr lang="ru-RU" dirty="0" smtClean="0"/>
              <a:t> сделать экспорт </a:t>
            </a:r>
            <a:r>
              <a:rPr lang="en-US" dirty="0" smtClean="0"/>
              <a:t>transcript id,  </a:t>
            </a:r>
            <a:r>
              <a:rPr lang="ru-RU" dirty="0" smtClean="0"/>
              <a:t>нашли, что </a:t>
            </a:r>
            <a:r>
              <a:rPr lang="ru-RU" dirty="0"/>
              <a:t>все равно из </a:t>
            </a:r>
            <a:r>
              <a:rPr lang="ru-RU" dirty="0" smtClean="0"/>
              <a:t>184606 </a:t>
            </a:r>
            <a:r>
              <a:rPr lang="ru-RU" dirty="0" err="1" smtClean="0"/>
              <a:t>транскриптов</a:t>
            </a:r>
            <a:r>
              <a:rPr lang="ru-RU" dirty="0" smtClean="0"/>
              <a:t> 238 не имеют соответствия, решили забить.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появилась другая проблема. Связанная с неканоническими хромосомами и генами. Короче просто скачаем с </a:t>
            </a:r>
            <a:r>
              <a:rPr lang="en-US" dirty="0" err="1" smtClean="0"/>
              <a:t>gencode</a:t>
            </a:r>
            <a:r>
              <a:rPr lang="ru-RU" dirty="0" smtClean="0"/>
              <a:t> </a:t>
            </a:r>
            <a:r>
              <a:rPr lang="en-US" dirty="0" err="1" smtClean="0"/>
              <a:t>fasta</a:t>
            </a:r>
            <a:r>
              <a:rPr lang="ru-RU" dirty="0" smtClean="0"/>
              <a:t>, там вроде без неканонических хромосом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ftp.ebi.ac.uk/pub/databases/gencode/Gencode_human/release_38/gencode.v38.transcripts.fa.gz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переделываем всё и запускаем заново </a:t>
            </a:r>
            <a:r>
              <a:rPr lang="en-US" dirty="0" err="1" smtClean="0"/>
              <a:t>deseq</a:t>
            </a:r>
            <a:endParaRPr lang="en-US" dirty="0" smtClean="0"/>
          </a:p>
          <a:p>
            <a:r>
              <a:rPr lang="ru-RU" dirty="0" smtClean="0"/>
              <a:t>Теперь всем </a:t>
            </a:r>
            <a:r>
              <a:rPr lang="ru-RU" dirty="0" err="1" smtClean="0"/>
              <a:t>транскриптам</a:t>
            </a:r>
            <a:r>
              <a:rPr lang="ru-RU" dirty="0" smtClean="0"/>
              <a:t> соответствуют гены.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97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448197"/>
            <a:ext cx="6860880" cy="6860880"/>
          </a:xfrm>
        </p:spPr>
      </p:pic>
      <p:sp>
        <p:nvSpPr>
          <p:cNvPr id="5" name="Прямоугольник 4"/>
          <p:cNvSpPr/>
          <p:nvPr/>
        </p:nvSpPr>
        <p:spPr>
          <a:xfrm>
            <a:off x="635726" y="528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Multifactorial analysis </a:t>
            </a:r>
            <a:r>
              <a:rPr lang="ru-RU" dirty="0"/>
              <a:t>с учётом </a:t>
            </a:r>
            <a:r>
              <a:rPr lang="en-US" dirty="0"/>
              <a:t>genotype </a:t>
            </a:r>
            <a:r>
              <a:rPr lang="ru-RU" dirty="0"/>
              <a:t>при статистическом </a:t>
            </a:r>
            <a:r>
              <a:rPr lang="ru-RU" dirty="0" smtClean="0"/>
              <a:t>анализе</a:t>
            </a:r>
          </a:p>
          <a:p>
            <a:r>
              <a:rPr lang="en-US" dirty="0" smtClean="0"/>
              <a:t>Design:   </a:t>
            </a:r>
            <a:r>
              <a:rPr lang="en-US" dirty="0"/>
              <a:t>design(</a:t>
            </a:r>
            <a:r>
              <a:rPr lang="en-US" dirty="0" err="1"/>
              <a:t>ddsMF</a:t>
            </a:r>
            <a:r>
              <a:rPr lang="en-US" dirty="0"/>
              <a:t>) &lt;- formula(~ 1 + </a:t>
            </a:r>
            <a:r>
              <a:rPr lang="en-US" dirty="0" err="1"/>
              <a:t>gt</a:t>
            </a:r>
            <a:r>
              <a:rPr lang="en-US" dirty="0"/>
              <a:t> + condition)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7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</a:t>
            </a:r>
            <a:r>
              <a:rPr lang="en-US" dirty="0" smtClean="0"/>
              <a:t>g2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4" y="1690688"/>
            <a:ext cx="5798436" cy="57984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59" y="204422"/>
            <a:ext cx="6397765" cy="6400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2937" y="190717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1020 </a:t>
            </a:r>
            <a:r>
              <a:rPr lang="ru-RU" dirty="0" smtClean="0"/>
              <a:t>ДЭГ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35" y="-150932"/>
            <a:ext cx="10515600" cy="1325563"/>
          </a:xfrm>
        </p:spPr>
        <p:txBody>
          <a:bodyPr/>
          <a:lstStyle/>
          <a:p>
            <a:r>
              <a:rPr lang="ru-RU" dirty="0" smtClean="0"/>
              <a:t>Все кроме </a:t>
            </a:r>
            <a:r>
              <a:rPr lang="en-US" dirty="0" smtClean="0"/>
              <a:t>gt2_mut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71451" y="1321356"/>
            <a:ext cx="229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4175 </a:t>
            </a:r>
            <a:r>
              <a:rPr lang="ru-RU" dirty="0" smtClean="0"/>
              <a:t>ДЭГ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301"/>
            <a:ext cx="6397765" cy="6400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8"/>
          <a:stretch/>
        </p:blipFill>
        <p:spPr>
          <a:xfrm>
            <a:off x="283022" y="711110"/>
            <a:ext cx="6400813" cy="5424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428" y="4734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1302 ДЭГ в лучшем дизайне , </a:t>
            </a:r>
            <a:r>
              <a:rPr lang="ru-RU" dirty="0" smtClean="0"/>
              <a:t>4175 в этом дизайне 345 общих, это 26.5 %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6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71" y="-61595"/>
            <a:ext cx="10515600" cy="1325563"/>
          </a:xfrm>
        </p:spPr>
        <p:txBody>
          <a:bodyPr/>
          <a:lstStyle/>
          <a:p>
            <a:r>
              <a:rPr lang="ru-RU" dirty="0" smtClean="0"/>
              <a:t>Стоп-кодоны в </a:t>
            </a:r>
            <a:r>
              <a:rPr lang="en-US" dirty="0" smtClean="0"/>
              <a:t>IP9, IP10, IP11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Искали стоп кодон, не нашли, потому что супер низкая экспрессия </a:t>
            </a:r>
            <a:r>
              <a:rPr lang="ru-RU" dirty="0" err="1" smtClean="0"/>
              <a:t>контактина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685"/>
          <a:stretch/>
        </p:blipFill>
        <p:spPr>
          <a:xfrm>
            <a:off x="679372" y="993072"/>
            <a:ext cx="10833256" cy="465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5530" y="2002970"/>
            <a:ext cx="3448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Пытались сделать стоп кодоны во втором </a:t>
            </a:r>
            <a:r>
              <a:rPr lang="ru-RU" dirty="0" err="1" smtClean="0"/>
              <a:t>экзоне</a:t>
            </a:r>
            <a:r>
              <a:rPr lang="ru-RU" dirty="0" smtClean="0"/>
              <a:t> </a:t>
            </a:r>
            <a:r>
              <a:rPr lang="ru-RU" dirty="0" err="1" smtClean="0"/>
              <a:t>контактина</a:t>
            </a:r>
            <a:r>
              <a:rPr lang="ru-RU" dirty="0" smtClean="0"/>
              <a:t>. Для это внесли такую конструкцию как на картинке и </a:t>
            </a:r>
            <a:r>
              <a:rPr lang="ru-RU" dirty="0" err="1" smtClean="0"/>
              <a:t>отсеквенировали</a:t>
            </a:r>
            <a:r>
              <a:rPr lang="ru-RU" dirty="0" smtClean="0"/>
              <a:t>. </a:t>
            </a:r>
            <a:r>
              <a:rPr lang="ru-RU" dirty="0" err="1" smtClean="0"/>
              <a:t>ПЦРом</a:t>
            </a:r>
            <a:r>
              <a:rPr lang="ru-RU" dirty="0" smtClean="0"/>
              <a:t> проверили, что это </a:t>
            </a:r>
            <a:r>
              <a:rPr lang="ru-RU" dirty="0" err="1" smtClean="0"/>
              <a:t>гомозигота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Мы решили найти это место в </a:t>
            </a:r>
            <a:r>
              <a:rPr lang="ru-RU" dirty="0" err="1" smtClean="0"/>
              <a:t>ридах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31" y="5939246"/>
            <a:ext cx="11477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</a:t>
            </a:r>
            <a:r>
              <a:rPr lang="ru-RU" sz="1400" dirty="0" smtClean="0"/>
              <a:t>TACTCTTGAGATAC</a:t>
            </a:r>
            <a:r>
              <a:rPr lang="en-US" sz="1400" dirty="0" smtClean="0"/>
              <a:t> </a:t>
            </a:r>
            <a:r>
              <a:rPr lang="ru-RU" sz="1400" dirty="0" smtClean="0"/>
              <a:t>GACTGGAAGATAGACTGTTTTGTTCCACCTGATTGTATGGGAGAAATTTTTGACCTTAGAAAGTGGAAATGAGGT GATGGTCTTT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AAGATCTACTCTTGAGATACTGACTGGAAGATAGACTGTTTTGTTCCACCTGATTGTATGGGAGAAATTTTTGACCTTAGAAAGTGGAAATGAGGT </a:t>
            </a:r>
            <a:r>
              <a:rPr lang="ru-RU" sz="1400" dirty="0"/>
              <a:t>GATG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7" y="655273"/>
            <a:ext cx="7707086" cy="433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7018" y="182880"/>
            <a:ext cx="2795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нашли 2 </a:t>
            </a:r>
            <a:r>
              <a:rPr lang="ru-RU" dirty="0" err="1" smtClean="0"/>
              <a:t>рида</a:t>
            </a:r>
            <a:r>
              <a:rPr lang="ru-RU" dirty="0" smtClean="0"/>
              <a:t> у </a:t>
            </a:r>
            <a:r>
              <a:rPr lang="en-US" dirty="0" smtClean="0"/>
              <a:t>IP9</a:t>
            </a:r>
            <a:r>
              <a:rPr lang="ru-RU" dirty="0" smtClean="0"/>
              <a:t>, которые прерываются ровно там, где мы хотели, но дальше идёт вообще не та последовательность, что мы встроили….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12035" y="1937206"/>
            <a:ext cx="3600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Подумали, что может это адаптеры. </a:t>
            </a:r>
            <a:r>
              <a:rPr lang="ru-RU" dirty="0" err="1" smtClean="0"/>
              <a:t>Нариман</a:t>
            </a:r>
            <a:r>
              <a:rPr lang="ru-RU" dirty="0" smtClean="0"/>
              <a:t> сказал, что скорее всего в </a:t>
            </a:r>
            <a:r>
              <a:rPr lang="en-US" dirty="0" smtClean="0"/>
              <a:t>BGI </a:t>
            </a:r>
            <a:r>
              <a:rPr lang="ru-RU" dirty="0" smtClean="0"/>
              <a:t>использовали </a:t>
            </a:r>
            <a:r>
              <a:rPr lang="en-US" dirty="0" smtClean="0"/>
              <a:t>DNB-</a:t>
            </a:r>
            <a:r>
              <a:rPr lang="en-US" dirty="0" err="1" smtClean="0"/>
              <a:t>deq</a:t>
            </a:r>
            <a:r>
              <a:rPr lang="en-US" dirty="0" smtClean="0"/>
              <a:t> </a:t>
            </a:r>
            <a:r>
              <a:rPr lang="ru-RU" dirty="0" smtClean="0"/>
              <a:t>адаптеры, и эта последовательность не похожа на адаптеры.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12035" y="4667344"/>
            <a:ext cx="360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Может произошёл альтернативный </a:t>
            </a:r>
            <a:r>
              <a:rPr lang="ru-RU" dirty="0" err="1" smtClean="0"/>
              <a:t>сплайсинг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94560" y="4876800"/>
            <a:ext cx="447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Посмотрели на это место во всех других образцах. Либо </a:t>
            </a:r>
            <a:r>
              <a:rPr lang="ru-RU" dirty="0" err="1" smtClean="0"/>
              <a:t>ридов</a:t>
            </a:r>
            <a:r>
              <a:rPr lang="ru-RU" dirty="0" smtClean="0"/>
              <a:t> нет вообще, либо норм </a:t>
            </a:r>
            <a:r>
              <a:rPr lang="ru-RU" dirty="0" err="1" smtClean="0"/>
              <a:t>риды</a:t>
            </a:r>
            <a:r>
              <a:rPr lang="ru-RU" dirty="0" smtClean="0"/>
              <a:t>, без встроек непонятных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880" y="-337798"/>
            <a:ext cx="10515600" cy="1325563"/>
          </a:xfrm>
        </p:spPr>
        <p:txBody>
          <a:bodyPr/>
          <a:lstStyle/>
          <a:p>
            <a:r>
              <a:rPr lang="ru-RU" dirty="0" smtClean="0"/>
              <a:t>Стоп-кодоны в </a:t>
            </a:r>
            <a:r>
              <a:rPr lang="en-US" dirty="0" smtClean="0"/>
              <a:t>IP9, IP10, IP11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1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5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-261893"/>
            <a:ext cx="10515600" cy="1325563"/>
          </a:xfrm>
        </p:spPr>
        <p:txBody>
          <a:bodyPr/>
          <a:lstStyle/>
          <a:p>
            <a:r>
              <a:rPr lang="en-US" dirty="0" smtClean="0"/>
              <a:t>Frame shift </a:t>
            </a:r>
            <a:r>
              <a:rPr lang="ru-RU" dirty="0" smtClean="0"/>
              <a:t>для </a:t>
            </a:r>
            <a:r>
              <a:rPr lang="en-US" dirty="0" smtClean="0"/>
              <a:t>g3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4777"/>
            <a:ext cx="5073922" cy="4351338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en-US" dirty="0" smtClean="0"/>
              <a:t>g3 </a:t>
            </a:r>
            <a:r>
              <a:rPr lang="ru-RU" dirty="0" smtClean="0"/>
              <a:t>в одном из аллелей огромная </a:t>
            </a:r>
            <a:r>
              <a:rPr lang="ru-RU" dirty="0" err="1" smtClean="0"/>
              <a:t>делеция</a:t>
            </a:r>
            <a:r>
              <a:rPr lang="ru-RU" dirty="0" smtClean="0"/>
              <a:t> </a:t>
            </a:r>
            <a:r>
              <a:rPr lang="en-US" dirty="0" smtClean="0"/>
              <a:t>chr3:1116722-1526526(hg38)</a:t>
            </a:r>
          </a:p>
          <a:p>
            <a:r>
              <a:rPr lang="ru-RU" dirty="0" smtClean="0"/>
              <a:t>Сделали две линии, в которых в одном из аллелей сделали небольшую </a:t>
            </a:r>
            <a:r>
              <a:rPr lang="ru-RU" dirty="0" err="1" smtClean="0"/>
              <a:t>делецию</a:t>
            </a:r>
            <a:r>
              <a:rPr lang="ru-RU" dirty="0" smtClean="0"/>
              <a:t>, чтобы сдвинуть рамку считывания и чтобы наверняка </a:t>
            </a:r>
            <a:r>
              <a:rPr lang="en-US" dirty="0" smtClean="0"/>
              <a:t>CNTN6</a:t>
            </a:r>
            <a:r>
              <a:rPr lang="ru-RU" dirty="0" smtClean="0"/>
              <a:t> не </a:t>
            </a:r>
            <a:r>
              <a:rPr lang="ru-RU" dirty="0" err="1" smtClean="0"/>
              <a:t>экспрессировался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Делеция</a:t>
            </a:r>
            <a:r>
              <a:rPr lang="ru-RU" dirty="0" smtClean="0"/>
              <a:t> в С9-11 </a:t>
            </a:r>
          </a:p>
        </p:txBody>
      </p:sp>
      <p:sp>
        <p:nvSpPr>
          <p:cNvPr id="4" name="AutoShape 2" descr="https://af12.mail.ru/cgi-bin/readmsg?id=16227938341544194704;0;0;1&amp;mode=attachment&amp;email=belka2195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f12.mail.ru/cgi-bin/readmsg?id=16227938341544194704;0;0;1&amp;mode=attachment&amp;email=belka2195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41877" r="26667" b="9638"/>
          <a:stretch/>
        </p:blipFill>
        <p:spPr>
          <a:xfrm>
            <a:off x="5024846" y="1611084"/>
            <a:ext cx="7097486" cy="4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3" y="-104503"/>
            <a:ext cx="6754978" cy="6754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437" y="254223"/>
            <a:ext cx="31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Диф</a:t>
            </a:r>
            <a:r>
              <a:rPr lang="ru-RU" dirty="0" smtClean="0"/>
              <a:t> экспрессия без учёта генотипа, просто </a:t>
            </a:r>
            <a:r>
              <a:rPr lang="en-US" dirty="0" err="1" smtClean="0"/>
              <a:t>wt</a:t>
            </a:r>
            <a:r>
              <a:rPr lang="en-US" dirty="0" smtClean="0"/>
              <a:t> vs </a:t>
            </a:r>
            <a:r>
              <a:rPr lang="en-US" dirty="0" err="1" smtClean="0"/>
              <a:t>mut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26" y="1020689"/>
            <a:ext cx="6840304" cy="68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7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shift IP12-14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47611" y="2473234"/>
            <a:ext cx="182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Нашли 1 </a:t>
            </a:r>
            <a:r>
              <a:rPr lang="ru-RU" dirty="0" err="1" smtClean="0"/>
              <a:t>рид</a:t>
            </a:r>
            <a:r>
              <a:rPr lang="ru-RU" dirty="0" smtClean="0"/>
              <a:t> в образце </a:t>
            </a:r>
            <a:r>
              <a:rPr lang="en-US" dirty="0" smtClean="0"/>
              <a:t>IP14 </a:t>
            </a:r>
            <a:r>
              <a:rPr lang="ru-RU" dirty="0" smtClean="0"/>
              <a:t>в месте </a:t>
            </a:r>
            <a:r>
              <a:rPr lang="ru-RU" dirty="0" err="1" smtClean="0"/>
              <a:t>делеции</a:t>
            </a:r>
            <a:r>
              <a:rPr lang="ru-RU" dirty="0" smtClean="0"/>
              <a:t>, это странно…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583"/>
            <a:ext cx="10946674" cy="61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Просто не нашли ни в одном образце ни одного </a:t>
            </a:r>
            <a:r>
              <a:rPr lang="ru-RU" dirty="0" err="1" smtClean="0"/>
              <a:t>рида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shift IP12-14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57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537" y="-218349"/>
            <a:ext cx="10515600" cy="1325563"/>
          </a:xfrm>
        </p:spPr>
        <p:txBody>
          <a:bodyPr/>
          <a:lstStyle/>
          <a:p>
            <a:r>
              <a:rPr lang="ru-RU" dirty="0" smtClean="0"/>
              <a:t>Странности </a:t>
            </a:r>
            <a:r>
              <a:rPr lang="en-US" dirty="0" smtClean="0"/>
              <a:t>Y </a:t>
            </a:r>
            <a:r>
              <a:rPr lang="ru-RU" dirty="0" smtClean="0"/>
              <a:t>хромосомы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83" y="949234"/>
            <a:ext cx="6955972" cy="39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45" y="1964327"/>
            <a:ext cx="8699863" cy="4893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" y="0"/>
            <a:ext cx="6030203" cy="33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0"/>
            <a:ext cx="10515600" cy="4351338"/>
          </a:xfrm>
        </p:spPr>
        <p:txBody>
          <a:bodyPr/>
          <a:lstStyle/>
          <a:p>
            <a:r>
              <a:rPr lang="ru-RU" dirty="0" smtClean="0"/>
              <a:t>Попробуем найти ДЭГ между </a:t>
            </a:r>
            <a:r>
              <a:rPr lang="en-US" dirty="0" smtClean="0"/>
              <a:t>WT G1 </a:t>
            </a:r>
            <a:r>
              <a:rPr lang="ru-RU" dirty="0" smtClean="0"/>
              <a:t>и </a:t>
            </a:r>
            <a:r>
              <a:rPr lang="en-US" dirty="0" smtClean="0"/>
              <a:t>WT G2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2" y="550809"/>
            <a:ext cx="5775966" cy="5775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/>
          <a:stretch/>
        </p:blipFill>
        <p:spPr>
          <a:xfrm>
            <a:off x="6222280" y="330925"/>
            <a:ext cx="6400813" cy="5401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4412" y="4902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1302 </a:t>
            </a:r>
            <a:r>
              <a:rPr lang="ru-RU" dirty="0" smtClean="0"/>
              <a:t> ДЭГ в лучшем дизайне , 5012 ДЭГ </a:t>
            </a:r>
            <a:r>
              <a:rPr lang="en-US" dirty="0" smtClean="0"/>
              <a:t>wtG1 VS wtG2</a:t>
            </a:r>
            <a:r>
              <a:rPr lang="ru-RU" dirty="0" smtClean="0"/>
              <a:t>, 685 общих</a:t>
            </a:r>
            <a:endParaRPr lang="ru-RU" dirty="0"/>
          </a:p>
          <a:p>
            <a:r>
              <a:rPr lang="ru-RU" dirty="0" smtClean="0"/>
              <a:t> это 52.6 % ДЭГ из нашего самого лучшего дизайна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g2wt vs gt3mut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3" y="1027906"/>
            <a:ext cx="434926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6" y="1323998"/>
            <a:ext cx="6400813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2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" y="989569"/>
            <a:ext cx="5776369" cy="57763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g1wt vs g3mut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78" y="696685"/>
            <a:ext cx="5613733" cy="56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объединить ДЭГ </a:t>
            </a:r>
            <a:r>
              <a:rPr lang="en-US" dirty="0"/>
              <a:t>g2wt vs </a:t>
            </a:r>
            <a:r>
              <a:rPr lang="en-US" dirty="0" smtClean="0"/>
              <a:t>gt3mut</a:t>
            </a:r>
            <a:r>
              <a:rPr lang="ru-RU" dirty="0" smtClean="0"/>
              <a:t> и </a:t>
            </a:r>
            <a:r>
              <a:rPr lang="en-US" dirty="0"/>
              <a:t>g1wt vs </a:t>
            </a:r>
            <a:r>
              <a:rPr lang="en-US" dirty="0" smtClean="0"/>
              <a:t>g3mut</a:t>
            </a:r>
            <a:r>
              <a:rPr lang="ru-RU" dirty="0" smtClean="0"/>
              <a:t> то</a:t>
            </a:r>
          </a:p>
          <a:p>
            <a:endParaRPr lang="ru-RU" dirty="0"/>
          </a:p>
          <a:p>
            <a:r>
              <a:rPr lang="ru-RU" dirty="0" smtClean="0"/>
              <a:t>860 ДЭГ </a:t>
            </a:r>
            <a:r>
              <a:rPr lang="en-US" dirty="0" smtClean="0"/>
              <a:t>g2wt </a:t>
            </a:r>
            <a:r>
              <a:rPr lang="en-US" dirty="0"/>
              <a:t>vs </a:t>
            </a:r>
            <a:r>
              <a:rPr lang="en-US" dirty="0" smtClean="0"/>
              <a:t>gt3mut</a:t>
            </a:r>
            <a:r>
              <a:rPr lang="ru-RU" dirty="0" smtClean="0"/>
              <a:t>, 8565 ДЭГ </a:t>
            </a:r>
            <a:r>
              <a:rPr lang="en-US" dirty="0"/>
              <a:t>g1wt vs </a:t>
            </a:r>
            <a:r>
              <a:rPr lang="en-US" dirty="0" smtClean="0"/>
              <a:t>g3mut</a:t>
            </a:r>
            <a:r>
              <a:rPr lang="ru-RU" dirty="0" smtClean="0"/>
              <a:t>, 568 общих генов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1105759"/>
            <a:ext cx="5752241" cy="5752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7" y="213130"/>
            <a:ext cx="6400813" cy="6400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" y="726935"/>
            <a:ext cx="3875315" cy="82961"/>
          </a:xfrm>
        </p:spPr>
        <p:txBody>
          <a:bodyPr>
            <a:noAutofit/>
          </a:bodyPr>
          <a:lstStyle/>
          <a:p>
            <a:r>
              <a:rPr lang="en-US" sz="2800" dirty="0" smtClean="0"/>
              <a:t>Multifactorial analysis </a:t>
            </a:r>
            <a:r>
              <a:rPr lang="ru-RU" sz="2800" dirty="0" smtClean="0"/>
              <a:t>с учётом </a:t>
            </a:r>
            <a:r>
              <a:rPr lang="en-US" sz="2800" dirty="0" smtClean="0"/>
              <a:t>genotype </a:t>
            </a:r>
            <a:r>
              <a:rPr lang="ru-RU" sz="2800" dirty="0" smtClean="0"/>
              <a:t>при статистическом анализе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876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58" y="10107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Wt</a:t>
            </a:r>
            <a:r>
              <a:rPr lang="en-US" sz="2400" dirty="0" smtClean="0"/>
              <a:t> vs </a:t>
            </a:r>
            <a:r>
              <a:rPr lang="en-US" sz="2400" dirty="0" err="1" smtClean="0"/>
              <a:t>mut</a:t>
            </a:r>
            <a:r>
              <a:rPr lang="en-US" sz="2400" dirty="0" smtClean="0"/>
              <a:t> </a:t>
            </a:r>
            <a:r>
              <a:rPr lang="ru-RU" sz="2400" dirty="0" smtClean="0"/>
              <a:t>только для генотипа 2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6" y="1496310"/>
            <a:ext cx="5267212" cy="5267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87" y="457187"/>
            <a:ext cx="6400813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166"/>
            <a:ext cx="5228843" cy="5228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5" y="238819"/>
            <a:ext cx="6400813" cy="6400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15" y="426720"/>
            <a:ext cx="5458097" cy="126396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Wt</a:t>
            </a:r>
            <a:r>
              <a:rPr lang="en-US" sz="3200" dirty="0" smtClean="0"/>
              <a:t> vs </a:t>
            </a:r>
            <a:r>
              <a:rPr lang="en-US" sz="3200" dirty="0" err="1" smtClean="0"/>
              <a:t>mut</a:t>
            </a:r>
            <a:r>
              <a:rPr lang="en-US" sz="3200" dirty="0" smtClean="0"/>
              <a:t> </a:t>
            </a:r>
            <a:r>
              <a:rPr lang="ru-RU" sz="3200" dirty="0" smtClean="0"/>
              <a:t>наоборот без генотипа 2, на самом деле не очень понятно какой вклад здесь в различия даёт генотип…ы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629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19" y="461161"/>
            <a:ext cx="3997235" cy="1333787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Wt</a:t>
            </a:r>
            <a:r>
              <a:rPr lang="en-US" sz="1800" dirty="0" smtClean="0"/>
              <a:t> vs </a:t>
            </a:r>
            <a:r>
              <a:rPr lang="en-US" sz="1800" dirty="0" err="1" smtClean="0"/>
              <a:t>mut</a:t>
            </a:r>
            <a:r>
              <a:rPr lang="en-US" sz="1800" dirty="0" smtClean="0"/>
              <a:t> </a:t>
            </a:r>
            <a:r>
              <a:rPr lang="ru-RU" sz="1800" dirty="0" smtClean="0"/>
              <a:t>без генотипа 2 в мутации, анализ с учётом генотипа </a:t>
            </a:r>
            <a:r>
              <a:rPr lang="ru-RU" sz="1800" dirty="0" err="1" smtClean="0"/>
              <a:t>былы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5" y="260864"/>
            <a:ext cx="6400813" cy="640081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2" y="1794949"/>
            <a:ext cx="4975180" cy="4975180"/>
          </a:xfrm>
        </p:spPr>
      </p:pic>
    </p:spTree>
    <p:extLst>
      <p:ext uri="{BB962C8B-B14F-4D97-AF65-F5344CB8AC3E}">
        <p14:creationId xmlns:p14="http://schemas.microsoft.com/office/powerpoint/2010/main" val="109681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2" y="1358537"/>
            <a:ext cx="8610600" cy="3982402"/>
          </a:xfrm>
        </p:spPr>
        <p:txBody>
          <a:bodyPr/>
          <a:lstStyle/>
          <a:p>
            <a:r>
              <a:rPr lang="en-US" dirty="0"/>
              <a:t>out of 26929 with nonzero total read count</a:t>
            </a:r>
          </a:p>
          <a:p>
            <a:r>
              <a:rPr lang="en-US" dirty="0"/>
              <a:t>adjusted p-value &lt; 0.1</a:t>
            </a:r>
          </a:p>
          <a:p>
            <a:r>
              <a:rPr lang="en-US" dirty="0"/>
              <a:t>LFC &gt; 0 (up)       : 452, 1.7%</a:t>
            </a:r>
          </a:p>
          <a:p>
            <a:r>
              <a:rPr lang="en-US" dirty="0"/>
              <a:t>LFC &lt; 0 (down)     : 890, 3.3%</a:t>
            </a:r>
          </a:p>
          <a:p>
            <a:r>
              <a:rPr lang="en-US" dirty="0"/>
              <a:t>outliers [1]       : 73, 0.27%</a:t>
            </a:r>
          </a:p>
          <a:p>
            <a:r>
              <a:rPr lang="en-US" dirty="0"/>
              <a:t>low counts [2]     : 7310, 27%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2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Gt2_line1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23937 with nonzero total read count</a:t>
            </a:r>
          </a:p>
          <a:p>
            <a:r>
              <a:rPr lang="en-US" dirty="0"/>
              <a:t>adjusted p-value &lt; 0.1</a:t>
            </a:r>
          </a:p>
          <a:p>
            <a:r>
              <a:rPr lang="en-US" dirty="0"/>
              <a:t>LFC &gt; 0 (up)       : 266, 1.1%</a:t>
            </a:r>
          </a:p>
          <a:p>
            <a:r>
              <a:rPr lang="en-US" dirty="0"/>
              <a:t>LFC &lt; 0 (down)     : 612, 2.6%</a:t>
            </a:r>
          </a:p>
          <a:p>
            <a:r>
              <a:rPr lang="en-US" dirty="0"/>
              <a:t>outliers [1]       : 104, 0.43%</a:t>
            </a:r>
          </a:p>
          <a:p>
            <a:r>
              <a:rPr lang="en-US" dirty="0"/>
              <a:t>low counts [2]     : 6033, 25%</a:t>
            </a:r>
          </a:p>
          <a:p>
            <a:r>
              <a:rPr lang="en-US" dirty="0"/>
              <a:t>(mean count &lt; 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89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15623</TotalTime>
  <Words>1180</Words>
  <Application>Microsoft Office PowerPoint</Application>
  <PresentationFormat>Широкоэкранный</PresentationFormat>
  <Paragraphs>175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Multifactorial analysis с учётом genotype при статистическом анализе</vt:lpstr>
      <vt:lpstr>Wt vs mut только для генотипа 2</vt:lpstr>
      <vt:lpstr>Wt vs mut наоборот без генотипа 2, на самом деле не очень понятно какой вклад здесь в различия даёт генотип…ы</vt:lpstr>
      <vt:lpstr>Wt vs mut без генотипа 2 в мутации, анализ с учётом генотипа былы</vt:lpstr>
      <vt:lpstr>mf</vt:lpstr>
      <vt:lpstr>Gt2_line1</vt:lpstr>
      <vt:lpstr>1-5vs12-16</vt:lpstr>
      <vt:lpstr>wtVSbigDel</vt:lpstr>
      <vt:lpstr>Презентация PowerPoint</vt:lpstr>
      <vt:lpstr>Тест1</vt:lpstr>
      <vt:lpstr>Тест2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Только g2</vt:lpstr>
      <vt:lpstr>Все кроме gt2_mut</vt:lpstr>
      <vt:lpstr>Стоп-кодоны в IP9, IP10, IP11</vt:lpstr>
      <vt:lpstr>Стоп-кодоны в IP9, IP10, IP11</vt:lpstr>
      <vt:lpstr>Презентация PowerPoint</vt:lpstr>
      <vt:lpstr>Frame shift для g3</vt:lpstr>
      <vt:lpstr>Frame shift IP12-14</vt:lpstr>
      <vt:lpstr>Frame shift IP12-14</vt:lpstr>
      <vt:lpstr>Странности Y хромосомы</vt:lpstr>
      <vt:lpstr>Презентация PowerPoint</vt:lpstr>
      <vt:lpstr>Презентация PowerPoint</vt:lpstr>
      <vt:lpstr>g2wt vs gt3mut</vt:lpstr>
      <vt:lpstr>g1wt vs g3mut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85</cp:revision>
  <dcterms:created xsi:type="dcterms:W3CDTF">2021-04-20T10:58:45Z</dcterms:created>
  <dcterms:modified xsi:type="dcterms:W3CDTF">2021-06-11T09:09:47Z</dcterms:modified>
</cp:coreProperties>
</file>