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00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771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74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77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9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926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00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74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7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62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01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A0976-C29E-4A5A-AFE3-684674B3F8F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5C208-507D-41A5-8B99-C47786AEE8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0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4270" y="562276"/>
            <a:ext cx="9144000" cy="574546"/>
          </a:xfrm>
        </p:spPr>
        <p:txBody>
          <a:bodyPr/>
          <a:lstStyle/>
          <a:p>
            <a:r>
              <a:rPr lang="ru-RU" dirty="0" smtClean="0"/>
              <a:t>Пересчитали все </a:t>
            </a:r>
            <a:r>
              <a:rPr lang="ru-RU" dirty="0" err="1" smtClean="0"/>
              <a:t>чипсеки</a:t>
            </a:r>
            <a:r>
              <a:rPr lang="ru-RU" dirty="0" smtClean="0"/>
              <a:t> заново.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4270" y="3624300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1B1D22"/>
                </a:solidFill>
                <a:latin typeface="Inter"/>
              </a:rPr>
              <a:t>диск 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III / </a:t>
            </a:r>
            <a:r>
              <a:rPr lang="ru-RU" dirty="0">
                <a:solidFill>
                  <a:srgbClr val="1B1D22"/>
                </a:solidFill>
                <a:latin typeface="Inter"/>
              </a:rPr>
              <a:t>папка 2019_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ery_fibr_chip_raw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MEF 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wt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CTCF (rep1) sample-2-2_R1_001.fastq.gz sample-2-2_R2_001.fastq.gz MEF 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wt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CTCF input (rep1) sample-2-7_R1_001.fastq.gz sample-2-7_R2_001.fastq.gz MEF 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wt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CTCF (rep2) sample-2-5_R1_001.fastq.gz sample-2-5_R2_001.fastq.gz MEF 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wt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CTCF input (rep2) sample-2-14_R1_001.fastq.gz sample-2-14_R2_001.fastq.gz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1936" y="3348159"/>
            <a:ext cx="500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Для дикого типа взяли эти данные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8433" y="1010844"/>
            <a:ext cx="5008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Для </a:t>
            </a:r>
            <a:r>
              <a:rPr lang="en-US" b="1" dirty="0" smtClean="0"/>
              <a:t>P_KO </a:t>
            </a:r>
            <a:r>
              <a:rPr lang="ru-RU" b="1" dirty="0" smtClean="0"/>
              <a:t>взяли эти данные</a:t>
            </a:r>
            <a:r>
              <a:rPr lang="en-US" b="1" dirty="0" smtClean="0"/>
              <a:t>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94270" y="1572734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1B1D22"/>
                </a:solidFill>
                <a:latin typeface="Inter"/>
              </a:rPr>
              <a:t>Диск 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VI: 2022-11-07_BGI_Moscow &gt; </a:t>
            </a:r>
            <a:r>
              <a:rPr lang="en-US" dirty="0" err="1">
                <a:solidFill>
                  <a:srgbClr val="1B1D22"/>
                </a:solidFill>
                <a:latin typeface="Inter"/>
              </a:rPr>
              <a:t>Demultiplexed</a:t>
            </a:r>
            <a:r>
              <a:rPr lang="en-US" dirty="0">
                <a:solidFill>
                  <a:srgbClr val="1B1D22"/>
                </a:solidFill>
                <a:latin typeface="Inter"/>
              </a:rPr>
              <a:t> &gt; rep_1_P_KO_CTCF, rep_1_P_KO_input, rep_2_P_KO_CTCF, rep_2_P_KO_input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1936" y="2505324"/>
            <a:ext cx="564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Rep1 </a:t>
            </a:r>
            <a:r>
              <a:rPr lang="ru-RU" dirty="0" smtClean="0"/>
              <a:t>выровнялось всего 30% </a:t>
            </a:r>
            <a:r>
              <a:rPr lang="ru-RU" dirty="0" err="1" smtClean="0"/>
              <a:t>ридов</a:t>
            </a:r>
            <a:r>
              <a:rPr lang="ru-RU" dirty="0" smtClean="0"/>
              <a:t>, но в общем и целом всё хорошо. Реплики сходятся между собой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590270" y="4316796"/>
            <a:ext cx="564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 судя по статистикам </a:t>
            </a:r>
            <a:r>
              <a:rPr lang="ru-RU" dirty="0" err="1" smtClean="0"/>
              <a:t>инпут</a:t>
            </a:r>
            <a:r>
              <a:rPr lang="ru-RU" dirty="0" smtClean="0"/>
              <a:t> и чип перепутаны, но пики нормально выглядят.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1936" y="5655625"/>
            <a:ext cx="31879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И ещё есть дикий тип отсюда</a:t>
            </a:r>
            <a:r>
              <a:rPr lang="en-US" b="1" dirty="0" smtClean="0"/>
              <a:t>:</a:t>
            </a:r>
            <a:endParaRPr lang="ru-RU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936" y="6024957"/>
            <a:ext cx="1933575" cy="7524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784389" y="6128270"/>
            <a:ext cx="2141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Эти данные дала Настя Рыжкова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8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342658"/>
            <a:ext cx="9555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P_KO_rep1</a:t>
            </a:r>
            <a:endParaRPr lang="ru-RU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84142"/>
            <a:ext cx="9555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P_KO_rep2</a:t>
            </a:r>
            <a:endParaRPr lang="ru-RU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842743"/>
            <a:ext cx="9555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wt_rep1</a:t>
            </a:r>
            <a:endParaRPr lang="ru-RU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2089976"/>
            <a:ext cx="9555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wt_rep2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-1" y="2318811"/>
            <a:ext cx="95558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wt</a:t>
            </a:r>
            <a:r>
              <a:rPr lang="en-US" sz="1200" dirty="0"/>
              <a:t>2</a:t>
            </a:r>
            <a:endParaRPr lang="ru-RU" sz="12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H="1" flipV="1">
            <a:off x="3937686" y="2726724"/>
            <a:ext cx="164757" cy="724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84024" y="3429313"/>
            <a:ext cx="2496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Хотим показать, что этот пик стал выше в образцах с </a:t>
            </a:r>
            <a:r>
              <a:rPr lang="ru-RU" dirty="0" err="1" smtClean="0"/>
              <a:t>делецией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1592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124" y="36752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Делали это тремя способами</a:t>
            </a:r>
          </a:p>
          <a:p>
            <a:r>
              <a:rPr lang="ru-RU" dirty="0" smtClean="0"/>
              <a:t>1) Взяли </a:t>
            </a:r>
            <a:r>
              <a:rPr lang="en-US" dirty="0" smtClean="0"/>
              <a:t>bed </a:t>
            </a:r>
            <a:r>
              <a:rPr lang="ru-RU" dirty="0" smtClean="0"/>
              <a:t>файл с пиками, пересекали пики последовательно друг с другом, чтобы найти общие, которые есть во всех образцах. Потом была идея разделить высоту пиков образцов с </a:t>
            </a:r>
            <a:r>
              <a:rPr lang="ru-RU" dirty="0" err="1" smtClean="0"/>
              <a:t>делецией</a:t>
            </a:r>
            <a:r>
              <a:rPr lang="ru-RU" dirty="0"/>
              <a:t> </a:t>
            </a:r>
            <a:r>
              <a:rPr lang="ru-RU" dirty="0" smtClean="0"/>
              <a:t>на пики дикого типа. Далее найти среднее и наиболее отклоняющиеся пики, выходящие, например, за 2 стандартных отклонения. </a:t>
            </a:r>
          </a:p>
          <a:p>
            <a:pPr marL="0" indent="0">
              <a:buNone/>
            </a:pPr>
            <a:r>
              <a:rPr lang="ru-RU" dirty="0" smtClean="0"/>
              <a:t>В итоге этот мед не получился, потому что для обоих реплик изменения были не очень сильные.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Поэтому решили воспользоваться специальными инструментами для поиска дифференциальных пиков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67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70" y="260436"/>
            <a:ext cx="10515600" cy="4351338"/>
          </a:xfrm>
        </p:spPr>
        <p:txBody>
          <a:bodyPr/>
          <a:lstStyle/>
          <a:p>
            <a:r>
              <a:rPr lang="ru-RU" dirty="0" smtClean="0"/>
              <a:t>2) </a:t>
            </a:r>
            <a:r>
              <a:rPr lang="en-US" dirty="0" smtClean="0"/>
              <a:t>Macs3 </a:t>
            </a:r>
            <a:r>
              <a:rPr lang="en-US" dirty="0" err="1" smtClean="0"/>
              <a:t>bdgdiff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56" y="3224835"/>
            <a:ext cx="8460258" cy="353884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42550" y="1196706"/>
            <a:ext cx="89792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1F2328"/>
                </a:solidFill>
                <a:latin typeface="-apple-system"/>
              </a:rPr>
              <a:t>The purpose of this step is to do a three ways comparisons to find out where in the genome has differential enrichment between two conditions. A basic requirement is that this region should be at least enriched in either condition. A log10 likelihood ratio cutoff (C) will be applied in this step. Three types of differential regions will be reported: 1. those having more enrichment in condition 1 over condition 2 ( cond1_ChIP &gt; cond1_Control and cond1_ChIP &gt; cond2_ChIP ); 2. those having more enrichment in condition 2 over condition 1 ( cond2_ChIP &gt; cond2_Control and cond2_ChIP &gt; cond1_ChIP ); those having similar enrichment in both conditions ( cond1_ChIP &gt; cond1_Control and cond2_ChIP &gt; cond2_Control and cond1_ChIP ≈ cond1_ChIP ).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479715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18070" y="26043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2) </a:t>
            </a:r>
            <a:r>
              <a:rPr lang="en-US" smtClean="0"/>
              <a:t>Macs3 bdgdiff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5459" y="716691"/>
            <a:ext cx="4349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 можно только по одной реплике </a:t>
            </a:r>
            <a:r>
              <a:rPr lang="en-US" dirty="0" smtClean="0"/>
              <a:t>P_KO </a:t>
            </a:r>
            <a:r>
              <a:rPr lang="ru-RU" dirty="0" smtClean="0"/>
              <a:t>и </a:t>
            </a:r>
            <a:r>
              <a:rPr lang="en-US" dirty="0" smtClean="0"/>
              <a:t>WT </a:t>
            </a:r>
            <a:r>
              <a:rPr lang="ru-RU" dirty="0" smtClean="0"/>
              <a:t>сравнивать между собой.  Попробуем сравнить </a:t>
            </a:r>
            <a:r>
              <a:rPr lang="en-US" dirty="0" smtClean="0"/>
              <a:t>P_KO_rep1 </a:t>
            </a:r>
            <a:r>
              <a:rPr lang="ru-RU" dirty="0" smtClean="0"/>
              <a:t>и </a:t>
            </a:r>
            <a:r>
              <a:rPr lang="en-US" dirty="0" smtClean="0"/>
              <a:t>wt_rep1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62696" y="1647717"/>
            <a:ext cx="9870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Получилось не очень, нашего пика там нет, так что так себе метод. Файлы </a:t>
            </a:r>
            <a:r>
              <a:rPr lang="en-US" dirty="0"/>
              <a:t>bdgdiff_P_KO_vs_wt_c3.0_common.bed, bdgdiff_P_KO_vs_wt_c3.0_cond1.bed, </a:t>
            </a:r>
            <a:r>
              <a:rPr lang="en-US" dirty="0" smtClean="0"/>
              <a:t>bdgdiff_P_KO_vs_wt_c3.0_cond2.bed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08" y="2763409"/>
            <a:ext cx="7232822" cy="406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801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-77864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3) HOMER </a:t>
            </a:r>
            <a:r>
              <a:rPr lang="en-US" sz="1600" dirty="0"/>
              <a:t>http://homer.ucsd.edu/homer/ngs/peaksReplicates.html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031" y="988247"/>
            <a:ext cx="10515600" cy="435133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 самом деле внутри </a:t>
            </a:r>
            <a:r>
              <a:rPr lang="en-US" sz="2400" dirty="0" smtClean="0"/>
              <a:t>Homer </a:t>
            </a:r>
            <a:r>
              <a:rPr lang="ru-RU" sz="2400" dirty="0" smtClean="0"/>
              <a:t>запускается </a:t>
            </a:r>
            <a:r>
              <a:rPr lang="en-US" sz="2400" dirty="0" smtClean="0"/>
              <a:t>DESeq2. </a:t>
            </a:r>
            <a:r>
              <a:rPr lang="ru-RU" sz="2400" dirty="0" smtClean="0"/>
              <a:t>И получилось так, что нужный нам пик есть среди дифференциально </a:t>
            </a:r>
            <a:r>
              <a:rPr lang="ru-RU" sz="2400" dirty="0" err="1" smtClean="0"/>
              <a:t>заколенных</a:t>
            </a:r>
            <a:r>
              <a:rPr lang="ru-RU" sz="2400" dirty="0" smtClean="0"/>
              <a:t> пиков, ура!  На вход было 2 </a:t>
            </a:r>
            <a:r>
              <a:rPr lang="ru-RU" sz="2400" dirty="0" err="1" smtClean="0"/>
              <a:t>бам</a:t>
            </a:r>
            <a:r>
              <a:rPr lang="ru-RU" sz="2400" dirty="0" smtClean="0"/>
              <a:t> файла </a:t>
            </a:r>
            <a:r>
              <a:rPr lang="en-US" sz="2400" dirty="0" smtClean="0"/>
              <a:t>P_KO_rep1 </a:t>
            </a:r>
            <a:r>
              <a:rPr lang="ru-RU" sz="2400" dirty="0" smtClean="0"/>
              <a:t>и 2 </a:t>
            </a:r>
            <a:r>
              <a:rPr lang="en-US" sz="2400" dirty="0" smtClean="0"/>
              <a:t>bam </a:t>
            </a:r>
            <a:r>
              <a:rPr lang="ru-RU" sz="2400" dirty="0" smtClean="0"/>
              <a:t>файла </a:t>
            </a:r>
            <a:r>
              <a:rPr lang="en-US" sz="2400" dirty="0" err="1" smtClean="0"/>
              <a:t>wt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312" y="2494906"/>
            <a:ext cx="6433751" cy="3618985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H="1" flipV="1">
            <a:off x="3311611" y="4563762"/>
            <a:ext cx="304800" cy="518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561" y="6237911"/>
            <a:ext cx="12192000" cy="18917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61189" y="3317968"/>
            <a:ext cx="2265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См. файл </a:t>
            </a:r>
            <a:r>
              <a:rPr lang="en-US" dirty="0"/>
              <a:t>out_DESEQ.txt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739448" y="5391524"/>
            <a:ext cx="94982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Последние 3 колонки</a:t>
            </a:r>
          </a:p>
          <a:p>
            <a:r>
              <a:rPr lang="ru-RU" sz="1000" dirty="0" err="1" smtClean="0"/>
              <a:t>bg</a:t>
            </a:r>
            <a:r>
              <a:rPr lang="ru-RU" sz="1000" dirty="0" smtClean="0"/>
              <a:t> </a:t>
            </a:r>
            <a:r>
              <a:rPr lang="ru-RU" sz="1000" dirty="0" err="1"/>
              <a:t>vs</a:t>
            </a:r>
            <a:r>
              <a:rPr lang="ru-RU" sz="1000" dirty="0"/>
              <a:t>. </a:t>
            </a:r>
            <a:r>
              <a:rPr lang="ru-RU" sz="1000" dirty="0" err="1"/>
              <a:t>target</a:t>
            </a:r>
            <a:r>
              <a:rPr lang="ru-RU" sz="1000" dirty="0"/>
              <a:t> Log2 </a:t>
            </a:r>
            <a:r>
              <a:rPr lang="ru-RU" sz="1000" dirty="0" err="1"/>
              <a:t>Fold</a:t>
            </a:r>
            <a:r>
              <a:rPr lang="ru-RU" sz="1000" dirty="0"/>
              <a:t> </a:t>
            </a:r>
            <a:r>
              <a:rPr lang="ru-RU" sz="1000" dirty="0" err="1" smtClean="0"/>
              <a:t>Change</a:t>
            </a:r>
            <a:r>
              <a:rPr lang="ru-RU" sz="1000" dirty="0" smtClean="0"/>
              <a:t>, </a:t>
            </a:r>
            <a:r>
              <a:rPr lang="ru-RU" sz="1000" dirty="0" err="1" smtClean="0"/>
              <a:t>bg</a:t>
            </a:r>
            <a:r>
              <a:rPr lang="ru-RU" sz="1000" dirty="0" smtClean="0"/>
              <a:t> </a:t>
            </a:r>
            <a:r>
              <a:rPr lang="ru-RU" sz="1000" dirty="0" err="1"/>
              <a:t>vs</a:t>
            </a:r>
            <a:r>
              <a:rPr lang="ru-RU" sz="1000" dirty="0"/>
              <a:t>. </a:t>
            </a:r>
            <a:r>
              <a:rPr lang="ru-RU" sz="1000" dirty="0" err="1"/>
              <a:t>target</a:t>
            </a:r>
            <a:r>
              <a:rPr lang="ru-RU" sz="1000" dirty="0"/>
              <a:t> </a:t>
            </a:r>
            <a:r>
              <a:rPr lang="ru-RU" sz="1000" dirty="0" smtClean="0"/>
              <a:t>p-</a:t>
            </a:r>
            <a:r>
              <a:rPr lang="ru-RU" sz="1000" dirty="0" err="1" smtClean="0"/>
              <a:t>value</a:t>
            </a:r>
            <a:r>
              <a:rPr lang="ru-RU" sz="1000" dirty="0" smtClean="0"/>
              <a:t>, </a:t>
            </a:r>
            <a:r>
              <a:rPr lang="ru-RU" sz="1000" dirty="0" err="1" smtClean="0"/>
              <a:t>bg</a:t>
            </a:r>
            <a:r>
              <a:rPr lang="ru-RU" sz="1000" dirty="0" smtClean="0"/>
              <a:t> </a:t>
            </a:r>
            <a:r>
              <a:rPr lang="ru-RU" sz="1000" dirty="0" err="1"/>
              <a:t>vs</a:t>
            </a:r>
            <a:r>
              <a:rPr lang="ru-RU" sz="1000" dirty="0"/>
              <a:t>. </a:t>
            </a:r>
            <a:r>
              <a:rPr lang="ru-RU" sz="1000" dirty="0" err="1"/>
              <a:t>target</a:t>
            </a:r>
            <a:r>
              <a:rPr lang="ru-RU" sz="1000" dirty="0"/>
              <a:t> </a:t>
            </a:r>
            <a:r>
              <a:rPr lang="ru-RU" sz="1000" dirty="0" err="1"/>
              <a:t>adj</a:t>
            </a:r>
            <a:r>
              <a:rPr lang="ru-RU" sz="1000" dirty="0"/>
              <a:t>. p-</a:t>
            </a:r>
            <a:r>
              <a:rPr lang="ru-RU" sz="1000" dirty="0" err="1"/>
              <a:t>value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4598060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467</Words>
  <Application>Microsoft Office PowerPoint</Application>
  <PresentationFormat>Широкоэкранный</PresentationFormat>
  <Paragraphs>31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-apple-system</vt:lpstr>
      <vt:lpstr>Arial</vt:lpstr>
      <vt:lpstr>Calibri</vt:lpstr>
      <vt:lpstr>Calibri Light</vt:lpstr>
      <vt:lpstr>Inter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3) HOMER http://homer.ucsd.edu/homer/ngs/peaksReplicates.html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Белокопытова Полина Станиславовна</dc:creator>
  <cp:lastModifiedBy>Белокопытова Полина Станиславовна</cp:lastModifiedBy>
  <cp:revision>16</cp:revision>
  <dcterms:created xsi:type="dcterms:W3CDTF">2023-11-03T09:17:24Z</dcterms:created>
  <dcterms:modified xsi:type="dcterms:W3CDTF">2023-11-03T11:16:37Z</dcterms:modified>
</cp:coreProperties>
</file>