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6000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477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42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774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93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92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09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7747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679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62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010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A0976-C29E-4A5A-AFE3-684674B3F8F7}" type="datetimeFigureOut">
              <a:rPr lang="ru-RU" smtClean="0"/>
              <a:t>03.11.2023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5C208-507D-41A5-8B99-C47786AEE8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360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4270" y="562276"/>
            <a:ext cx="9144000" cy="574546"/>
          </a:xfrm>
        </p:spPr>
        <p:txBody>
          <a:bodyPr/>
          <a:lstStyle/>
          <a:p>
            <a:r>
              <a:rPr lang="ru-RU" dirty="0" smtClean="0"/>
              <a:t>Пересчитали все </a:t>
            </a:r>
            <a:r>
              <a:rPr lang="ru-RU" dirty="0" err="1" smtClean="0"/>
              <a:t>чипсеки</a:t>
            </a:r>
            <a:r>
              <a:rPr lang="ru-RU" dirty="0" smtClean="0"/>
              <a:t> заново. 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94270" y="3624300"/>
            <a:ext cx="6096000" cy="203132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1B1D22"/>
                </a:solidFill>
                <a:latin typeface="Inter"/>
              </a:rPr>
              <a:t>диск 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III / </a:t>
            </a:r>
            <a:r>
              <a:rPr lang="ru-RU" dirty="0">
                <a:solidFill>
                  <a:srgbClr val="1B1D22"/>
                </a:solidFill>
                <a:latin typeface="Inter"/>
              </a:rPr>
              <a:t>папка 2019_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ery_fibr_chip_raw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MEF 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wt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CTCF (rep1) sample-2-2_R1_001.fastq.gz sample-2-2_R2_001.fastq.gz MEF 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wt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CTCF input (rep1) sample-2-7_R1_001.fastq.gz sample-2-7_R2_001.fastq.gz MEF 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wt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CTCF (rep2) sample-2-5_R1_001.fastq.gz sample-2-5_R2_001.fastq.gz MEF 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wt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CTCF input (rep2) sample-2-14_R1_001.fastq.gz sample-2-14_R2_001.fastq.gz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51936" y="3348159"/>
            <a:ext cx="500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дикого типа взяли эти данные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38433" y="1010844"/>
            <a:ext cx="5008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Для </a:t>
            </a:r>
            <a:r>
              <a:rPr lang="en-US" b="1" dirty="0" smtClean="0"/>
              <a:t>P_KO </a:t>
            </a:r>
            <a:r>
              <a:rPr lang="ru-RU" b="1" dirty="0" smtClean="0"/>
              <a:t>взяли эти данные</a:t>
            </a:r>
            <a:r>
              <a:rPr lang="en-US" b="1" dirty="0" smtClean="0"/>
              <a:t>:</a:t>
            </a:r>
            <a:endParaRPr lang="ru-RU" b="1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94270" y="157273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solidFill>
                  <a:srgbClr val="1B1D22"/>
                </a:solidFill>
                <a:latin typeface="Inter"/>
              </a:rPr>
              <a:t>Диск 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VI: 2022-11-07_BGI_Moscow &gt; </a:t>
            </a:r>
            <a:r>
              <a:rPr lang="en-US" dirty="0" err="1">
                <a:solidFill>
                  <a:srgbClr val="1B1D22"/>
                </a:solidFill>
                <a:latin typeface="Inter"/>
              </a:rPr>
              <a:t>Demultiplexed</a:t>
            </a:r>
            <a:r>
              <a:rPr lang="en-US" dirty="0">
                <a:solidFill>
                  <a:srgbClr val="1B1D22"/>
                </a:solidFill>
                <a:latin typeface="Inter"/>
              </a:rPr>
              <a:t> &gt; rep_1_P_KO_CTCF, rep_1_P_KO_input, rep_2_P_KO_CTCF, rep_2_P_KO_input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51936" y="2505324"/>
            <a:ext cx="564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Rep1 </a:t>
            </a:r>
            <a:r>
              <a:rPr lang="ru-RU" dirty="0" smtClean="0"/>
              <a:t>выровнялось всего 30% </a:t>
            </a:r>
            <a:r>
              <a:rPr lang="ru-RU" dirty="0" err="1" smtClean="0"/>
              <a:t>ридов</a:t>
            </a:r>
            <a:r>
              <a:rPr lang="ru-RU" dirty="0" smtClean="0"/>
              <a:t>, но в общем и целом всё хорошо. Реплики сходятся между собой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590270" y="4316796"/>
            <a:ext cx="5642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судя по статистикам </a:t>
            </a:r>
            <a:r>
              <a:rPr lang="ru-RU" dirty="0" err="1" smtClean="0"/>
              <a:t>инпут</a:t>
            </a:r>
            <a:r>
              <a:rPr lang="ru-RU" dirty="0" smtClean="0"/>
              <a:t> и чип перепутаны, но пики нормально выглядят. 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551936" y="5655625"/>
            <a:ext cx="31879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И ещё есть дикий тип отсюда</a:t>
            </a:r>
            <a:r>
              <a:rPr lang="en-US" b="1" dirty="0" smtClean="0"/>
              <a:t>:</a:t>
            </a:r>
            <a:endParaRPr lang="ru-RU" b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36" y="6024957"/>
            <a:ext cx="1933575" cy="752475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784389" y="6128270"/>
            <a:ext cx="21418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Эти данные дала Настя Рыжкова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18856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342658"/>
            <a:ext cx="9555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P_KO_rep1</a:t>
            </a:r>
            <a:endParaRPr lang="ru-RU" sz="1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1584142"/>
            <a:ext cx="9555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P_KO_rep2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842743"/>
            <a:ext cx="9555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wt_rep1</a:t>
            </a:r>
            <a:endParaRPr lang="ru-RU" sz="1200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089976"/>
            <a:ext cx="9555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wt_rep2</a:t>
            </a:r>
            <a:endParaRPr lang="ru-RU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-1" y="2318811"/>
            <a:ext cx="955589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wt</a:t>
            </a:r>
            <a:r>
              <a:rPr lang="en-US" sz="1200" dirty="0"/>
              <a:t>2</a:t>
            </a:r>
            <a:endParaRPr lang="ru-RU" sz="1200" dirty="0"/>
          </a:p>
        </p:txBody>
      </p:sp>
      <p:cxnSp>
        <p:nvCxnSpPr>
          <p:cNvPr id="11" name="Прямая со стрелкой 10"/>
          <p:cNvCxnSpPr/>
          <p:nvPr/>
        </p:nvCxnSpPr>
        <p:spPr>
          <a:xfrm flipH="1" flipV="1">
            <a:off x="3937686" y="2726724"/>
            <a:ext cx="164757" cy="7249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984024" y="3429313"/>
            <a:ext cx="249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Хотим показать, что этот пик стал выше в образцах с </a:t>
            </a:r>
            <a:r>
              <a:rPr lang="ru-RU" dirty="0" err="1" smtClean="0"/>
              <a:t>делецией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21592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2124" y="367528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Делали это тремя способами</a:t>
            </a:r>
          </a:p>
          <a:p>
            <a:r>
              <a:rPr lang="ru-RU" dirty="0" smtClean="0"/>
              <a:t>1) Взяли </a:t>
            </a:r>
            <a:r>
              <a:rPr lang="en-US" dirty="0" smtClean="0"/>
              <a:t>bed </a:t>
            </a:r>
            <a:r>
              <a:rPr lang="ru-RU" dirty="0" smtClean="0"/>
              <a:t>файл с пиками, пересекали пики последовательно друг с другом, чтобы найти общие, которые есть во всех образцах. Потом была идея разделить высоту пиков образцов с </a:t>
            </a:r>
            <a:r>
              <a:rPr lang="ru-RU" dirty="0" err="1" smtClean="0"/>
              <a:t>делецией</a:t>
            </a:r>
            <a:r>
              <a:rPr lang="ru-RU" dirty="0"/>
              <a:t> </a:t>
            </a:r>
            <a:r>
              <a:rPr lang="ru-RU" dirty="0" smtClean="0"/>
              <a:t>на пики дикого типа. Далее найти среднее и наиболее отклоняющиеся пики, выходящие, например, за 2 стандартных отклонения. </a:t>
            </a:r>
          </a:p>
          <a:p>
            <a:pPr marL="0" indent="0">
              <a:buNone/>
            </a:pPr>
            <a:r>
              <a:rPr lang="ru-RU" dirty="0" smtClean="0"/>
              <a:t>В итоге этот мед не получился, потому что для обоих реплик изменения были не очень сильные.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Поэтому решили воспользоваться специальными инструментами для поиска дифференциальных пиков</a:t>
            </a:r>
          </a:p>
          <a:p>
            <a:pPr marL="0" indent="0">
              <a:buNone/>
            </a:pPr>
            <a:r>
              <a:rPr lang="ru-RU" dirty="0" smtClean="0"/>
              <a:t>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01678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70" y="260436"/>
            <a:ext cx="10515600" cy="4351338"/>
          </a:xfrm>
        </p:spPr>
        <p:txBody>
          <a:bodyPr/>
          <a:lstStyle/>
          <a:p>
            <a:r>
              <a:rPr lang="ru-RU" dirty="0" smtClean="0"/>
              <a:t>2) </a:t>
            </a:r>
            <a:r>
              <a:rPr lang="en-US" dirty="0" smtClean="0"/>
              <a:t>Macs3 </a:t>
            </a:r>
            <a:r>
              <a:rPr lang="en-US" dirty="0" err="1" smtClean="0"/>
              <a:t>bdgdiff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756" y="3224835"/>
            <a:ext cx="8460258" cy="353884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2550" y="1196706"/>
            <a:ext cx="8979244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1F2328"/>
                </a:solidFill>
                <a:latin typeface="-apple-system"/>
              </a:rPr>
              <a:t>The purpose of this step is to do a three ways comparisons to find out where in the genome has differential enrichment between two conditions. A basic requirement is that this region should be at least enriched in either condition. A log10 likelihood ratio cutoff (C) will be applied in this step. Three types of differential regions will be reported: 1. those having more enrichment in condition 1 over condition 2 ( cond1_ChIP &gt; cond1_Control and cond1_ChIP &gt; cond2_ChIP ); 2. those having more enrichment in condition 2 over condition 1 ( cond2_ChIP &gt; cond2_Control and cond2_ChIP &gt; cond1_ChIP ); those having similar enrichment in both conditions ( cond1_ChIP &gt; cond1_Control and cond2_ChIP &gt; cond2_Control and cond1_ChIP ≈ cond1_ChIP ).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147971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>
          <a:xfrm>
            <a:off x="418070" y="260436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mtClean="0"/>
              <a:t>2) </a:t>
            </a:r>
            <a:r>
              <a:rPr lang="en-US" smtClean="0"/>
              <a:t>Macs3 bdgdiff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35459" y="716691"/>
            <a:ext cx="43495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Здесь можно только по одной реплике </a:t>
            </a:r>
            <a:r>
              <a:rPr lang="en-US" dirty="0" smtClean="0"/>
              <a:t>P_KO </a:t>
            </a:r>
            <a:r>
              <a:rPr lang="ru-RU" dirty="0" smtClean="0"/>
              <a:t>и </a:t>
            </a:r>
            <a:r>
              <a:rPr lang="en-US" dirty="0" smtClean="0"/>
              <a:t>WT </a:t>
            </a:r>
            <a:r>
              <a:rPr lang="ru-RU" dirty="0" smtClean="0"/>
              <a:t>сравнивать между собой.  Попробуем сравнить </a:t>
            </a:r>
            <a:r>
              <a:rPr lang="en-US" dirty="0" smtClean="0"/>
              <a:t>P_KO_rep1 </a:t>
            </a:r>
            <a:r>
              <a:rPr lang="ru-RU" dirty="0" smtClean="0"/>
              <a:t>и </a:t>
            </a:r>
            <a:r>
              <a:rPr lang="en-US" dirty="0" smtClean="0"/>
              <a:t>wt_rep1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162696" y="1647717"/>
            <a:ext cx="987098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Получилось не очень, нашего пика там нет, так что так себе метод. Файлы </a:t>
            </a:r>
            <a:r>
              <a:rPr lang="en-US" dirty="0"/>
              <a:t>bdgdiff_P_KO_vs_wt_c3.0_common.bed, bdgdiff_P_KO_vs_wt_c3.0_cond1.bed, </a:t>
            </a:r>
            <a:r>
              <a:rPr lang="en-US" dirty="0" smtClean="0"/>
              <a:t>bdgdiff_P_KO_vs_wt_c3.0_cond2.bed</a:t>
            </a:r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308" y="2763409"/>
            <a:ext cx="7232822" cy="4068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88017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-77864"/>
            <a:ext cx="10515600" cy="1325563"/>
          </a:xfrm>
        </p:spPr>
        <p:txBody>
          <a:bodyPr>
            <a:normAutofit/>
          </a:bodyPr>
          <a:lstStyle/>
          <a:p>
            <a:r>
              <a:rPr lang="en-US" dirty="0"/>
              <a:t>3) HOMER </a:t>
            </a:r>
            <a:r>
              <a:rPr lang="en-US" sz="1600" dirty="0"/>
              <a:t>http://homer.ucsd.edu/homer/ngs/peaksReplicates.html</a:t>
            </a:r>
            <a:r>
              <a:rPr lang="en-US" dirty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1031" y="988247"/>
            <a:ext cx="10515600" cy="4351338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 самом деле внутри </a:t>
            </a:r>
            <a:r>
              <a:rPr lang="en-US" sz="2400" dirty="0" smtClean="0"/>
              <a:t>Homer </a:t>
            </a:r>
            <a:r>
              <a:rPr lang="ru-RU" sz="2400" dirty="0" smtClean="0"/>
              <a:t>запускается </a:t>
            </a:r>
            <a:r>
              <a:rPr lang="en-US" sz="2400" dirty="0" smtClean="0"/>
              <a:t>DESeq2. </a:t>
            </a:r>
            <a:r>
              <a:rPr lang="ru-RU" sz="2400" dirty="0" smtClean="0"/>
              <a:t>И получилось так, что нужный нам пик есть среди дифференциально </a:t>
            </a:r>
            <a:r>
              <a:rPr lang="ru-RU" sz="2400" dirty="0" err="1" smtClean="0"/>
              <a:t>заколенных</a:t>
            </a:r>
            <a:r>
              <a:rPr lang="ru-RU" sz="2400" dirty="0" smtClean="0"/>
              <a:t> пиков, ура!  На вход было 2 </a:t>
            </a:r>
            <a:r>
              <a:rPr lang="ru-RU" sz="2400" dirty="0" err="1" smtClean="0"/>
              <a:t>бам</a:t>
            </a:r>
            <a:r>
              <a:rPr lang="ru-RU" sz="2400" dirty="0" smtClean="0"/>
              <a:t> файла </a:t>
            </a:r>
            <a:r>
              <a:rPr lang="en-US" sz="2400" dirty="0" smtClean="0"/>
              <a:t>P_KO_rep1 </a:t>
            </a:r>
            <a:r>
              <a:rPr lang="ru-RU" sz="2400" dirty="0" smtClean="0"/>
              <a:t>и 2 </a:t>
            </a:r>
            <a:r>
              <a:rPr lang="en-US" sz="2400" dirty="0" smtClean="0"/>
              <a:t>bam </a:t>
            </a:r>
            <a:r>
              <a:rPr lang="ru-RU" sz="2400" dirty="0" smtClean="0"/>
              <a:t>файла </a:t>
            </a:r>
            <a:r>
              <a:rPr lang="en-US" sz="2400" dirty="0" err="1" smtClean="0"/>
              <a:t>wt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312" y="2494906"/>
            <a:ext cx="6433751" cy="3618985"/>
          </a:xfrm>
          <a:prstGeom prst="rect">
            <a:avLst/>
          </a:prstGeom>
        </p:spPr>
      </p:pic>
      <p:cxnSp>
        <p:nvCxnSpPr>
          <p:cNvPr id="6" name="Прямая со стрелкой 5"/>
          <p:cNvCxnSpPr/>
          <p:nvPr/>
        </p:nvCxnSpPr>
        <p:spPr>
          <a:xfrm flipH="1" flipV="1">
            <a:off x="3311611" y="4563762"/>
            <a:ext cx="304800" cy="5189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Рисунок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6561" y="6237911"/>
            <a:ext cx="12192000" cy="18917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661189" y="3317968"/>
            <a:ext cx="22654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См. файл </a:t>
            </a:r>
            <a:r>
              <a:rPr lang="en-US" dirty="0"/>
              <a:t>out_DESEQ.txt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739448" y="5391524"/>
            <a:ext cx="949822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dirty="0" smtClean="0"/>
              <a:t>Последние 3 колонки</a:t>
            </a:r>
          </a:p>
          <a:p>
            <a:r>
              <a:rPr lang="ru-RU" sz="1000" dirty="0" err="1" smtClean="0"/>
              <a:t>bg</a:t>
            </a:r>
            <a:r>
              <a:rPr lang="ru-RU" sz="1000" dirty="0" smtClean="0"/>
              <a:t> </a:t>
            </a:r>
            <a:r>
              <a:rPr lang="ru-RU" sz="1000" dirty="0" err="1"/>
              <a:t>vs</a:t>
            </a:r>
            <a:r>
              <a:rPr lang="ru-RU" sz="1000" dirty="0"/>
              <a:t>. </a:t>
            </a:r>
            <a:r>
              <a:rPr lang="ru-RU" sz="1000" dirty="0" err="1"/>
              <a:t>target</a:t>
            </a:r>
            <a:r>
              <a:rPr lang="ru-RU" sz="1000" dirty="0"/>
              <a:t> Log2 </a:t>
            </a:r>
            <a:r>
              <a:rPr lang="ru-RU" sz="1000" dirty="0" err="1"/>
              <a:t>Fold</a:t>
            </a:r>
            <a:r>
              <a:rPr lang="ru-RU" sz="1000" dirty="0"/>
              <a:t> </a:t>
            </a:r>
            <a:r>
              <a:rPr lang="ru-RU" sz="1000" dirty="0" err="1" smtClean="0"/>
              <a:t>Change</a:t>
            </a:r>
            <a:r>
              <a:rPr lang="ru-RU" sz="1000" dirty="0" smtClean="0"/>
              <a:t>, </a:t>
            </a:r>
            <a:r>
              <a:rPr lang="ru-RU" sz="1000" dirty="0" err="1" smtClean="0"/>
              <a:t>bg</a:t>
            </a:r>
            <a:r>
              <a:rPr lang="ru-RU" sz="1000" dirty="0" smtClean="0"/>
              <a:t> </a:t>
            </a:r>
            <a:r>
              <a:rPr lang="ru-RU" sz="1000" dirty="0" err="1"/>
              <a:t>vs</a:t>
            </a:r>
            <a:r>
              <a:rPr lang="ru-RU" sz="1000" dirty="0"/>
              <a:t>. </a:t>
            </a:r>
            <a:r>
              <a:rPr lang="ru-RU" sz="1000" dirty="0" err="1"/>
              <a:t>target</a:t>
            </a:r>
            <a:r>
              <a:rPr lang="ru-RU" sz="1000" dirty="0"/>
              <a:t> </a:t>
            </a:r>
            <a:r>
              <a:rPr lang="ru-RU" sz="1000" dirty="0" smtClean="0"/>
              <a:t>p-</a:t>
            </a:r>
            <a:r>
              <a:rPr lang="ru-RU" sz="1000" dirty="0" err="1" smtClean="0"/>
              <a:t>value</a:t>
            </a:r>
            <a:r>
              <a:rPr lang="ru-RU" sz="1000" dirty="0" smtClean="0"/>
              <a:t>, </a:t>
            </a:r>
            <a:r>
              <a:rPr lang="ru-RU" sz="1000" dirty="0" err="1" smtClean="0"/>
              <a:t>bg</a:t>
            </a:r>
            <a:r>
              <a:rPr lang="ru-RU" sz="1000" dirty="0" smtClean="0"/>
              <a:t> </a:t>
            </a:r>
            <a:r>
              <a:rPr lang="ru-RU" sz="1000" dirty="0" err="1"/>
              <a:t>vs</a:t>
            </a:r>
            <a:r>
              <a:rPr lang="ru-RU" sz="1000" dirty="0"/>
              <a:t>. </a:t>
            </a:r>
            <a:r>
              <a:rPr lang="ru-RU" sz="1000" dirty="0" err="1"/>
              <a:t>target</a:t>
            </a:r>
            <a:r>
              <a:rPr lang="ru-RU" sz="1000" dirty="0"/>
              <a:t> </a:t>
            </a:r>
            <a:r>
              <a:rPr lang="ru-RU" sz="1000" dirty="0" err="1"/>
              <a:t>adj</a:t>
            </a:r>
            <a:r>
              <a:rPr lang="ru-RU" sz="1000" dirty="0"/>
              <a:t>. p-</a:t>
            </a:r>
            <a:r>
              <a:rPr lang="ru-RU" sz="1000" dirty="0" err="1"/>
              <a:t>value</a:t>
            </a:r>
            <a:endParaRPr lang="ru-RU" sz="1000" dirty="0"/>
          </a:p>
        </p:txBody>
      </p:sp>
    </p:spTree>
    <p:extLst>
      <p:ext uri="{BB962C8B-B14F-4D97-AF65-F5344CB8AC3E}">
        <p14:creationId xmlns:p14="http://schemas.microsoft.com/office/powerpoint/2010/main" val="14598060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467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Inter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3) HOMER http://homer.ucsd.edu/homer/ngs/peaksReplicates.html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Белокопытова Полина Станиславовна</dc:creator>
  <cp:lastModifiedBy>Белокопытова Полина Станиславовна</cp:lastModifiedBy>
  <cp:revision>16</cp:revision>
  <dcterms:created xsi:type="dcterms:W3CDTF">2023-11-03T09:17:24Z</dcterms:created>
  <dcterms:modified xsi:type="dcterms:W3CDTF">2023-11-03T11:16:37Z</dcterms:modified>
</cp:coreProperties>
</file>