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4" r:id="rId6"/>
    <p:sldId id="259" r:id="rId7"/>
    <p:sldId id="263" r:id="rId8"/>
    <p:sldId id="260" r:id="rId9"/>
    <p:sldId id="264" r:id="rId10"/>
    <p:sldId id="261" r:id="rId11"/>
    <p:sldId id="262" r:id="rId12"/>
    <p:sldId id="268" r:id="rId13"/>
    <p:sldId id="266" r:id="rId14"/>
    <p:sldId id="267" r:id="rId15"/>
    <p:sldId id="275" r:id="rId16"/>
    <p:sldId id="276" r:id="rId17"/>
    <p:sldId id="283" r:id="rId18"/>
    <p:sldId id="284" r:id="rId19"/>
    <p:sldId id="286" r:id="rId20"/>
    <p:sldId id="278" r:id="rId21"/>
    <p:sldId id="279" r:id="rId22"/>
    <p:sldId id="280" r:id="rId23"/>
    <p:sldId id="281" r:id="rId24"/>
    <p:sldId id="282" r:id="rId25"/>
    <p:sldId id="289" r:id="rId26"/>
    <p:sldId id="29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3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5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9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3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2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4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838C-ECF5-41BF-8FF7-CF558D4EE80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996-392D-4E19-805E-785DE903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7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An. </a:t>
            </a:r>
            <a:r>
              <a:rPr lang="en-US" dirty="0" err="1" smtClean="0"/>
              <a:t>quadrimaculatus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genome</a:t>
            </a:r>
            <a:br>
              <a:rPr lang="en-US" dirty="0" smtClean="0"/>
            </a:br>
            <a:r>
              <a:rPr lang="en-US" dirty="0" smtClean="0"/>
              <a:t>assembly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7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239"/>
            <a:ext cx="10515600" cy="1080997"/>
          </a:xfrm>
        </p:spPr>
        <p:txBody>
          <a:bodyPr/>
          <a:lstStyle/>
          <a:p>
            <a:pPr algn="ctr"/>
            <a:r>
              <a:rPr lang="en-US" dirty="0" smtClean="0"/>
              <a:t>Full </a:t>
            </a:r>
            <a:r>
              <a:rPr lang="en-US" dirty="0" err="1" smtClean="0"/>
              <a:t>contig</a:t>
            </a:r>
            <a:r>
              <a:rPr lang="en-US" dirty="0" smtClean="0"/>
              <a:t> repeats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1175658"/>
            <a:ext cx="433469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1396495 51818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tig00075237</a:t>
            </a:r>
            <a:r>
              <a:rPr lang="en-US" sz="2000" dirty="0"/>
              <a:t> 0 52306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1448305 3873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tig00075237</a:t>
            </a:r>
            <a:r>
              <a:rPr lang="en-US" sz="2000" dirty="0"/>
              <a:t> 52732 3895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1452173 5999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tig00075237</a:t>
            </a:r>
            <a:r>
              <a:rPr lang="en-US" sz="2000" dirty="0"/>
              <a:t> 57035 6026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1458714 41394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tig00075237</a:t>
            </a:r>
            <a:r>
              <a:rPr lang="en-US" sz="2000" dirty="0"/>
              <a:t> 63051 41560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1500084 54838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tig00075237</a:t>
            </a:r>
            <a:r>
              <a:rPr lang="en-US" sz="2000" dirty="0" smtClean="0"/>
              <a:t> </a:t>
            </a:r>
            <a:r>
              <a:rPr lang="en-US" sz="2000" dirty="0"/>
              <a:t>107903 </a:t>
            </a:r>
            <a:r>
              <a:rPr lang="en-US" sz="2000" dirty="0" smtClean="0"/>
              <a:t>54756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5" y="1055110"/>
            <a:ext cx="5827938" cy="58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0"/>
            <a:ext cx="10515600" cy="836023"/>
          </a:xfrm>
        </p:spPr>
        <p:txBody>
          <a:bodyPr/>
          <a:lstStyle/>
          <a:p>
            <a:pPr algn="ctr"/>
            <a:r>
              <a:rPr lang="en-US" dirty="0" smtClean="0"/>
              <a:t>Repeats saving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718" y="1041000"/>
            <a:ext cx="5813329" cy="56863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930" y="1580845"/>
            <a:ext cx="4739640" cy="211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Repeats on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boundaries are saved for the final assembly</a:t>
            </a:r>
            <a:endParaRPr lang="ru-RU" dirty="0"/>
          </a:p>
        </p:txBody>
      </p:sp>
      <p:sp>
        <p:nvSpPr>
          <p:cNvPr id="3" name="Oval 2"/>
          <p:cNvSpPr/>
          <p:nvPr/>
        </p:nvSpPr>
        <p:spPr>
          <a:xfrm>
            <a:off x="7289074" y="2429691"/>
            <a:ext cx="1267098" cy="12670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26556" y="1319710"/>
            <a:ext cx="360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7058" y="1319710"/>
            <a:ext cx="3600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11963" y="3119710"/>
            <a:ext cx="19071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11024" y="1319710"/>
            <a:ext cx="144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5054" y="3119710"/>
            <a:ext cx="266175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31218" y="3119710"/>
            <a:ext cx="1800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4944" y="3119710"/>
            <a:ext cx="180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7103" y="3119710"/>
            <a:ext cx="180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49745" y="1499709"/>
            <a:ext cx="580745" cy="1440001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66472" y="1499710"/>
            <a:ext cx="118473" cy="1440000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67200" y="1499710"/>
            <a:ext cx="489527" cy="1440000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489074" y="1454800"/>
            <a:ext cx="629599" cy="1529818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110219" y="1499709"/>
            <a:ext cx="591421" cy="1440001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827491" y="1499709"/>
            <a:ext cx="840509" cy="1440001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560" y="648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ru-RU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5803873" y="648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endParaRPr lang="ru-RU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8747241" y="648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7450" y="3060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ru-RU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2790321" y="3060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5099112" y="3060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8015165" y="3060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540454" y="3060000"/>
            <a:ext cx="78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354193" y="4181530"/>
            <a:ext cx="526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contig</a:t>
            </a:r>
            <a:r>
              <a:rPr lang="en-US" sz="3200" dirty="0" smtClean="0"/>
              <a:t> 1 bans </a:t>
            </a:r>
            <a:r>
              <a:rPr lang="en-US" sz="3200" dirty="0" err="1" smtClean="0"/>
              <a:t>contigs</a:t>
            </a:r>
            <a:r>
              <a:rPr lang="en-US" sz="3200" dirty="0" smtClean="0"/>
              <a:t> 4,5,6</a:t>
            </a:r>
          </a:p>
          <a:p>
            <a:r>
              <a:rPr lang="en-US" sz="3200" dirty="0" err="1"/>
              <a:t>c</a:t>
            </a:r>
            <a:r>
              <a:rPr lang="en-US" sz="3200" dirty="0" err="1" smtClean="0"/>
              <a:t>ontig</a:t>
            </a:r>
            <a:r>
              <a:rPr lang="en-US" sz="3200" dirty="0" smtClean="0"/>
              <a:t> 2 bans </a:t>
            </a:r>
            <a:r>
              <a:rPr lang="en-US" sz="3200" dirty="0" err="1" smtClean="0"/>
              <a:t>contigs</a:t>
            </a:r>
            <a:r>
              <a:rPr lang="en-US" sz="3200" dirty="0" smtClean="0"/>
              <a:t> 6</a:t>
            </a:r>
          </a:p>
          <a:p>
            <a:r>
              <a:rPr lang="en-US" sz="3200" dirty="0" err="1"/>
              <a:t>c</a:t>
            </a:r>
            <a:r>
              <a:rPr lang="en-US" sz="3200" dirty="0" err="1" smtClean="0"/>
              <a:t>ontig</a:t>
            </a:r>
            <a:r>
              <a:rPr lang="en-US" sz="3200" dirty="0" smtClean="0"/>
              <a:t> 3 bans </a:t>
            </a:r>
            <a:r>
              <a:rPr lang="en-US" sz="3200" dirty="0" err="1" smtClean="0"/>
              <a:t>contigs</a:t>
            </a:r>
            <a:r>
              <a:rPr lang="en-US" sz="3200" dirty="0" smtClean="0"/>
              <a:t> 7,8  </a:t>
            </a:r>
            <a:endParaRPr lang="ru-RU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122585" y="4181530"/>
            <a:ext cx="4590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colocalization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1+2, 4+5+6, 3, 7+8</a:t>
            </a:r>
          </a:p>
          <a:p>
            <a:r>
              <a:rPr lang="en-US" sz="3200" dirty="0" err="1" smtClean="0"/>
              <a:t>misunderstooding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1+2 vs. 3, 1+2 vs 7+8 ...</a:t>
            </a:r>
            <a:endParaRPr lang="ru-RU" sz="32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12075" y="0"/>
            <a:ext cx="10515600" cy="836023"/>
          </a:xfrm>
        </p:spPr>
        <p:txBody>
          <a:bodyPr/>
          <a:lstStyle/>
          <a:p>
            <a:pPr algn="ctr"/>
            <a:r>
              <a:rPr lang="en-US" dirty="0" smtClean="0"/>
              <a:t>Assembly of 3R/3L chromosome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45" y="0"/>
            <a:ext cx="6885395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107520" y="1349829"/>
            <a:ext cx="135853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07520" y="1349829"/>
            <a:ext cx="0" cy="13585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07519" y="1349828"/>
            <a:ext cx="1344068" cy="137486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42950" y="1349827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3Ra1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92424" y="2359427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3Ra2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408070" y="3563820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3Rb1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692424" y="5449386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3Rb2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77532" y="5710996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3L1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42949" y="151693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</a:t>
            </a:r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269827" y="1532495"/>
            <a:ext cx="4214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3R </a:t>
            </a:r>
            <a:r>
              <a:rPr lang="en-US" sz="32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 54,129,534</a:t>
            </a:r>
            <a:endParaRPr lang="en-US" sz="32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3Ra1 </a:t>
            </a:r>
            <a:r>
              <a:rPr lang="en-US" sz="32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 1,917,789</a:t>
            </a:r>
            <a:endParaRPr lang="en-US" sz="32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3Ra2 </a:t>
            </a:r>
            <a:r>
              <a:rPr lang="en-US" sz="32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 1,652,444</a:t>
            </a:r>
            <a:endParaRPr lang="en-US" sz="32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3Rb1 </a:t>
            </a:r>
            <a:r>
              <a:rPr lang="en-US" sz="32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 1,086,300</a:t>
            </a:r>
          </a:p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3Rb2 </a:t>
            </a:r>
            <a:r>
              <a:rPr lang="en-US" sz="32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= 1,127,397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22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72" y="0"/>
            <a:ext cx="68666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2" y="276847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3L1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3508" y="2474893"/>
            <a:ext cx="3063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3L1 = 40,799,416</a:t>
            </a:r>
          </a:p>
          <a:p>
            <a:endParaRPr lang="en-US" sz="3200" dirty="0" smtClean="0"/>
          </a:p>
          <a:p>
            <a:r>
              <a:rPr lang="en-US" sz="3200" dirty="0" smtClean="0"/>
              <a:t>3L2 = 38,102,457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80172" y="3947510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3L2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3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3" y="369026"/>
            <a:ext cx="8651967" cy="6488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691"/>
          </a:xfrm>
        </p:spPr>
        <p:txBody>
          <a:bodyPr/>
          <a:lstStyle/>
          <a:p>
            <a:pPr algn="ctr"/>
            <a:r>
              <a:rPr lang="en-US" dirty="0" err="1" smtClean="0"/>
              <a:t>An.quadrimaculatus</a:t>
            </a:r>
            <a:r>
              <a:rPr lang="en-US" dirty="0" smtClean="0"/>
              <a:t> vs </a:t>
            </a:r>
            <a:r>
              <a:rPr lang="en-US" dirty="0" err="1" smtClean="0"/>
              <a:t>An.atropravus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5943" y="1830735"/>
            <a:ext cx="3683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3Lb1 and 3Lb2 scaffold of </a:t>
            </a:r>
            <a:r>
              <a:rPr lang="en-US" sz="3200" dirty="0" err="1" smtClean="0"/>
              <a:t>An.qaudrimaculatus</a:t>
            </a:r>
            <a:r>
              <a:rPr lang="en-US" sz="3200" dirty="0" smtClean="0"/>
              <a:t> are </a:t>
            </a:r>
            <a:r>
              <a:rPr lang="en-US" sz="3200" dirty="0" err="1" smtClean="0"/>
              <a:t>syntenic</a:t>
            </a:r>
            <a:r>
              <a:rPr lang="en-US" sz="3200" dirty="0" smtClean="0"/>
              <a:t> for 3L chromosome </a:t>
            </a:r>
            <a:r>
              <a:rPr lang="en-US" sz="3200" dirty="0" err="1" smtClean="0"/>
              <a:t>An.atroparvus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00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38" y="0"/>
            <a:ext cx="6849523" cy="6858000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53990" y="-117566"/>
            <a:ext cx="2494260" cy="24862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038586" y="4338638"/>
            <a:ext cx="2627927" cy="26369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048250" y="2368731"/>
            <a:ext cx="681990" cy="6705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730240" y="3039291"/>
            <a:ext cx="526868" cy="551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257107" y="3590925"/>
            <a:ext cx="396241" cy="3801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653348" y="3971109"/>
            <a:ext cx="374471" cy="3675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984500" y="279400"/>
            <a:ext cx="1778000" cy="177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83450" y="4616450"/>
            <a:ext cx="21463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85261" y="1408147"/>
            <a:ext cx="93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3Ra1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 rot="2627237">
            <a:off x="8087183" y="5164620"/>
            <a:ext cx="90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3L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9214" y="3910239"/>
            <a:ext cx="103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3Ra2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17047" y="2523178"/>
            <a:ext cx="101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3Rb1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127321" y="4884802"/>
            <a:ext cx="93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3Rb2</a:t>
            </a:r>
            <a:endParaRPr lang="ru-RU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07111" y="1867791"/>
            <a:ext cx="549996" cy="5015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94542" y="3609948"/>
            <a:ext cx="612569" cy="4478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653347" y="3025416"/>
            <a:ext cx="553903" cy="52354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993674" y="4363627"/>
            <a:ext cx="645283" cy="5703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627237">
            <a:off x="3752327" y="833194"/>
            <a:ext cx="90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3Ri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818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An. </a:t>
            </a:r>
            <a:r>
              <a:rPr lang="en-US" dirty="0" err="1" smtClean="0"/>
              <a:t>freeborni</a:t>
            </a:r>
            <a:r>
              <a:rPr lang="en-US" dirty="0" smtClean="0"/>
              <a:t> genome</a:t>
            </a:r>
            <a:br>
              <a:rPr lang="en-US" dirty="0" smtClean="0"/>
            </a:br>
            <a:r>
              <a:rPr lang="en-US" dirty="0" smtClean="0"/>
              <a:t>assembly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9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/>
          <a:lstStyle/>
          <a:p>
            <a:pPr algn="ctr"/>
            <a:r>
              <a:rPr lang="en-US" dirty="0" smtClean="0"/>
              <a:t>Hi-C statistic</a:t>
            </a:r>
            <a:endParaRPr lang="ru-R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32000" y="1454609"/>
          <a:ext cx="81280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Sequenced Read Pairs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150,329,898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Normal Paired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99,377,569 (66.11%)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Chimeric Paired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36,247,972 (24.11%)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Chimeric Ambiguous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11,499,506 (7.65%)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Unmapped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3,204,851 (2.13%)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Alignable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135,625,541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(90.22%)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PCR Duplicates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23,946,590 (17.65%)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Optical Duplicates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265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970</a:t>
                      </a:r>
                      <a:r>
                        <a:rPr lang="en-US" dirty="0" smtClean="0"/>
                        <a:t> (0.93%)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 Reads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110,412,981</a:t>
                      </a:r>
                      <a:r>
                        <a:rPr lang="en-US" dirty="0" smtClean="0"/>
                        <a:t> (81.41%)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Intra-fragment Reads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3,590,714 (3.25%)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Below MAPQ Threshold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19,681,244 (17.83%)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Hi-C Contacts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87,141,023 </a:t>
                      </a:r>
                      <a:r>
                        <a:rPr lang="en-US" b="0" dirty="0" smtClean="0"/>
                        <a:t>(78.92%)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75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4326" y="87086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Rabl</a:t>
            </a:r>
            <a:r>
              <a:rPr lang="en-US" dirty="0" smtClean="0"/>
              <a:t>-configuration 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26" y="1089292"/>
            <a:ext cx="102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36" y="0"/>
            <a:ext cx="68815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436" y="1110343"/>
            <a:ext cx="113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2R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481" y="243840"/>
            <a:ext cx="113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76905" y="2346960"/>
            <a:ext cx="113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2L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04962" y="3548743"/>
            <a:ext cx="113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R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64436" y="5278695"/>
            <a:ext cx="113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3L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479" y="120728"/>
            <a:ext cx="43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Raw assembly</a:t>
            </a:r>
            <a:endParaRPr lang="ru-RU" sz="48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80114" y="4133518"/>
            <a:ext cx="34747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4950" y="3810352"/>
            <a:ext cx="318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</a:t>
            </a:r>
            <a:r>
              <a:rPr lang="en-US" sz="3600" dirty="0" err="1" smtClean="0"/>
              <a:t>ontig</a:t>
            </a:r>
            <a:r>
              <a:rPr lang="en-US" sz="3600" dirty="0" smtClean="0"/>
              <a:t> </a:t>
            </a:r>
            <a:r>
              <a:rPr lang="en-US" sz="3600" dirty="0" err="1" smtClean="0"/>
              <a:t>missjoin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93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13715" y="864084"/>
            <a:ext cx="56518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length: ~209 Mb</a:t>
            </a:r>
          </a:p>
          <a:p>
            <a:r>
              <a:rPr lang="en-US" sz="2400" dirty="0" smtClean="0"/>
              <a:t>Ordered</a:t>
            </a:r>
            <a:r>
              <a:rPr lang="en-US" sz="2400" dirty="0"/>
              <a:t>:</a:t>
            </a:r>
            <a:r>
              <a:rPr lang="en-US" sz="2400" dirty="0" smtClean="0"/>
              <a:t> ~193Mb</a:t>
            </a:r>
          </a:p>
          <a:p>
            <a:r>
              <a:rPr lang="en-US" sz="2400" dirty="0" smtClean="0"/>
              <a:t>Putative X-</a:t>
            </a:r>
            <a:r>
              <a:rPr lang="en-US" sz="2400" dirty="0" err="1" smtClean="0"/>
              <a:t>heterochomatine</a:t>
            </a:r>
            <a:r>
              <a:rPr lang="en-US" sz="2400" dirty="0"/>
              <a:t>: ~6Mb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 err="1" smtClean="0"/>
              <a:t>Unplacement</a:t>
            </a:r>
            <a:r>
              <a:rPr lang="en-US" sz="2400" dirty="0" smtClean="0"/>
              <a:t> </a:t>
            </a:r>
            <a:r>
              <a:rPr lang="en-US" sz="2400" dirty="0" err="1" smtClean="0"/>
              <a:t>contigs</a:t>
            </a:r>
            <a:r>
              <a:rPr lang="en-US" sz="2400" dirty="0" smtClean="0"/>
              <a:t>: ~4Mb</a:t>
            </a:r>
          </a:p>
          <a:p>
            <a:r>
              <a:rPr lang="en-US" sz="2400" dirty="0" smtClean="0"/>
              <a:t>Resolved </a:t>
            </a:r>
            <a:r>
              <a:rPr lang="en-US" sz="2400" dirty="0" err="1" smtClean="0"/>
              <a:t>polymorphismes</a:t>
            </a:r>
            <a:r>
              <a:rPr lang="en-US" sz="2400" dirty="0" smtClean="0"/>
              <a:t>: ~6Mb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800" dirty="0" smtClean="0"/>
              <a:t> 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9" y="714103"/>
            <a:ext cx="6070834" cy="60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7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950" y="1047367"/>
            <a:ext cx="2514600" cy="2514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5029"/>
          </a:xfrm>
        </p:spPr>
        <p:txBody>
          <a:bodyPr/>
          <a:lstStyle/>
          <a:p>
            <a:pPr algn="ctr"/>
            <a:r>
              <a:rPr lang="en-US" dirty="0" err="1" smtClean="0"/>
              <a:t>An.freeborni</a:t>
            </a:r>
            <a:r>
              <a:rPr lang="en-US" dirty="0" smtClean="0"/>
              <a:t>: putative tandem duplication 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9" y="714103"/>
            <a:ext cx="6002058" cy="599501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51760" y="3213464"/>
            <a:ext cx="1762345" cy="17710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0236" y="462938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X</a:t>
            </a:r>
            <a:endParaRPr lang="ru-RU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036" y="858505"/>
            <a:ext cx="2867513" cy="2853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70617" y="1544828"/>
            <a:ext cx="710403" cy="75423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Connector 11"/>
          <p:cNvCxnSpPr>
            <a:stCxn id="4" idx="1"/>
          </p:cNvCxnSpPr>
          <p:nvPr/>
        </p:nvCxnSpPr>
        <p:spPr>
          <a:xfrm flipV="1">
            <a:off x="2909849" y="858507"/>
            <a:ext cx="2197187" cy="261432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</p:cNvCxnSpPr>
          <p:nvPr/>
        </p:nvCxnSpPr>
        <p:spPr>
          <a:xfrm flipV="1">
            <a:off x="4156016" y="3711609"/>
            <a:ext cx="3818533" cy="101354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922943" y="1045030"/>
            <a:ext cx="1245800" cy="8795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108" y="3711609"/>
            <a:ext cx="3112284" cy="309848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9729013" y="4048562"/>
            <a:ext cx="630474" cy="675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2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An.freeborni</a:t>
            </a:r>
            <a:r>
              <a:rPr lang="en-US" dirty="0" smtClean="0"/>
              <a:t>: scaffold joins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33" y="641007"/>
            <a:ext cx="6126134" cy="60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An.freeborni</a:t>
            </a:r>
            <a:r>
              <a:rPr lang="ru-RU" dirty="0" smtClean="0"/>
              <a:t>: 3</a:t>
            </a:r>
            <a:r>
              <a:rPr lang="en-US" dirty="0" smtClean="0"/>
              <a:t>R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35" y="830797"/>
            <a:ext cx="6020129" cy="60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5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An.freeborni</a:t>
            </a:r>
            <a:r>
              <a:rPr lang="ru-RU" dirty="0" smtClean="0"/>
              <a:t>: </a:t>
            </a:r>
            <a:r>
              <a:rPr lang="en-US" dirty="0" smtClean="0"/>
              <a:t>X-</a:t>
            </a:r>
            <a:r>
              <a:rPr lang="en-US" dirty="0" err="1" smtClean="0"/>
              <a:t>heterochromatine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9" y="802403"/>
            <a:ext cx="5884502" cy="5855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6206" y="103632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X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471954" y="4384767"/>
            <a:ext cx="1014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2R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0937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47" y="209007"/>
            <a:ext cx="8640001" cy="648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</a:t>
            </a:r>
            <a:r>
              <a:rPr lang="en-US" dirty="0" smtClean="0"/>
              <a:t> – An</a:t>
            </a:r>
            <a:r>
              <a:rPr lang="en-US" dirty="0" smtClean="0"/>
              <a:t>. </a:t>
            </a:r>
            <a:r>
              <a:rPr lang="en-US" dirty="0" err="1" smtClean="0"/>
              <a:t>atroparvus</a:t>
            </a:r>
            <a:r>
              <a:rPr lang="en-US" dirty="0" smtClean="0"/>
              <a:t> alignment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0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9" y="378000"/>
            <a:ext cx="8640001" cy="648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103"/>
          </a:xfrm>
        </p:spPr>
        <p:txBody>
          <a:bodyPr/>
          <a:lstStyle/>
          <a:p>
            <a:pPr algn="ctr"/>
            <a:r>
              <a:rPr lang="en-US" dirty="0" err="1" smtClean="0"/>
              <a:t>An.freeborn</a:t>
            </a:r>
            <a:r>
              <a:rPr lang="en-US" dirty="0" smtClean="0"/>
              <a:t> – An</a:t>
            </a:r>
            <a:r>
              <a:rPr lang="en-US" dirty="0" smtClean="0"/>
              <a:t>. </a:t>
            </a:r>
            <a:r>
              <a:rPr lang="en-US" dirty="0" err="1" smtClean="0"/>
              <a:t>quadrimaculatus</a:t>
            </a:r>
            <a:r>
              <a:rPr lang="en-US" dirty="0" smtClean="0"/>
              <a:t> alignment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9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18" y="0"/>
            <a:ext cx="70501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169816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3L chromosome</a:t>
            </a:r>
            <a:endParaRPr lang="ru-RU" sz="3600" b="1" dirty="0"/>
          </a:p>
        </p:txBody>
      </p:sp>
      <p:cxnSp>
        <p:nvCxnSpPr>
          <p:cNvPr id="3" name="Straight Arrow Connector 2"/>
          <p:cNvCxnSpPr>
            <a:endCxn id="19" idx="3"/>
          </p:cNvCxnSpPr>
          <p:nvPr/>
        </p:nvCxnSpPr>
        <p:spPr>
          <a:xfrm flipV="1">
            <a:off x="3566160" y="1829766"/>
            <a:ext cx="1222510" cy="1083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6160" y="2913017"/>
            <a:ext cx="5003074" cy="2549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8955" y="2589851"/>
            <a:ext cx="2826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Evidence of global 3L chromosome</a:t>
            </a:r>
          </a:p>
          <a:p>
            <a:r>
              <a:rPr lang="en-US" sz="3600" dirty="0" smtClean="0"/>
              <a:t>“duplications”</a:t>
            </a:r>
            <a:endParaRPr lang="ru-RU" sz="3600" dirty="0"/>
          </a:p>
        </p:txBody>
      </p:sp>
      <p:sp>
        <p:nvSpPr>
          <p:cNvPr id="19" name="Oval 18"/>
          <p:cNvSpPr/>
          <p:nvPr/>
        </p:nvSpPr>
        <p:spPr>
          <a:xfrm>
            <a:off x="4614760" y="816147"/>
            <a:ext cx="1187529" cy="1187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/>
          <p:cNvSpPr/>
          <p:nvPr/>
        </p:nvSpPr>
        <p:spPr>
          <a:xfrm>
            <a:off x="8437260" y="5094515"/>
            <a:ext cx="1781608" cy="17816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21"/>
          <a:stretch/>
        </p:blipFill>
        <p:spPr>
          <a:xfrm>
            <a:off x="5107576" y="0"/>
            <a:ext cx="67856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3R </a:t>
            </a:r>
            <a:r>
              <a:rPr lang="en-US" sz="3600" b="1" dirty="0"/>
              <a:t>chromosome</a:t>
            </a:r>
            <a:endParaRPr lang="ru-RU" sz="3600" b="1" dirty="0"/>
          </a:p>
        </p:txBody>
      </p:sp>
      <p:sp>
        <p:nvSpPr>
          <p:cNvPr id="4" name="Oval 3"/>
          <p:cNvSpPr/>
          <p:nvPr/>
        </p:nvSpPr>
        <p:spPr>
          <a:xfrm>
            <a:off x="8625057" y="1155781"/>
            <a:ext cx="2671636" cy="2671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05794" y="2468881"/>
            <a:ext cx="4719263" cy="13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9453" y="1519093"/>
            <a:ext cx="2826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Repeats and putative population variants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66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59" y="17416"/>
            <a:ext cx="6885395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164134" y="1367245"/>
            <a:ext cx="135853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64134" y="1367245"/>
            <a:ext cx="0" cy="13585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4133" y="1367244"/>
            <a:ext cx="1344068" cy="137486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9564" y="1367243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3Ra1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749038" y="2376843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3Ra2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464684" y="3581236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3Rb1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749038" y="5466802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3Rb2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34146" y="5728412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3L1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599563" y="169109"/>
            <a:ext cx="92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3R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65760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Putative 3R-3L </a:t>
            </a:r>
            <a:r>
              <a:rPr lang="en-US" sz="3600" b="1" dirty="0" err="1" smtClean="0"/>
              <a:t>boudary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910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080997"/>
          </a:xfrm>
        </p:spPr>
        <p:txBody>
          <a:bodyPr/>
          <a:lstStyle/>
          <a:p>
            <a:pPr algn="ctr"/>
            <a:r>
              <a:rPr lang="en-US" dirty="0" smtClean="0"/>
              <a:t>Repeats and variants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2"/>
            <a:ext cx="4831080" cy="55647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71229 55691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0 </a:t>
            </a:r>
            <a:r>
              <a:rPr lang="en-US" sz="2000" dirty="0" smtClean="0"/>
              <a:t>55694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127152 10260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55926 </a:t>
            </a:r>
            <a:r>
              <a:rPr lang="en-US" sz="2000" dirty="0" smtClean="0"/>
              <a:t>10269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137405 43667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72321 </a:t>
            </a:r>
            <a:r>
              <a:rPr lang="en-US" sz="2000" dirty="0" smtClean="0"/>
              <a:t>43723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187011 69704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 </a:t>
            </a:r>
            <a:r>
              <a:rPr lang="en-US" sz="2000" dirty="0"/>
              <a:t>116028 </a:t>
            </a:r>
            <a:r>
              <a:rPr lang="en-US" sz="2000" dirty="0" smtClean="0"/>
              <a:t>69699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tig00000113 </a:t>
            </a:r>
            <a:r>
              <a:rPr lang="en-US" sz="2000" dirty="0"/>
              <a:t>9918506 </a:t>
            </a:r>
            <a:r>
              <a:rPr lang="en-US" sz="2000" dirty="0" smtClean="0"/>
              <a:t>6219 (2R)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66116 </a:t>
            </a:r>
            <a:r>
              <a:rPr lang="en-US" sz="2000" dirty="0" smtClean="0"/>
              <a:t>6205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tig00000049 </a:t>
            </a:r>
            <a:r>
              <a:rPr lang="en-US" sz="2000" dirty="0"/>
              <a:t>1194307 6268 </a:t>
            </a:r>
            <a:r>
              <a:rPr lang="en-US" sz="2000" dirty="0" smtClean="0"/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66192 </a:t>
            </a:r>
            <a:r>
              <a:rPr lang="en-US" sz="2000" dirty="0" smtClean="0"/>
              <a:t>6129 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62478"/>
            <a:ext cx="5913120" cy="58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080997"/>
          </a:xfrm>
        </p:spPr>
        <p:txBody>
          <a:bodyPr/>
          <a:lstStyle/>
          <a:p>
            <a:pPr algn="ctr"/>
            <a:r>
              <a:rPr lang="en-US" dirty="0"/>
              <a:t>Repeats and variants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2"/>
            <a:ext cx="4831080" cy="55647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71229 55691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0 </a:t>
            </a:r>
            <a:r>
              <a:rPr lang="en-US" sz="2000" dirty="0" smtClean="0"/>
              <a:t>55694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127152 10260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55926 </a:t>
            </a:r>
            <a:r>
              <a:rPr lang="en-US" sz="2000" dirty="0" smtClean="0"/>
              <a:t>10269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137405 43667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72321 </a:t>
            </a:r>
            <a:r>
              <a:rPr lang="en-US" sz="2000" dirty="0" smtClean="0"/>
              <a:t>43723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187011 69704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 </a:t>
            </a:r>
            <a:r>
              <a:rPr lang="en-US" sz="2000" dirty="0"/>
              <a:t>116028 </a:t>
            </a:r>
            <a:r>
              <a:rPr lang="en-US" sz="2000" dirty="0" smtClean="0"/>
              <a:t>69699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tig00000113 </a:t>
            </a:r>
            <a:r>
              <a:rPr lang="en-US" sz="2000" dirty="0"/>
              <a:t>9918506 </a:t>
            </a:r>
            <a:r>
              <a:rPr lang="en-US" sz="2000" dirty="0" smtClean="0"/>
              <a:t>6219 (2R)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66116 </a:t>
            </a:r>
            <a:r>
              <a:rPr lang="en-US" sz="2000" dirty="0" smtClean="0"/>
              <a:t>6205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tig00000049 </a:t>
            </a:r>
            <a:r>
              <a:rPr lang="en-US" sz="2000" dirty="0"/>
              <a:t>1194307 6268 </a:t>
            </a:r>
            <a:r>
              <a:rPr lang="en-US" sz="2000" dirty="0" smtClean="0"/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tig00075149</a:t>
            </a:r>
            <a:r>
              <a:rPr lang="en-US" sz="2000" dirty="0" smtClean="0"/>
              <a:t> </a:t>
            </a:r>
            <a:r>
              <a:rPr lang="en-US" sz="2000" dirty="0"/>
              <a:t>66192 </a:t>
            </a:r>
            <a:r>
              <a:rPr lang="en-US" sz="2000" dirty="0" smtClean="0"/>
              <a:t>6129 </a:t>
            </a:r>
            <a:endParaRPr lang="ru-RU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274" y="4533703"/>
            <a:ext cx="198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74229" y="2271610"/>
            <a:ext cx="198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6274" y="4533703"/>
            <a:ext cx="11495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6355" y="2271610"/>
            <a:ext cx="198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895805" y="4533703"/>
            <a:ext cx="198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67943" y="2271610"/>
            <a:ext cx="13062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66355" y="2271610"/>
            <a:ext cx="13062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54229" y="2271610"/>
            <a:ext cx="33212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74674" y="2271610"/>
            <a:ext cx="522515" cy="2262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599023" y="2271610"/>
            <a:ext cx="563880" cy="2262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080997"/>
          </a:xfrm>
        </p:spPr>
        <p:txBody>
          <a:bodyPr/>
          <a:lstStyle/>
          <a:p>
            <a:pPr algn="ctr"/>
            <a:r>
              <a:rPr lang="en-US" dirty="0"/>
              <a:t>Repeats and variants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2017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175968 5104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tig00075150 </a:t>
            </a:r>
            <a:r>
              <a:rPr lang="en-US" sz="2000" dirty="0"/>
              <a:t>0 5094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187016 70189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5083 </a:t>
            </a:r>
            <a:r>
              <a:rPr lang="en-US" sz="2000" dirty="0" smtClean="0"/>
              <a:t>70166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200838 </a:t>
            </a:r>
            <a:r>
              <a:rPr lang="en-US" sz="2000" dirty="0" smtClean="0"/>
              <a:t>3262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15696 </a:t>
            </a:r>
            <a:r>
              <a:rPr lang="en-US" sz="2000" dirty="0" smtClean="0"/>
              <a:t>3215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197625 3216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18908 </a:t>
            </a:r>
            <a:r>
              <a:rPr lang="en-US" sz="2000" dirty="0" smtClean="0"/>
              <a:t>3256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62478"/>
            <a:ext cx="5913120" cy="58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080997"/>
          </a:xfrm>
        </p:spPr>
        <p:txBody>
          <a:bodyPr/>
          <a:lstStyle/>
          <a:p>
            <a:pPr algn="ctr"/>
            <a:r>
              <a:rPr lang="en-US" dirty="0"/>
              <a:t>Repeats and variants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2017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175968 5104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tig00075150 </a:t>
            </a:r>
            <a:r>
              <a:rPr lang="en-US" sz="2000" dirty="0"/>
              <a:t>0 5094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187016 70189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5083 </a:t>
            </a:r>
            <a:r>
              <a:rPr lang="en-US" sz="2000" dirty="0" smtClean="0"/>
              <a:t>70166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tig00000281 200838 </a:t>
            </a:r>
            <a:r>
              <a:rPr lang="en-US" sz="2000" dirty="0" smtClean="0"/>
              <a:t>3262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15696 </a:t>
            </a:r>
            <a:r>
              <a:rPr lang="en-US" sz="2000" dirty="0" smtClean="0"/>
              <a:t>3215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tig00000281 </a:t>
            </a:r>
            <a:r>
              <a:rPr lang="en-US" sz="2000" dirty="0"/>
              <a:t>197625 3216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tig00075150</a:t>
            </a:r>
            <a:r>
              <a:rPr lang="en-US" sz="2000" dirty="0" smtClean="0"/>
              <a:t> </a:t>
            </a:r>
            <a:r>
              <a:rPr lang="en-US" sz="2000" dirty="0"/>
              <a:t>18908 </a:t>
            </a:r>
            <a:r>
              <a:rPr lang="en-US" sz="2000" dirty="0" smtClean="0"/>
              <a:t>3256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74229" y="4533703"/>
            <a:ext cx="2312125" cy="12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74229" y="2271610"/>
            <a:ext cx="152835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08869" y="2271610"/>
            <a:ext cx="145748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99863" y="4545874"/>
            <a:ext cx="2131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68982" y="2271610"/>
            <a:ext cx="60524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66355" y="2271610"/>
            <a:ext cx="13062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02583" y="2271610"/>
            <a:ext cx="13062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97190" y="2271610"/>
            <a:ext cx="52250" cy="2262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599023" y="2271610"/>
            <a:ext cx="41366" cy="2262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9451" y="2271610"/>
            <a:ext cx="11495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76950" y="2271612"/>
            <a:ext cx="4140924" cy="2225578"/>
          </a:xfrm>
          <a:prstGeom prst="straightConnector1">
            <a:avLst/>
          </a:prstGeom>
          <a:ln w="381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17429" y="4497190"/>
            <a:ext cx="6531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6354" y="4545874"/>
            <a:ext cx="31350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474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Lucida Console</vt:lpstr>
      <vt:lpstr>Office Theme</vt:lpstr>
      <vt:lpstr>An. quadrimaculatus genome assembly</vt:lpstr>
      <vt:lpstr>PowerPoint Presentation</vt:lpstr>
      <vt:lpstr>PowerPoint Presentation</vt:lpstr>
      <vt:lpstr>PowerPoint Presentation</vt:lpstr>
      <vt:lpstr>PowerPoint Presentation</vt:lpstr>
      <vt:lpstr>Repeats and variants</vt:lpstr>
      <vt:lpstr>Repeats and variants</vt:lpstr>
      <vt:lpstr>Repeats and variants</vt:lpstr>
      <vt:lpstr>Repeats and variants</vt:lpstr>
      <vt:lpstr>Full contig repeats</vt:lpstr>
      <vt:lpstr>Repeats saving</vt:lpstr>
      <vt:lpstr>Assembly of 3R/3L chromosome</vt:lpstr>
      <vt:lpstr>PowerPoint Presentation</vt:lpstr>
      <vt:lpstr>PowerPoint Presentation</vt:lpstr>
      <vt:lpstr>An.quadrimaculatus vs An.atropravus </vt:lpstr>
      <vt:lpstr>PowerPoint Presentation</vt:lpstr>
      <vt:lpstr>An. freeborni genome assembly</vt:lpstr>
      <vt:lpstr>Hi-C statistic</vt:lpstr>
      <vt:lpstr>Rabl-configuration </vt:lpstr>
      <vt:lpstr>An.freeborni</vt:lpstr>
      <vt:lpstr>An.freeborni: putative tandem duplication </vt:lpstr>
      <vt:lpstr>An.freeborni: scaffold joins</vt:lpstr>
      <vt:lpstr>An.freeborni: 3R</vt:lpstr>
      <vt:lpstr>An.freeborni: X-heterochromatine</vt:lpstr>
      <vt:lpstr>An.freeborn – An. atroparvus alignment</vt:lpstr>
      <vt:lpstr>An.freeborn – An. quadrimaculatus alignment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An. quadrimaculatus genome assembly</dc:title>
  <dc:creator>admin</dc:creator>
  <cp:lastModifiedBy>admin</cp:lastModifiedBy>
  <cp:revision>44</cp:revision>
  <dcterms:created xsi:type="dcterms:W3CDTF">2021-07-15T09:36:02Z</dcterms:created>
  <dcterms:modified xsi:type="dcterms:W3CDTF">2022-03-30T10:04:48Z</dcterms:modified>
</cp:coreProperties>
</file>