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57" r:id="rId3"/>
    <p:sldId id="259" r:id="rId4"/>
    <p:sldId id="261" r:id="rId5"/>
    <p:sldId id="262" r:id="rId6"/>
    <p:sldId id="263" r:id="rId7"/>
    <p:sldId id="265" r:id="rId8"/>
    <p:sldId id="269" r:id="rId9"/>
    <p:sldId id="272" r:id="rId10"/>
    <p:sldId id="266" r:id="rId11"/>
    <p:sldId id="273" r:id="rId12"/>
    <p:sldId id="267" r:id="rId13"/>
    <p:sldId id="274" r:id="rId14"/>
    <p:sldId id="276" r:id="rId15"/>
    <p:sldId id="277" r:id="rId16"/>
    <p:sldId id="278" r:id="rId17"/>
    <p:sldId id="268" r:id="rId18"/>
    <p:sldId id="279" r:id="rId19"/>
    <p:sldId id="271" r:id="rId20"/>
    <p:sldId id="26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E9A1F-4BCC-411E-AC61-9D68255286C4}" type="datetimeFigureOut">
              <a:rPr lang="ru-RU" smtClean="0"/>
              <a:t>01.03.2024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06B92-B086-484E-951C-CFF8A50BA38F}" type="slidenum">
              <a:rPr lang="ru-RU" smtClean="0"/>
              <a:t>‹#›</a:t>
            </a:fld>
            <a:endParaRPr lang="ru-RU"/>
          </a:p>
        </p:txBody>
      </p:sp>
    </p:spTree>
    <p:extLst>
      <p:ext uri="{BB962C8B-B14F-4D97-AF65-F5344CB8AC3E}">
        <p14:creationId xmlns:p14="http://schemas.microsoft.com/office/powerpoint/2010/main" val="18356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8706B92-B086-484E-951C-CFF8A50BA38F}" type="slidenum">
              <a:rPr lang="ru-RU" smtClean="0"/>
              <a:t>4</a:t>
            </a:fld>
            <a:endParaRPr lang="ru-RU"/>
          </a:p>
        </p:txBody>
      </p:sp>
    </p:spTree>
    <p:extLst>
      <p:ext uri="{BB962C8B-B14F-4D97-AF65-F5344CB8AC3E}">
        <p14:creationId xmlns:p14="http://schemas.microsoft.com/office/powerpoint/2010/main" val="199759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B51E65-49E9-4DCB-BE03-BB497E9698F7}" type="datetime1">
              <a:rPr lang="ru-RU" smtClean="0"/>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52803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91C9E6-4FAC-46EF-A7E9-FEEEF3F1CAAE}" type="datetime1">
              <a:rPr lang="ru-RU" smtClean="0"/>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343760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49DB67-68A4-420C-99F5-4A841756A284}" type="datetime1">
              <a:rPr lang="ru-RU" smtClean="0"/>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150566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568D30-E079-499C-9DB1-766E3A7161B6}" type="datetime1">
              <a:rPr lang="ru-RU" smtClean="0"/>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9867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FC2885-5F5D-44DB-99A5-82B593C57900}" type="datetime1">
              <a:rPr lang="ru-RU" smtClean="0"/>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373713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E03902-29DF-4C7C-A779-D697EE36ADD6}" type="datetime1">
              <a:rPr lang="ru-RU" smtClean="0"/>
              <a:t>01.03.2024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75206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D58BE2-5A5B-477A-BC88-E631AD39B3DB}" type="datetime1">
              <a:rPr lang="ru-RU" smtClean="0"/>
              <a:t>01.03.2024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396395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5F1329-C579-498D-A686-4D80C550F900}" type="datetime1">
              <a:rPr lang="ru-RU" smtClean="0"/>
              <a:t>01.03.2024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362007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2959B1-D0B8-48BB-BA10-F2B7643E3ACE}" type="datetime1">
              <a:rPr lang="ru-RU" smtClean="0"/>
              <a:t>01.03.2024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193127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4538DA-B158-4DE2-8381-E3A5F79B3D9D}" type="datetime1">
              <a:rPr lang="ru-RU" smtClean="0"/>
              <a:t>01.03.2024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184388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74A488-08B3-479A-A0F0-0D0C894CEAD4}" type="datetime1">
              <a:rPr lang="ru-RU" smtClean="0"/>
              <a:t>01.03.2024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870BF5-09CD-49A8-90AE-54E922B4AD83}" type="slidenum">
              <a:rPr lang="ru-RU" smtClean="0"/>
              <a:t>‹#›</a:t>
            </a:fld>
            <a:endParaRPr lang="ru-RU"/>
          </a:p>
        </p:txBody>
      </p:sp>
    </p:spTree>
    <p:extLst>
      <p:ext uri="{BB962C8B-B14F-4D97-AF65-F5344CB8AC3E}">
        <p14:creationId xmlns:p14="http://schemas.microsoft.com/office/powerpoint/2010/main" val="92305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6972A-DDD2-4FCA-93F1-742A1B3A645A}" type="datetime1">
              <a:rPr lang="ru-RU" smtClean="0"/>
              <a:t>01.03.2024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70BF5-09CD-49A8-90AE-54E922B4AD83}" type="slidenum">
              <a:rPr lang="ru-RU" smtClean="0"/>
              <a:t>‹#›</a:t>
            </a:fld>
            <a:endParaRPr lang="ru-RU"/>
          </a:p>
        </p:txBody>
      </p:sp>
    </p:spTree>
    <p:extLst>
      <p:ext uri="{BB962C8B-B14F-4D97-AF65-F5344CB8AC3E}">
        <p14:creationId xmlns:p14="http://schemas.microsoft.com/office/powerpoint/2010/main" val="324484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science/article/pii/S0002929714004364"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nk.springer.com/article/10.1007/s00439-014-1503-8"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ture.com/articles/s41588-023-01517-5" TargetMode="External"/><Relationship Id="rId2" Type="http://schemas.openxmlformats.org/officeDocument/2006/relationships/hyperlink" Target="https://www.nature.com/articles/s41588-023-01524-6"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biorxiv.org/content/10.1101/2023.12.21.572730v1" TargetMode="External"/><Relationship Id="rId4" Type="http://schemas.openxmlformats.org/officeDocument/2006/relationships/hyperlink" Target="https://www.nature.com/articles/s41588-023-01574-w"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852" y="132193"/>
            <a:ext cx="10515600" cy="1325563"/>
          </a:xfrm>
        </p:spPr>
        <p:txBody>
          <a:bodyPr/>
          <a:lstStyle/>
          <a:p>
            <a:r>
              <a:rPr lang="ru-RU" dirty="0" smtClean="0"/>
              <a:t>Базы данных вариантов мутаций человека</a:t>
            </a:r>
            <a:endParaRPr lang="ru-RU" dirty="0"/>
          </a:p>
        </p:txBody>
      </p:sp>
      <p:cxnSp>
        <p:nvCxnSpPr>
          <p:cNvPr id="5" name="Прямая со стрелкой 4"/>
          <p:cNvCxnSpPr/>
          <p:nvPr/>
        </p:nvCxnSpPr>
        <p:spPr>
          <a:xfrm flipH="1">
            <a:off x="1558835" y="1271451"/>
            <a:ext cx="2743199" cy="661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5919652" y="1271451"/>
            <a:ext cx="2562497" cy="661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2777" y="2000182"/>
            <a:ext cx="2020389" cy="369332"/>
          </a:xfrm>
          <a:prstGeom prst="rect">
            <a:avLst/>
          </a:prstGeom>
          <a:noFill/>
        </p:spPr>
        <p:txBody>
          <a:bodyPr wrap="square" rtlCol="0">
            <a:spAutoFit/>
          </a:bodyPr>
          <a:lstStyle/>
          <a:p>
            <a:r>
              <a:rPr lang="en-US" b="1" dirty="0" err="1" smtClean="0"/>
              <a:t>GnomAD</a:t>
            </a:r>
            <a:endParaRPr lang="ru-RU" b="1" dirty="0"/>
          </a:p>
        </p:txBody>
      </p:sp>
      <p:sp>
        <p:nvSpPr>
          <p:cNvPr id="10" name="TextBox 9"/>
          <p:cNvSpPr txBox="1"/>
          <p:nvPr/>
        </p:nvSpPr>
        <p:spPr>
          <a:xfrm>
            <a:off x="8164285" y="2117408"/>
            <a:ext cx="2020389" cy="369332"/>
          </a:xfrm>
          <a:prstGeom prst="rect">
            <a:avLst/>
          </a:prstGeom>
          <a:noFill/>
        </p:spPr>
        <p:txBody>
          <a:bodyPr wrap="square" rtlCol="0">
            <a:spAutoFit/>
          </a:bodyPr>
          <a:lstStyle/>
          <a:p>
            <a:r>
              <a:rPr lang="en-US" b="1" dirty="0" smtClean="0"/>
              <a:t>1000 genomes</a:t>
            </a:r>
            <a:endParaRPr lang="ru-RU" b="1" dirty="0"/>
          </a:p>
        </p:txBody>
      </p:sp>
      <p:sp>
        <p:nvSpPr>
          <p:cNvPr id="11" name="TextBox 10"/>
          <p:cNvSpPr txBox="1"/>
          <p:nvPr/>
        </p:nvSpPr>
        <p:spPr>
          <a:xfrm>
            <a:off x="818606" y="2450238"/>
            <a:ext cx="3065417" cy="369332"/>
          </a:xfrm>
          <a:prstGeom prst="rect">
            <a:avLst/>
          </a:prstGeom>
          <a:noFill/>
        </p:spPr>
        <p:txBody>
          <a:bodyPr wrap="square" rtlCol="0">
            <a:spAutoFit/>
          </a:bodyPr>
          <a:lstStyle/>
          <a:p>
            <a:r>
              <a:rPr lang="ru-RU" dirty="0" smtClean="0"/>
              <a:t>≈</a:t>
            </a:r>
            <a:r>
              <a:rPr lang="en-US" dirty="0" smtClean="0"/>
              <a:t> 807000 </a:t>
            </a:r>
            <a:r>
              <a:rPr lang="ru-RU" dirty="0" smtClean="0"/>
              <a:t>человек</a:t>
            </a:r>
            <a:endParaRPr lang="ru-RU" dirty="0"/>
          </a:p>
        </p:txBody>
      </p:sp>
      <p:sp>
        <p:nvSpPr>
          <p:cNvPr id="12" name="TextBox 11"/>
          <p:cNvSpPr txBox="1"/>
          <p:nvPr/>
        </p:nvSpPr>
        <p:spPr>
          <a:xfrm>
            <a:off x="8007532" y="2450238"/>
            <a:ext cx="3065417" cy="369332"/>
          </a:xfrm>
          <a:prstGeom prst="rect">
            <a:avLst/>
          </a:prstGeom>
          <a:noFill/>
        </p:spPr>
        <p:txBody>
          <a:bodyPr wrap="square" rtlCol="0">
            <a:spAutoFit/>
          </a:bodyPr>
          <a:lstStyle/>
          <a:p>
            <a:r>
              <a:rPr lang="ru-RU" dirty="0" smtClean="0"/>
              <a:t>≈</a:t>
            </a:r>
            <a:r>
              <a:rPr lang="en-US" dirty="0" smtClean="0"/>
              <a:t> </a:t>
            </a:r>
            <a:r>
              <a:rPr lang="ru-RU" dirty="0" smtClean="0"/>
              <a:t>3202 человека</a:t>
            </a:r>
            <a:endParaRPr lang="ru-RU" dirty="0"/>
          </a:p>
        </p:txBody>
      </p:sp>
      <p:pic>
        <p:nvPicPr>
          <p:cNvPr id="13" name="Рисунок 12"/>
          <p:cNvPicPr>
            <a:picLocks noChangeAspect="1"/>
          </p:cNvPicPr>
          <p:nvPr/>
        </p:nvPicPr>
        <p:blipFill>
          <a:blip r:embed="rId2"/>
          <a:stretch>
            <a:fillRect/>
          </a:stretch>
        </p:blipFill>
        <p:spPr>
          <a:xfrm>
            <a:off x="7109850" y="2752691"/>
            <a:ext cx="4564261" cy="2545453"/>
          </a:xfrm>
          <a:prstGeom prst="rect">
            <a:avLst/>
          </a:prstGeom>
        </p:spPr>
      </p:pic>
      <p:sp>
        <p:nvSpPr>
          <p:cNvPr id="14" name="TextBox 13"/>
          <p:cNvSpPr txBox="1"/>
          <p:nvPr/>
        </p:nvSpPr>
        <p:spPr>
          <a:xfrm>
            <a:off x="6949014" y="5407562"/>
            <a:ext cx="4885934" cy="923330"/>
          </a:xfrm>
          <a:prstGeom prst="rect">
            <a:avLst/>
          </a:prstGeom>
          <a:noFill/>
        </p:spPr>
        <p:txBody>
          <a:bodyPr wrap="square" rtlCol="0">
            <a:spAutoFit/>
          </a:bodyPr>
          <a:lstStyle/>
          <a:p>
            <a:r>
              <a:rPr lang="ru-RU" dirty="0" smtClean="0"/>
              <a:t>Все варианты фазированы. То есть мы знаем комбинации вариантов на каждой хромосоме у всех людей.</a:t>
            </a:r>
            <a:endParaRPr lang="ru-RU" dirty="0"/>
          </a:p>
        </p:txBody>
      </p:sp>
      <p:pic>
        <p:nvPicPr>
          <p:cNvPr id="19" name="Рисунок 18"/>
          <p:cNvPicPr>
            <a:picLocks noChangeAspect="1"/>
          </p:cNvPicPr>
          <p:nvPr/>
        </p:nvPicPr>
        <p:blipFill rotWithShape="1">
          <a:blip r:embed="rId2"/>
          <a:srcRect l="21454" t="28132" b="42787"/>
          <a:stretch/>
        </p:blipFill>
        <p:spPr>
          <a:xfrm>
            <a:off x="383177" y="3071823"/>
            <a:ext cx="3585055" cy="740229"/>
          </a:xfrm>
          <a:prstGeom prst="rect">
            <a:avLst/>
          </a:prstGeom>
        </p:spPr>
      </p:pic>
      <p:sp>
        <p:nvSpPr>
          <p:cNvPr id="20" name="TextBox 19"/>
          <p:cNvSpPr txBox="1"/>
          <p:nvPr/>
        </p:nvSpPr>
        <p:spPr>
          <a:xfrm>
            <a:off x="1093918" y="3681247"/>
            <a:ext cx="961304" cy="261610"/>
          </a:xfrm>
          <a:prstGeom prst="rect">
            <a:avLst/>
          </a:prstGeom>
          <a:noFill/>
        </p:spPr>
        <p:txBody>
          <a:bodyPr wrap="square" rtlCol="0">
            <a:spAutoFit/>
          </a:bodyPr>
          <a:lstStyle/>
          <a:p>
            <a:r>
              <a:rPr lang="en-US" sz="1100" dirty="0" smtClean="0"/>
              <a:t>AF = 0.023</a:t>
            </a:r>
            <a:endParaRPr lang="ru-RU" sz="1100" dirty="0"/>
          </a:p>
        </p:txBody>
      </p:sp>
      <p:sp>
        <p:nvSpPr>
          <p:cNvPr id="21" name="TextBox 20"/>
          <p:cNvSpPr txBox="1"/>
          <p:nvPr/>
        </p:nvSpPr>
        <p:spPr>
          <a:xfrm>
            <a:off x="2531075" y="3681247"/>
            <a:ext cx="961304" cy="261610"/>
          </a:xfrm>
          <a:prstGeom prst="rect">
            <a:avLst/>
          </a:prstGeom>
          <a:noFill/>
        </p:spPr>
        <p:txBody>
          <a:bodyPr wrap="square" rtlCol="0">
            <a:spAutoFit/>
          </a:bodyPr>
          <a:lstStyle/>
          <a:p>
            <a:r>
              <a:rPr lang="en-US" sz="1100" dirty="0" smtClean="0"/>
              <a:t>AF = 0.05</a:t>
            </a:r>
            <a:endParaRPr lang="ru-RU" sz="1100" dirty="0"/>
          </a:p>
        </p:txBody>
      </p:sp>
      <p:sp>
        <p:nvSpPr>
          <p:cNvPr id="22" name="TextBox 21"/>
          <p:cNvSpPr txBox="1"/>
          <p:nvPr/>
        </p:nvSpPr>
        <p:spPr>
          <a:xfrm>
            <a:off x="88108" y="4090616"/>
            <a:ext cx="4885934" cy="923330"/>
          </a:xfrm>
          <a:prstGeom prst="rect">
            <a:avLst/>
          </a:prstGeom>
          <a:noFill/>
        </p:spPr>
        <p:txBody>
          <a:bodyPr wrap="square" rtlCol="0">
            <a:spAutoFit/>
          </a:bodyPr>
          <a:lstStyle/>
          <a:p>
            <a:r>
              <a:rPr lang="ru-RU" dirty="0"/>
              <a:t>В</a:t>
            </a:r>
            <a:r>
              <a:rPr lang="ru-RU" dirty="0" smtClean="0"/>
              <a:t>арианты не фазированы и не разбиты по людям. То есть мы знаем только частоту каждого варианта в популяции.</a:t>
            </a:r>
            <a:endParaRPr lang="ru-RU" dirty="0"/>
          </a:p>
        </p:txBody>
      </p:sp>
      <p:sp>
        <p:nvSpPr>
          <p:cNvPr id="3" name="Прямоугольник 2"/>
          <p:cNvSpPr/>
          <p:nvPr/>
        </p:nvSpPr>
        <p:spPr>
          <a:xfrm>
            <a:off x="383177" y="6237796"/>
            <a:ext cx="6096000" cy="646331"/>
          </a:xfrm>
          <a:prstGeom prst="rect">
            <a:avLst/>
          </a:prstGeom>
        </p:spPr>
        <p:txBody>
          <a:bodyPr>
            <a:spAutoFit/>
          </a:bodyPr>
          <a:lstStyle/>
          <a:p>
            <a:r>
              <a:rPr lang="ru-RU" sz="1200" dirty="0" err="1">
                <a:solidFill>
                  <a:srgbClr val="202122"/>
                </a:solidFill>
                <a:latin typeface="Arial" panose="020B0604020202020204" pitchFamily="34" charset="0"/>
              </a:rPr>
              <a:t>Однонуклеотидный</a:t>
            </a:r>
            <a:r>
              <a:rPr lang="ru-RU" sz="1200" dirty="0">
                <a:solidFill>
                  <a:srgbClr val="202122"/>
                </a:solidFill>
                <a:latin typeface="Arial" panose="020B0604020202020204" pitchFamily="34" charset="0"/>
              </a:rPr>
              <a:t> полиморфизм </a:t>
            </a:r>
            <a:r>
              <a:rPr lang="ru-RU" sz="1200" dirty="0" smtClean="0">
                <a:solidFill>
                  <a:srgbClr val="202122"/>
                </a:solidFill>
                <a:latin typeface="Arial" panose="020B0604020202020204" pitchFamily="34" charset="0"/>
              </a:rPr>
              <a:t>(англ</a:t>
            </a:r>
            <a:r>
              <a:rPr lang="ru-RU" sz="1200" dirty="0">
                <a:solidFill>
                  <a:srgbClr val="202122"/>
                </a:solidFill>
                <a:latin typeface="Arial" panose="020B0604020202020204" pitchFamily="34" charset="0"/>
              </a:rPr>
              <a:t>. </a:t>
            </a:r>
            <a:r>
              <a:rPr lang="ru-RU" sz="1200" dirty="0" err="1">
                <a:solidFill>
                  <a:srgbClr val="202122"/>
                </a:solidFill>
                <a:latin typeface="Arial" panose="020B0604020202020204" pitchFamily="34" charset="0"/>
              </a:rPr>
              <a:t>Single</a:t>
            </a:r>
            <a:r>
              <a:rPr lang="ru-RU" sz="1200" dirty="0">
                <a:solidFill>
                  <a:srgbClr val="202122"/>
                </a:solidFill>
                <a:latin typeface="Arial" panose="020B0604020202020204" pitchFamily="34" charset="0"/>
              </a:rPr>
              <a:t> </a:t>
            </a:r>
            <a:r>
              <a:rPr lang="ru-RU" sz="1200" dirty="0" err="1">
                <a:solidFill>
                  <a:srgbClr val="202122"/>
                </a:solidFill>
                <a:latin typeface="Arial" panose="020B0604020202020204" pitchFamily="34" charset="0"/>
              </a:rPr>
              <a:t>nucleotide</a:t>
            </a:r>
            <a:r>
              <a:rPr lang="ru-RU" sz="1200" dirty="0">
                <a:solidFill>
                  <a:srgbClr val="202122"/>
                </a:solidFill>
                <a:latin typeface="Arial" panose="020B0604020202020204" pitchFamily="34" charset="0"/>
              </a:rPr>
              <a:t> </a:t>
            </a:r>
            <a:r>
              <a:rPr lang="ru-RU" sz="1200" dirty="0" err="1">
                <a:solidFill>
                  <a:srgbClr val="202122"/>
                </a:solidFill>
                <a:latin typeface="Arial" panose="020B0604020202020204" pitchFamily="34" charset="0"/>
              </a:rPr>
              <a:t>polymorphism</a:t>
            </a:r>
            <a:r>
              <a:rPr lang="ru-RU" sz="1200" dirty="0">
                <a:solidFill>
                  <a:srgbClr val="202122"/>
                </a:solidFill>
                <a:latin typeface="Arial" panose="020B0604020202020204" pitchFamily="34" charset="0"/>
              </a:rPr>
              <a:t>, SNP, произносится как </a:t>
            </a:r>
            <a:r>
              <a:rPr lang="ru-RU" sz="1200" dirty="0" err="1">
                <a:solidFill>
                  <a:srgbClr val="202122"/>
                </a:solidFill>
                <a:latin typeface="Arial" panose="020B0604020202020204" pitchFamily="34" charset="0"/>
              </a:rPr>
              <a:t>снип</a:t>
            </a:r>
            <a:r>
              <a:rPr lang="ru-RU" sz="1200" dirty="0">
                <a:solidFill>
                  <a:srgbClr val="202122"/>
                </a:solidFill>
                <a:latin typeface="Arial" panose="020B0604020202020204" pitchFamily="34" charset="0"/>
              </a:rPr>
              <a:t>) — отличия последовательности ДНК размером в один нуклеотид</a:t>
            </a:r>
            <a:endParaRPr lang="ru-RU" sz="1200" dirty="0"/>
          </a:p>
        </p:txBody>
      </p:sp>
      <p:sp>
        <p:nvSpPr>
          <p:cNvPr id="4" name="Номер слайда 3"/>
          <p:cNvSpPr>
            <a:spLocks noGrp="1"/>
          </p:cNvSpPr>
          <p:nvPr>
            <p:ph type="sldNum" sz="quarter" idx="12"/>
          </p:nvPr>
        </p:nvSpPr>
        <p:spPr/>
        <p:txBody>
          <a:bodyPr/>
          <a:lstStyle/>
          <a:p>
            <a:fld id="{B5870BF5-09CD-49A8-90AE-54E922B4AD83}" type="slidenum">
              <a:rPr lang="ru-RU" smtClean="0"/>
              <a:t>1</a:t>
            </a:fld>
            <a:endParaRPr lang="ru-RU"/>
          </a:p>
        </p:txBody>
      </p:sp>
    </p:spTree>
    <p:extLst>
      <p:ext uri="{BB962C8B-B14F-4D97-AF65-F5344CB8AC3E}">
        <p14:creationId xmlns:p14="http://schemas.microsoft.com/office/powerpoint/2010/main" val="142309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57644" y="1892571"/>
            <a:ext cx="5250379" cy="4828904"/>
          </a:xfrm>
          <a:prstGeom prst="rect">
            <a:avLst/>
          </a:prstGeom>
        </p:spPr>
      </p:pic>
      <p:sp>
        <p:nvSpPr>
          <p:cNvPr id="11" name="Прямоугольник 10"/>
          <p:cNvSpPr/>
          <p:nvPr/>
        </p:nvSpPr>
        <p:spPr>
          <a:xfrm>
            <a:off x="306977" y="1513316"/>
            <a:ext cx="6096000" cy="276999"/>
          </a:xfrm>
          <a:prstGeom prst="rect">
            <a:avLst/>
          </a:prstGeom>
        </p:spPr>
        <p:txBody>
          <a:bodyPr>
            <a:spAutoFit/>
          </a:bodyPr>
          <a:lstStyle/>
          <a:p>
            <a:r>
              <a:rPr lang="ru-RU" sz="1200" dirty="0"/>
              <a:t>https://www.sciencedirect.com/science/article/pii/S0021925819619009?via%3Dihub</a:t>
            </a:r>
          </a:p>
        </p:txBody>
      </p:sp>
      <p:sp>
        <p:nvSpPr>
          <p:cNvPr id="2" name="Номер слайда 1"/>
          <p:cNvSpPr>
            <a:spLocks noGrp="1"/>
          </p:cNvSpPr>
          <p:nvPr>
            <p:ph type="sldNum" sz="quarter" idx="12"/>
          </p:nvPr>
        </p:nvSpPr>
        <p:spPr/>
        <p:txBody>
          <a:bodyPr/>
          <a:lstStyle/>
          <a:p>
            <a:fld id="{B5870BF5-09CD-49A8-90AE-54E922B4AD83}" type="slidenum">
              <a:rPr lang="ru-RU" smtClean="0"/>
              <a:t>10</a:t>
            </a:fld>
            <a:endParaRPr lang="ru-RU"/>
          </a:p>
        </p:txBody>
      </p:sp>
      <p:sp>
        <p:nvSpPr>
          <p:cNvPr id="4" name="TextBox 3"/>
          <p:cNvSpPr txBox="1"/>
          <p:nvPr/>
        </p:nvSpPr>
        <p:spPr>
          <a:xfrm>
            <a:off x="748937" y="139337"/>
            <a:ext cx="2847703" cy="707886"/>
          </a:xfrm>
          <a:prstGeom prst="rect">
            <a:avLst/>
          </a:prstGeom>
          <a:noFill/>
        </p:spPr>
        <p:txBody>
          <a:bodyPr wrap="square" rtlCol="0">
            <a:spAutoFit/>
          </a:bodyPr>
          <a:lstStyle/>
          <a:p>
            <a:r>
              <a:rPr lang="ru-RU" sz="4000" b="1" dirty="0" smtClean="0"/>
              <a:t>Кейс 1</a:t>
            </a:r>
            <a:endParaRPr lang="ru-RU" sz="4000" b="1" dirty="0"/>
          </a:p>
        </p:txBody>
      </p:sp>
      <p:sp>
        <p:nvSpPr>
          <p:cNvPr id="8" name="TextBox 7"/>
          <p:cNvSpPr txBox="1"/>
          <p:nvPr/>
        </p:nvSpPr>
        <p:spPr>
          <a:xfrm>
            <a:off x="238397" y="1029342"/>
            <a:ext cx="3559629" cy="369332"/>
          </a:xfrm>
          <a:prstGeom prst="rect">
            <a:avLst/>
          </a:prstGeom>
          <a:noFill/>
        </p:spPr>
        <p:txBody>
          <a:bodyPr wrap="square" rtlCol="0">
            <a:spAutoFit/>
          </a:bodyPr>
          <a:lstStyle/>
          <a:p>
            <a:r>
              <a:rPr lang="en-US" dirty="0" smtClean="0"/>
              <a:t>Chr22: 19723410   C</a:t>
            </a:r>
            <a:r>
              <a:rPr lang="ru-RU" dirty="0" smtClean="0"/>
              <a:t> </a:t>
            </a:r>
            <a:r>
              <a:rPr lang="en-US" dirty="0" smtClean="0"/>
              <a:t>&gt; G </a:t>
            </a:r>
            <a:endParaRPr lang="ru-RU" dirty="0"/>
          </a:p>
        </p:txBody>
      </p:sp>
      <p:sp>
        <p:nvSpPr>
          <p:cNvPr id="14" name="TextBox 13"/>
          <p:cNvSpPr txBox="1"/>
          <p:nvPr/>
        </p:nvSpPr>
        <p:spPr>
          <a:xfrm>
            <a:off x="6156960" y="5573485"/>
            <a:ext cx="5399315" cy="646331"/>
          </a:xfrm>
          <a:prstGeom prst="rect">
            <a:avLst/>
          </a:prstGeom>
          <a:noFill/>
        </p:spPr>
        <p:txBody>
          <a:bodyPr wrap="square" rtlCol="0">
            <a:spAutoFit/>
          </a:bodyPr>
          <a:lstStyle/>
          <a:p>
            <a:r>
              <a:rPr lang="ru-RU" dirty="0" smtClean="0"/>
              <a:t>Ожидаем, что транскрипция гена </a:t>
            </a:r>
            <a:r>
              <a:rPr lang="en-US" dirty="0" smtClean="0"/>
              <a:t>GP1BB </a:t>
            </a:r>
            <a:r>
              <a:rPr lang="ru-RU" dirty="0" smtClean="0"/>
              <a:t>должна снизиться в случае мутации.</a:t>
            </a:r>
            <a:endParaRPr lang="ru-RU" dirty="0"/>
          </a:p>
        </p:txBody>
      </p:sp>
      <p:pic>
        <p:nvPicPr>
          <p:cNvPr id="15" name="Рисунок 14"/>
          <p:cNvPicPr>
            <a:picLocks noChangeAspect="1"/>
          </p:cNvPicPr>
          <p:nvPr/>
        </p:nvPicPr>
        <p:blipFill rotWithShape="1">
          <a:blip r:embed="rId3"/>
          <a:srcRect l="9833" b="15973"/>
          <a:stretch/>
        </p:blipFill>
        <p:spPr>
          <a:xfrm>
            <a:off x="5747657" y="648349"/>
            <a:ext cx="6220149" cy="3260554"/>
          </a:xfrm>
          <a:prstGeom prst="rect">
            <a:avLst/>
          </a:prstGeom>
        </p:spPr>
      </p:pic>
      <p:cxnSp>
        <p:nvCxnSpPr>
          <p:cNvPr id="19" name="Прямая со стрелкой 18"/>
          <p:cNvCxnSpPr/>
          <p:nvPr/>
        </p:nvCxnSpPr>
        <p:spPr>
          <a:xfrm flipH="1">
            <a:off x="7845234" y="2438400"/>
            <a:ext cx="505097" cy="65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82889" y="2093960"/>
            <a:ext cx="814151" cy="369332"/>
          </a:xfrm>
          <a:prstGeom prst="rect">
            <a:avLst/>
          </a:prstGeom>
          <a:noFill/>
        </p:spPr>
        <p:txBody>
          <a:bodyPr wrap="square" rtlCol="0">
            <a:spAutoFit/>
          </a:bodyPr>
          <a:lstStyle/>
          <a:p>
            <a:r>
              <a:rPr lang="en-US" dirty="0" err="1" smtClean="0"/>
              <a:t>mut</a:t>
            </a:r>
            <a:endParaRPr lang="ru-RU" dirty="0"/>
          </a:p>
        </p:txBody>
      </p:sp>
      <p:sp>
        <p:nvSpPr>
          <p:cNvPr id="21" name="TextBox 20"/>
          <p:cNvSpPr txBox="1"/>
          <p:nvPr/>
        </p:nvSpPr>
        <p:spPr>
          <a:xfrm>
            <a:off x="10840981" y="2106571"/>
            <a:ext cx="814151" cy="369332"/>
          </a:xfrm>
          <a:prstGeom prst="rect">
            <a:avLst/>
          </a:prstGeom>
          <a:noFill/>
        </p:spPr>
        <p:txBody>
          <a:bodyPr wrap="square" rtlCol="0">
            <a:spAutoFit/>
          </a:bodyPr>
          <a:lstStyle/>
          <a:p>
            <a:r>
              <a:rPr lang="en-US" dirty="0" smtClean="0"/>
              <a:t>TSS</a:t>
            </a:r>
            <a:endParaRPr lang="ru-RU" dirty="0"/>
          </a:p>
        </p:txBody>
      </p:sp>
      <p:cxnSp>
        <p:nvCxnSpPr>
          <p:cNvPr id="23" name="Прямая со стрелкой 22"/>
          <p:cNvCxnSpPr/>
          <p:nvPr/>
        </p:nvCxnSpPr>
        <p:spPr>
          <a:xfrm>
            <a:off x="11117328" y="2499359"/>
            <a:ext cx="0" cy="531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95516" y="713685"/>
            <a:ext cx="3954544" cy="369332"/>
          </a:xfrm>
          <a:prstGeom prst="rect">
            <a:avLst/>
          </a:prstGeom>
        </p:spPr>
        <p:txBody>
          <a:bodyPr wrap="none">
            <a:spAutoFit/>
          </a:bodyPr>
          <a:lstStyle/>
          <a:p>
            <a:r>
              <a:rPr lang="ru-RU" b="1" dirty="0" smtClean="0">
                <a:latin typeface="Inter"/>
              </a:rPr>
              <a:t>Замена в промоторе гена </a:t>
            </a:r>
            <a:r>
              <a:rPr lang="en-US" b="1" dirty="0" smtClean="0">
                <a:latin typeface="Inter"/>
              </a:rPr>
              <a:t>GP1BB</a:t>
            </a:r>
            <a:endParaRPr lang="ru-RU" dirty="0"/>
          </a:p>
        </p:txBody>
      </p:sp>
    </p:spTree>
    <p:extLst>
      <p:ext uri="{BB962C8B-B14F-4D97-AF65-F5344CB8AC3E}">
        <p14:creationId xmlns:p14="http://schemas.microsoft.com/office/powerpoint/2010/main" val="2323655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5870BF5-09CD-49A8-90AE-54E922B4AD83}" type="slidenum">
              <a:rPr lang="ru-RU" smtClean="0"/>
              <a:t>11</a:t>
            </a:fld>
            <a:endParaRPr lang="ru-RU"/>
          </a:p>
        </p:txBody>
      </p:sp>
      <p:sp>
        <p:nvSpPr>
          <p:cNvPr id="5" name="TextBox 4"/>
          <p:cNvSpPr txBox="1"/>
          <p:nvPr/>
        </p:nvSpPr>
        <p:spPr>
          <a:xfrm>
            <a:off x="748937" y="139337"/>
            <a:ext cx="2847703" cy="707886"/>
          </a:xfrm>
          <a:prstGeom prst="rect">
            <a:avLst/>
          </a:prstGeom>
          <a:noFill/>
        </p:spPr>
        <p:txBody>
          <a:bodyPr wrap="square" rtlCol="0">
            <a:spAutoFit/>
          </a:bodyPr>
          <a:lstStyle/>
          <a:p>
            <a:r>
              <a:rPr lang="ru-RU" sz="4000" b="1" dirty="0" smtClean="0"/>
              <a:t>Кейс 1</a:t>
            </a:r>
            <a:endParaRPr lang="ru-RU" sz="4000" b="1" dirty="0"/>
          </a:p>
        </p:txBody>
      </p:sp>
      <p:pic>
        <p:nvPicPr>
          <p:cNvPr id="6" name="Рисунок 5"/>
          <p:cNvPicPr>
            <a:picLocks noChangeAspect="1"/>
          </p:cNvPicPr>
          <p:nvPr/>
        </p:nvPicPr>
        <p:blipFill>
          <a:blip r:embed="rId2"/>
          <a:stretch>
            <a:fillRect/>
          </a:stretch>
        </p:blipFill>
        <p:spPr>
          <a:xfrm>
            <a:off x="4286271" y="700224"/>
            <a:ext cx="3446386" cy="4025761"/>
          </a:xfrm>
          <a:prstGeom prst="rect">
            <a:avLst/>
          </a:prstGeom>
        </p:spPr>
      </p:pic>
      <p:pic>
        <p:nvPicPr>
          <p:cNvPr id="7" name="Рисунок 6"/>
          <p:cNvPicPr>
            <a:picLocks noChangeAspect="1"/>
          </p:cNvPicPr>
          <p:nvPr/>
        </p:nvPicPr>
        <p:blipFill rotWithShape="1">
          <a:blip r:embed="rId3"/>
          <a:srcRect t="50822"/>
          <a:stretch/>
        </p:blipFill>
        <p:spPr>
          <a:xfrm>
            <a:off x="184888" y="828649"/>
            <a:ext cx="3662487" cy="2012880"/>
          </a:xfrm>
          <a:prstGeom prst="rect">
            <a:avLst/>
          </a:prstGeom>
        </p:spPr>
      </p:pic>
      <p:pic>
        <p:nvPicPr>
          <p:cNvPr id="8" name="Рисунок 7"/>
          <p:cNvPicPr>
            <a:picLocks noChangeAspect="1"/>
          </p:cNvPicPr>
          <p:nvPr/>
        </p:nvPicPr>
        <p:blipFill rotWithShape="1">
          <a:blip r:embed="rId4"/>
          <a:srcRect l="6732" b="47851"/>
          <a:stretch/>
        </p:blipFill>
        <p:spPr>
          <a:xfrm>
            <a:off x="7671697" y="627017"/>
            <a:ext cx="4439526" cy="2186104"/>
          </a:xfrm>
          <a:prstGeom prst="rect">
            <a:avLst/>
          </a:prstGeom>
        </p:spPr>
      </p:pic>
      <p:pic>
        <p:nvPicPr>
          <p:cNvPr id="9" name="Рисунок 8"/>
          <p:cNvPicPr>
            <a:picLocks noChangeAspect="1"/>
          </p:cNvPicPr>
          <p:nvPr/>
        </p:nvPicPr>
        <p:blipFill>
          <a:blip r:embed="rId5"/>
          <a:stretch>
            <a:fillRect/>
          </a:stretch>
        </p:blipFill>
        <p:spPr>
          <a:xfrm>
            <a:off x="4226841" y="4867615"/>
            <a:ext cx="3565247" cy="1966828"/>
          </a:xfrm>
          <a:prstGeom prst="rect">
            <a:avLst/>
          </a:prstGeom>
        </p:spPr>
      </p:pic>
      <p:pic>
        <p:nvPicPr>
          <p:cNvPr id="10" name="Рисунок 9"/>
          <p:cNvPicPr>
            <a:picLocks noChangeAspect="1"/>
          </p:cNvPicPr>
          <p:nvPr/>
        </p:nvPicPr>
        <p:blipFill rotWithShape="1">
          <a:blip r:embed="rId3"/>
          <a:srcRect t="197" b="49983"/>
          <a:stretch/>
        </p:blipFill>
        <p:spPr>
          <a:xfrm>
            <a:off x="191974" y="2813121"/>
            <a:ext cx="3690051" cy="2054494"/>
          </a:xfrm>
          <a:prstGeom prst="rect">
            <a:avLst/>
          </a:prstGeom>
        </p:spPr>
      </p:pic>
      <p:pic>
        <p:nvPicPr>
          <p:cNvPr id="11" name="Рисунок 10"/>
          <p:cNvPicPr>
            <a:picLocks noChangeAspect="1"/>
          </p:cNvPicPr>
          <p:nvPr/>
        </p:nvPicPr>
        <p:blipFill rotWithShape="1">
          <a:blip r:embed="rId4"/>
          <a:srcRect l="6732" t="52040" r="18154" b="179"/>
          <a:stretch/>
        </p:blipFill>
        <p:spPr>
          <a:xfrm>
            <a:off x="8103748" y="2813121"/>
            <a:ext cx="3575423" cy="2002971"/>
          </a:xfrm>
          <a:prstGeom prst="rect">
            <a:avLst/>
          </a:prstGeom>
        </p:spPr>
      </p:pic>
    </p:spTree>
    <p:extLst>
      <p:ext uri="{BB962C8B-B14F-4D97-AF65-F5344CB8AC3E}">
        <p14:creationId xmlns:p14="http://schemas.microsoft.com/office/powerpoint/2010/main" val="52781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5870BF5-09CD-49A8-90AE-54E922B4AD83}" type="slidenum">
              <a:rPr lang="ru-RU" smtClean="0"/>
              <a:t>12</a:t>
            </a:fld>
            <a:endParaRPr lang="ru-RU"/>
          </a:p>
        </p:txBody>
      </p:sp>
      <p:sp>
        <p:nvSpPr>
          <p:cNvPr id="8" name="TextBox 7"/>
          <p:cNvSpPr txBox="1"/>
          <p:nvPr/>
        </p:nvSpPr>
        <p:spPr>
          <a:xfrm>
            <a:off x="748937" y="139337"/>
            <a:ext cx="2847703" cy="707886"/>
          </a:xfrm>
          <a:prstGeom prst="rect">
            <a:avLst/>
          </a:prstGeom>
          <a:noFill/>
        </p:spPr>
        <p:txBody>
          <a:bodyPr wrap="square" rtlCol="0">
            <a:spAutoFit/>
          </a:bodyPr>
          <a:lstStyle/>
          <a:p>
            <a:r>
              <a:rPr lang="ru-RU" sz="4000" b="1" dirty="0" smtClean="0"/>
              <a:t>Кейс </a:t>
            </a:r>
            <a:r>
              <a:rPr lang="en-US" sz="4000" b="1" dirty="0" smtClean="0"/>
              <a:t>2</a:t>
            </a:r>
            <a:endParaRPr lang="ru-RU" sz="4000" b="1" dirty="0"/>
          </a:p>
        </p:txBody>
      </p:sp>
      <p:sp>
        <p:nvSpPr>
          <p:cNvPr id="9" name="Прямоугольник 8"/>
          <p:cNvSpPr/>
          <p:nvPr/>
        </p:nvSpPr>
        <p:spPr>
          <a:xfrm>
            <a:off x="259422" y="847223"/>
            <a:ext cx="5472652" cy="369332"/>
          </a:xfrm>
          <a:prstGeom prst="rect">
            <a:avLst/>
          </a:prstGeom>
        </p:spPr>
        <p:txBody>
          <a:bodyPr wrap="none">
            <a:spAutoFit/>
          </a:bodyPr>
          <a:lstStyle/>
          <a:p>
            <a:r>
              <a:rPr lang="ru-RU" b="1" dirty="0">
                <a:latin typeface="Inter"/>
              </a:rPr>
              <a:t>Удаление фрагмента промотора гена </a:t>
            </a:r>
            <a:r>
              <a:rPr lang="en-US" b="1" dirty="0">
                <a:latin typeface="Inter"/>
              </a:rPr>
              <a:t>TXNL4A.</a:t>
            </a:r>
            <a:endParaRPr lang="ru-RU" dirty="0"/>
          </a:p>
        </p:txBody>
      </p:sp>
      <p:sp>
        <p:nvSpPr>
          <p:cNvPr id="10" name="Прямоугольник 9"/>
          <p:cNvSpPr/>
          <p:nvPr/>
        </p:nvSpPr>
        <p:spPr>
          <a:xfrm>
            <a:off x="259422" y="1216555"/>
            <a:ext cx="4023858" cy="369332"/>
          </a:xfrm>
          <a:prstGeom prst="rect">
            <a:avLst/>
          </a:prstGeom>
        </p:spPr>
        <p:txBody>
          <a:bodyPr wrap="none">
            <a:spAutoFit/>
          </a:bodyPr>
          <a:lstStyle/>
          <a:p>
            <a:r>
              <a:rPr lang="en-US" dirty="0" smtClean="0"/>
              <a:t>1) hg38: del Chr18:</a:t>
            </a:r>
            <a:r>
              <a:rPr lang="ru-RU" dirty="0" smtClean="0"/>
              <a:t>79988580</a:t>
            </a:r>
            <a:r>
              <a:rPr lang="en-US" dirty="0" smtClean="0"/>
              <a:t>-</a:t>
            </a:r>
            <a:r>
              <a:rPr lang="ru-RU" dirty="0" smtClean="0"/>
              <a:t>79988614. </a:t>
            </a:r>
            <a:endParaRPr lang="ru-RU" dirty="0"/>
          </a:p>
        </p:txBody>
      </p:sp>
      <p:sp>
        <p:nvSpPr>
          <p:cNvPr id="11" name="Прямоугольник 10"/>
          <p:cNvSpPr/>
          <p:nvPr/>
        </p:nvSpPr>
        <p:spPr>
          <a:xfrm>
            <a:off x="259421" y="1676328"/>
            <a:ext cx="4140877" cy="369332"/>
          </a:xfrm>
          <a:prstGeom prst="rect">
            <a:avLst/>
          </a:prstGeom>
        </p:spPr>
        <p:txBody>
          <a:bodyPr wrap="none">
            <a:spAutoFit/>
          </a:bodyPr>
          <a:lstStyle/>
          <a:p>
            <a:r>
              <a:rPr lang="en-US" dirty="0"/>
              <a:t>2</a:t>
            </a:r>
            <a:r>
              <a:rPr lang="en-US" dirty="0" smtClean="0"/>
              <a:t>) hg38: del2 Chr18:</a:t>
            </a:r>
            <a:r>
              <a:rPr lang="ru-RU" dirty="0" smtClean="0"/>
              <a:t>79988</a:t>
            </a:r>
            <a:r>
              <a:rPr lang="en-US" dirty="0" smtClean="0"/>
              <a:t>604-</a:t>
            </a:r>
            <a:r>
              <a:rPr lang="ru-RU" dirty="0" smtClean="0"/>
              <a:t>799886</a:t>
            </a:r>
            <a:r>
              <a:rPr lang="en-US" dirty="0" smtClean="0"/>
              <a:t>36</a:t>
            </a:r>
            <a:r>
              <a:rPr lang="ru-RU" dirty="0" smtClean="0"/>
              <a:t>. </a:t>
            </a:r>
            <a:endParaRPr lang="ru-RU" dirty="0"/>
          </a:p>
        </p:txBody>
      </p:sp>
      <p:pic>
        <p:nvPicPr>
          <p:cNvPr id="12" name="Рисунок 11"/>
          <p:cNvPicPr>
            <a:picLocks noChangeAspect="1"/>
          </p:cNvPicPr>
          <p:nvPr/>
        </p:nvPicPr>
        <p:blipFill>
          <a:blip r:embed="rId2"/>
          <a:stretch>
            <a:fillRect/>
          </a:stretch>
        </p:blipFill>
        <p:spPr>
          <a:xfrm>
            <a:off x="1149530" y="2403178"/>
            <a:ext cx="8482149" cy="4318297"/>
          </a:xfrm>
          <a:prstGeom prst="rect">
            <a:avLst/>
          </a:prstGeom>
        </p:spPr>
      </p:pic>
      <p:sp>
        <p:nvSpPr>
          <p:cNvPr id="13" name="TextBox 12"/>
          <p:cNvSpPr txBox="1"/>
          <p:nvPr/>
        </p:nvSpPr>
        <p:spPr>
          <a:xfrm>
            <a:off x="1149530" y="3672377"/>
            <a:ext cx="1003072" cy="276999"/>
          </a:xfrm>
          <a:prstGeom prst="rect">
            <a:avLst/>
          </a:prstGeom>
          <a:solidFill>
            <a:schemeClr val="bg1"/>
          </a:solidFill>
        </p:spPr>
        <p:txBody>
          <a:bodyPr wrap="square" rtlCol="0">
            <a:spAutoFit/>
          </a:bodyPr>
          <a:lstStyle/>
          <a:p>
            <a:r>
              <a:rPr lang="en-US" sz="1200" dirty="0" smtClean="0"/>
              <a:t>del1</a:t>
            </a:r>
            <a:endParaRPr lang="ru-RU" sz="1200" dirty="0"/>
          </a:p>
        </p:txBody>
      </p:sp>
      <p:sp>
        <p:nvSpPr>
          <p:cNvPr id="14" name="TextBox 13"/>
          <p:cNvSpPr txBox="1"/>
          <p:nvPr/>
        </p:nvSpPr>
        <p:spPr>
          <a:xfrm>
            <a:off x="1149530" y="3949376"/>
            <a:ext cx="1003072" cy="276999"/>
          </a:xfrm>
          <a:prstGeom prst="rect">
            <a:avLst/>
          </a:prstGeom>
          <a:solidFill>
            <a:schemeClr val="bg1"/>
          </a:solidFill>
        </p:spPr>
        <p:txBody>
          <a:bodyPr wrap="square" rtlCol="0">
            <a:spAutoFit/>
          </a:bodyPr>
          <a:lstStyle/>
          <a:p>
            <a:r>
              <a:rPr lang="en-US" sz="1200" dirty="0" smtClean="0"/>
              <a:t>del2</a:t>
            </a:r>
            <a:endParaRPr lang="ru-RU" sz="1200" dirty="0"/>
          </a:p>
        </p:txBody>
      </p:sp>
      <p:sp>
        <p:nvSpPr>
          <p:cNvPr id="15" name="Прямоугольник 14"/>
          <p:cNvSpPr/>
          <p:nvPr/>
        </p:nvSpPr>
        <p:spPr>
          <a:xfrm>
            <a:off x="5947954" y="1486701"/>
            <a:ext cx="6096000" cy="646331"/>
          </a:xfrm>
          <a:prstGeom prst="rect">
            <a:avLst/>
          </a:prstGeom>
        </p:spPr>
        <p:txBody>
          <a:bodyPr>
            <a:spAutoFit/>
          </a:bodyPr>
          <a:lstStyle/>
          <a:p>
            <a:r>
              <a:rPr lang="ru-RU" dirty="0">
                <a:latin typeface="Inter"/>
              </a:rPr>
              <a:t>Обе должны приводить к уменьшению сигнала в промоторе гена </a:t>
            </a:r>
            <a:r>
              <a:rPr lang="en-US" dirty="0" smtClean="0">
                <a:latin typeface="Inter"/>
              </a:rPr>
              <a:t>TXNL4A</a:t>
            </a:r>
            <a:r>
              <a:rPr lang="ru-RU" dirty="0">
                <a:latin typeface="Inter"/>
              </a:rPr>
              <a:t>.</a:t>
            </a:r>
            <a:endParaRPr lang="ru-RU" dirty="0"/>
          </a:p>
        </p:txBody>
      </p:sp>
      <p:sp>
        <p:nvSpPr>
          <p:cNvPr id="16" name="Прямоугольник 15"/>
          <p:cNvSpPr/>
          <p:nvPr/>
        </p:nvSpPr>
        <p:spPr>
          <a:xfrm>
            <a:off x="259421" y="2121648"/>
            <a:ext cx="6096000" cy="276999"/>
          </a:xfrm>
          <a:prstGeom prst="rect">
            <a:avLst/>
          </a:prstGeom>
        </p:spPr>
        <p:txBody>
          <a:bodyPr>
            <a:spAutoFit/>
          </a:bodyPr>
          <a:lstStyle/>
          <a:p>
            <a:r>
              <a:rPr lang="en-US" sz="1200" b="1" dirty="0">
                <a:latin typeface="Inter"/>
                <a:hlinkClick r:id="rId3"/>
              </a:rPr>
              <a:t>https://www.sciencedirect.com/science/article/pii/S0002929714004364</a:t>
            </a:r>
            <a:endParaRPr lang="en-US" sz="1200" dirty="0">
              <a:latin typeface="Inter"/>
            </a:endParaRPr>
          </a:p>
        </p:txBody>
      </p:sp>
    </p:spTree>
    <p:extLst>
      <p:ext uri="{BB962C8B-B14F-4D97-AF65-F5344CB8AC3E}">
        <p14:creationId xmlns:p14="http://schemas.microsoft.com/office/powerpoint/2010/main" val="125393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5870BF5-09CD-49A8-90AE-54E922B4AD83}" type="slidenum">
              <a:rPr lang="ru-RU" smtClean="0"/>
              <a:t>13</a:t>
            </a:fld>
            <a:endParaRPr lang="ru-RU"/>
          </a:p>
        </p:txBody>
      </p:sp>
      <p:sp>
        <p:nvSpPr>
          <p:cNvPr id="6" name="TextBox 5"/>
          <p:cNvSpPr txBox="1"/>
          <p:nvPr/>
        </p:nvSpPr>
        <p:spPr>
          <a:xfrm>
            <a:off x="2544561" y="5823595"/>
            <a:ext cx="1854926" cy="923330"/>
          </a:xfrm>
          <a:prstGeom prst="rect">
            <a:avLst/>
          </a:prstGeom>
          <a:noFill/>
        </p:spPr>
        <p:txBody>
          <a:bodyPr wrap="square" rtlCol="0">
            <a:spAutoFit/>
          </a:bodyPr>
          <a:lstStyle/>
          <a:p>
            <a:r>
              <a:rPr lang="en-US" sz="5400" dirty="0" smtClean="0"/>
              <a:t>del1</a:t>
            </a:r>
            <a:endParaRPr lang="ru-RU" sz="5400" dirty="0"/>
          </a:p>
        </p:txBody>
      </p:sp>
      <p:sp>
        <p:nvSpPr>
          <p:cNvPr id="8" name="TextBox 7"/>
          <p:cNvSpPr txBox="1"/>
          <p:nvPr/>
        </p:nvSpPr>
        <p:spPr>
          <a:xfrm>
            <a:off x="7933335" y="5894685"/>
            <a:ext cx="2656974" cy="923330"/>
          </a:xfrm>
          <a:prstGeom prst="rect">
            <a:avLst/>
          </a:prstGeom>
          <a:noFill/>
        </p:spPr>
        <p:txBody>
          <a:bodyPr wrap="square" rtlCol="0">
            <a:spAutoFit/>
          </a:bodyPr>
          <a:lstStyle/>
          <a:p>
            <a:r>
              <a:rPr lang="en-US" sz="5400" dirty="0" smtClean="0"/>
              <a:t>del2</a:t>
            </a:r>
            <a:endParaRPr lang="ru-RU" sz="5400" dirty="0"/>
          </a:p>
        </p:txBody>
      </p:sp>
      <p:sp>
        <p:nvSpPr>
          <p:cNvPr id="9" name="TextBox 8"/>
          <p:cNvSpPr txBox="1"/>
          <p:nvPr/>
        </p:nvSpPr>
        <p:spPr>
          <a:xfrm>
            <a:off x="781075" y="-56593"/>
            <a:ext cx="2847703" cy="707886"/>
          </a:xfrm>
          <a:prstGeom prst="rect">
            <a:avLst/>
          </a:prstGeom>
          <a:noFill/>
        </p:spPr>
        <p:txBody>
          <a:bodyPr wrap="square" rtlCol="0">
            <a:spAutoFit/>
          </a:bodyPr>
          <a:lstStyle/>
          <a:p>
            <a:r>
              <a:rPr lang="ru-RU" sz="4000" b="1" dirty="0" smtClean="0"/>
              <a:t>Кейс </a:t>
            </a:r>
            <a:r>
              <a:rPr lang="en-US" sz="4000" b="1" dirty="0" smtClean="0"/>
              <a:t>2</a:t>
            </a:r>
            <a:endParaRPr lang="ru-RU" sz="4000" b="1" dirty="0"/>
          </a:p>
        </p:txBody>
      </p:sp>
      <p:pic>
        <p:nvPicPr>
          <p:cNvPr id="2" name="Рисунок 1"/>
          <p:cNvPicPr>
            <a:picLocks noChangeAspect="1"/>
          </p:cNvPicPr>
          <p:nvPr/>
        </p:nvPicPr>
        <p:blipFill>
          <a:blip r:embed="rId2"/>
          <a:stretch>
            <a:fillRect/>
          </a:stretch>
        </p:blipFill>
        <p:spPr>
          <a:xfrm>
            <a:off x="6313712" y="1045467"/>
            <a:ext cx="5759113" cy="4494261"/>
          </a:xfrm>
          <a:prstGeom prst="rect">
            <a:avLst/>
          </a:prstGeom>
        </p:spPr>
      </p:pic>
      <p:pic>
        <p:nvPicPr>
          <p:cNvPr id="3" name="Рисунок 2"/>
          <p:cNvPicPr>
            <a:picLocks noChangeAspect="1"/>
          </p:cNvPicPr>
          <p:nvPr/>
        </p:nvPicPr>
        <p:blipFill>
          <a:blip r:embed="rId3"/>
          <a:stretch>
            <a:fillRect/>
          </a:stretch>
        </p:blipFill>
        <p:spPr>
          <a:xfrm>
            <a:off x="753963" y="867878"/>
            <a:ext cx="5436121" cy="4543425"/>
          </a:xfrm>
          <a:prstGeom prst="rect">
            <a:avLst/>
          </a:prstGeom>
        </p:spPr>
      </p:pic>
    </p:spTree>
    <p:extLst>
      <p:ext uri="{BB962C8B-B14F-4D97-AF65-F5344CB8AC3E}">
        <p14:creationId xmlns:p14="http://schemas.microsoft.com/office/powerpoint/2010/main" val="252305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1818" y="2157204"/>
            <a:ext cx="809897" cy="369332"/>
          </a:xfrm>
          <a:prstGeom prst="rect">
            <a:avLst/>
          </a:prstGeom>
          <a:noFill/>
        </p:spPr>
        <p:txBody>
          <a:bodyPr wrap="square" rtlCol="0">
            <a:spAutoFit/>
          </a:bodyPr>
          <a:lstStyle/>
          <a:p>
            <a:r>
              <a:rPr lang="en-US" dirty="0" smtClean="0"/>
              <a:t>ref</a:t>
            </a:r>
            <a:endParaRPr lang="ru-RU" dirty="0"/>
          </a:p>
        </p:txBody>
      </p:sp>
      <p:sp>
        <p:nvSpPr>
          <p:cNvPr id="6" name="TextBox 5"/>
          <p:cNvSpPr txBox="1"/>
          <p:nvPr/>
        </p:nvSpPr>
        <p:spPr>
          <a:xfrm>
            <a:off x="0" y="2414107"/>
            <a:ext cx="1593669" cy="369332"/>
          </a:xfrm>
          <a:prstGeom prst="rect">
            <a:avLst/>
          </a:prstGeom>
          <a:noFill/>
        </p:spPr>
        <p:txBody>
          <a:bodyPr wrap="square" rtlCol="0">
            <a:spAutoFit/>
          </a:bodyPr>
          <a:lstStyle/>
          <a:p>
            <a:r>
              <a:rPr lang="en-US" dirty="0" smtClean="0"/>
              <a:t>HG</a:t>
            </a:r>
            <a:r>
              <a:rPr lang="ru-RU" dirty="0" smtClean="0"/>
              <a:t>00109_</a:t>
            </a:r>
            <a:r>
              <a:rPr lang="en-US" dirty="0" err="1" smtClean="0"/>
              <a:t>wt</a:t>
            </a:r>
            <a:endParaRPr lang="ru-RU" dirty="0"/>
          </a:p>
        </p:txBody>
      </p:sp>
      <p:sp>
        <p:nvSpPr>
          <p:cNvPr id="8" name="TextBox 7"/>
          <p:cNvSpPr txBox="1"/>
          <p:nvPr/>
        </p:nvSpPr>
        <p:spPr>
          <a:xfrm>
            <a:off x="0" y="2671010"/>
            <a:ext cx="1593669" cy="369332"/>
          </a:xfrm>
          <a:prstGeom prst="rect">
            <a:avLst/>
          </a:prstGeom>
          <a:noFill/>
        </p:spPr>
        <p:txBody>
          <a:bodyPr wrap="square" rtlCol="0">
            <a:spAutoFit/>
          </a:bodyPr>
          <a:lstStyle/>
          <a:p>
            <a:r>
              <a:rPr lang="en-US" dirty="0" smtClean="0"/>
              <a:t>HG</a:t>
            </a:r>
            <a:r>
              <a:rPr lang="ru-RU" dirty="0" smtClean="0"/>
              <a:t>00109_</a:t>
            </a:r>
            <a:r>
              <a:rPr lang="en-US" dirty="0" smtClean="0"/>
              <a:t>del1</a:t>
            </a:r>
            <a:endParaRPr lang="ru-RU" dirty="0"/>
          </a:p>
        </p:txBody>
      </p:sp>
      <p:sp>
        <p:nvSpPr>
          <p:cNvPr id="12" name="TextBox 11"/>
          <p:cNvSpPr txBox="1"/>
          <p:nvPr/>
        </p:nvSpPr>
        <p:spPr>
          <a:xfrm>
            <a:off x="0" y="2871698"/>
            <a:ext cx="1593669" cy="369332"/>
          </a:xfrm>
          <a:prstGeom prst="rect">
            <a:avLst/>
          </a:prstGeom>
          <a:noFill/>
        </p:spPr>
        <p:txBody>
          <a:bodyPr wrap="square" rtlCol="0">
            <a:spAutoFit/>
          </a:bodyPr>
          <a:lstStyle/>
          <a:p>
            <a:r>
              <a:rPr lang="en-US" dirty="0" smtClean="0"/>
              <a:t>HG</a:t>
            </a:r>
            <a:r>
              <a:rPr lang="ru-RU" dirty="0" smtClean="0"/>
              <a:t>00109_</a:t>
            </a:r>
            <a:r>
              <a:rPr lang="en-US" dirty="0" smtClean="0"/>
              <a:t>del2</a:t>
            </a:r>
            <a:endParaRPr lang="ru-RU" dirty="0"/>
          </a:p>
        </p:txBody>
      </p:sp>
      <p:sp>
        <p:nvSpPr>
          <p:cNvPr id="14" name="TextBox 13"/>
          <p:cNvSpPr txBox="1"/>
          <p:nvPr/>
        </p:nvSpPr>
        <p:spPr>
          <a:xfrm>
            <a:off x="48359" y="0"/>
            <a:ext cx="2847703" cy="707886"/>
          </a:xfrm>
          <a:prstGeom prst="rect">
            <a:avLst/>
          </a:prstGeom>
          <a:noFill/>
        </p:spPr>
        <p:txBody>
          <a:bodyPr wrap="square" rtlCol="0">
            <a:spAutoFit/>
          </a:bodyPr>
          <a:lstStyle/>
          <a:p>
            <a:r>
              <a:rPr lang="ru-RU" sz="4000" b="1" dirty="0" smtClean="0"/>
              <a:t>Кейс </a:t>
            </a:r>
            <a:r>
              <a:rPr lang="en-US" sz="4000" b="1" dirty="0" smtClean="0"/>
              <a:t>2</a:t>
            </a:r>
            <a:endParaRPr lang="ru-RU" sz="4000" b="1" dirty="0"/>
          </a:p>
        </p:txBody>
      </p:sp>
      <p:pic>
        <p:nvPicPr>
          <p:cNvPr id="2" name="Рисунок 1"/>
          <p:cNvPicPr>
            <a:picLocks noChangeAspect="1"/>
          </p:cNvPicPr>
          <p:nvPr/>
        </p:nvPicPr>
        <p:blipFill>
          <a:blip r:embed="rId2"/>
          <a:stretch>
            <a:fillRect/>
          </a:stretch>
        </p:blipFill>
        <p:spPr>
          <a:xfrm>
            <a:off x="1605759" y="0"/>
            <a:ext cx="9359752" cy="6858000"/>
          </a:xfrm>
          <a:prstGeom prst="rect">
            <a:avLst/>
          </a:prstGeom>
        </p:spPr>
      </p:pic>
    </p:spTree>
    <p:extLst>
      <p:ext uri="{BB962C8B-B14F-4D97-AF65-F5344CB8AC3E}">
        <p14:creationId xmlns:p14="http://schemas.microsoft.com/office/powerpoint/2010/main" val="33959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5870BF5-09CD-49A8-90AE-54E922B4AD83}" type="slidenum">
              <a:rPr lang="ru-RU" smtClean="0"/>
              <a:t>15</a:t>
            </a:fld>
            <a:endParaRPr lang="ru-RU"/>
          </a:p>
        </p:txBody>
      </p:sp>
      <p:sp>
        <p:nvSpPr>
          <p:cNvPr id="5" name="TextBox 4"/>
          <p:cNvSpPr txBox="1"/>
          <p:nvPr/>
        </p:nvSpPr>
        <p:spPr>
          <a:xfrm>
            <a:off x="48359" y="0"/>
            <a:ext cx="2847703" cy="707886"/>
          </a:xfrm>
          <a:prstGeom prst="rect">
            <a:avLst/>
          </a:prstGeom>
          <a:noFill/>
        </p:spPr>
        <p:txBody>
          <a:bodyPr wrap="square" rtlCol="0">
            <a:spAutoFit/>
          </a:bodyPr>
          <a:lstStyle/>
          <a:p>
            <a:r>
              <a:rPr lang="ru-RU" sz="4000" b="1" dirty="0" smtClean="0"/>
              <a:t>Кейс </a:t>
            </a:r>
            <a:r>
              <a:rPr lang="ru-RU" sz="4000" b="1" dirty="0"/>
              <a:t>3</a:t>
            </a:r>
          </a:p>
        </p:txBody>
      </p:sp>
      <p:sp>
        <p:nvSpPr>
          <p:cNvPr id="6" name="Прямоугольник 5"/>
          <p:cNvSpPr/>
          <p:nvPr/>
        </p:nvSpPr>
        <p:spPr>
          <a:xfrm>
            <a:off x="48359" y="614346"/>
            <a:ext cx="3954544" cy="369332"/>
          </a:xfrm>
          <a:prstGeom prst="rect">
            <a:avLst/>
          </a:prstGeom>
        </p:spPr>
        <p:txBody>
          <a:bodyPr wrap="none">
            <a:spAutoFit/>
          </a:bodyPr>
          <a:lstStyle/>
          <a:p>
            <a:r>
              <a:rPr lang="ru-RU" b="1" dirty="0">
                <a:latin typeface="Inter"/>
              </a:rPr>
              <a:t>Замена в промоторе гена TBX22</a:t>
            </a:r>
            <a:endParaRPr lang="ru-RU" b="1" dirty="0"/>
          </a:p>
        </p:txBody>
      </p:sp>
      <p:sp>
        <p:nvSpPr>
          <p:cNvPr id="7" name="Прямоугольник 6"/>
          <p:cNvSpPr/>
          <p:nvPr/>
        </p:nvSpPr>
        <p:spPr>
          <a:xfrm>
            <a:off x="103310" y="983678"/>
            <a:ext cx="2156360" cy="369332"/>
          </a:xfrm>
          <a:prstGeom prst="rect">
            <a:avLst/>
          </a:prstGeom>
        </p:spPr>
        <p:txBody>
          <a:bodyPr wrap="none">
            <a:spAutoFit/>
          </a:bodyPr>
          <a:lstStyle/>
          <a:p>
            <a:r>
              <a:rPr lang="en-US" dirty="0" smtClean="0"/>
              <a:t>chrX:80014682 </a:t>
            </a:r>
            <a:r>
              <a:rPr lang="en-US" dirty="0"/>
              <a:t>G &gt;</a:t>
            </a:r>
            <a:r>
              <a:rPr lang="ru-RU" dirty="0" smtClean="0"/>
              <a:t> </a:t>
            </a:r>
            <a:r>
              <a:rPr lang="en-US" dirty="0"/>
              <a:t>A</a:t>
            </a:r>
            <a:endParaRPr lang="ru-RU" dirty="0"/>
          </a:p>
        </p:txBody>
      </p:sp>
      <p:sp>
        <p:nvSpPr>
          <p:cNvPr id="8" name="Прямоугольник 7"/>
          <p:cNvSpPr/>
          <p:nvPr/>
        </p:nvSpPr>
        <p:spPr>
          <a:xfrm>
            <a:off x="48359" y="1353010"/>
            <a:ext cx="5278689" cy="369332"/>
          </a:xfrm>
          <a:prstGeom prst="rect">
            <a:avLst/>
          </a:prstGeom>
        </p:spPr>
        <p:txBody>
          <a:bodyPr wrap="none">
            <a:spAutoFit/>
          </a:bodyPr>
          <a:lstStyle/>
          <a:p>
            <a:r>
              <a:rPr lang="ru-RU" dirty="0">
                <a:latin typeface="Inter"/>
              </a:rPr>
              <a:t>Ожидаем </a:t>
            </a:r>
            <a:r>
              <a:rPr lang="ru-RU" dirty="0" smtClean="0">
                <a:latin typeface="Inter"/>
              </a:rPr>
              <a:t>уменьшение</a:t>
            </a:r>
            <a:r>
              <a:rPr lang="en-US" dirty="0" smtClean="0">
                <a:latin typeface="Inter"/>
              </a:rPr>
              <a:t> </a:t>
            </a:r>
            <a:r>
              <a:rPr lang="ru-RU" dirty="0" smtClean="0">
                <a:latin typeface="Inter"/>
              </a:rPr>
              <a:t>транскрипции </a:t>
            </a:r>
            <a:r>
              <a:rPr lang="ru-RU" dirty="0">
                <a:latin typeface="Inter"/>
              </a:rPr>
              <a:t>~в 2 раза.</a:t>
            </a:r>
          </a:p>
        </p:txBody>
      </p:sp>
      <p:pic>
        <p:nvPicPr>
          <p:cNvPr id="9" name="Рисунок 8"/>
          <p:cNvPicPr>
            <a:picLocks noChangeAspect="1"/>
          </p:cNvPicPr>
          <p:nvPr/>
        </p:nvPicPr>
        <p:blipFill rotWithShape="1">
          <a:blip r:embed="rId2"/>
          <a:srcRect b="51766"/>
          <a:stretch/>
        </p:blipFill>
        <p:spPr>
          <a:xfrm>
            <a:off x="103310" y="1353010"/>
            <a:ext cx="12192000" cy="2740019"/>
          </a:xfrm>
          <a:prstGeom prst="rect">
            <a:avLst/>
          </a:prstGeom>
        </p:spPr>
      </p:pic>
      <p:pic>
        <p:nvPicPr>
          <p:cNvPr id="10" name="Рисунок 9"/>
          <p:cNvPicPr>
            <a:picLocks noChangeAspect="1"/>
          </p:cNvPicPr>
          <p:nvPr/>
        </p:nvPicPr>
        <p:blipFill rotWithShape="1">
          <a:blip r:embed="rId2"/>
          <a:srcRect t="79941" b="9481"/>
          <a:stretch/>
        </p:blipFill>
        <p:spPr>
          <a:xfrm>
            <a:off x="103310" y="4093029"/>
            <a:ext cx="12192000" cy="600892"/>
          </a:xfrm>
          <a:prstGeom prst="rect">
            <a:avLst/>
          </a:prstGeom>
        </p:spPr>
      </p:pic>
      <p:cxnSp>
        <p:nvCxnSpPr>
          <p:cNvPr id="11" name="Прямая со стрелкой 10"/>
          <p:cNvCxnSpPr/>
          <p:nvPr/>
        </p:nvCxnSpPr>
        <p:spPr>
          <a:xfrm flipH="1" flipV="1">
            <a:off x="6426927" y="4005943"/>
            <a:ext cx="826768" cy="2046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53695" y="5134434"/>
            <a:ext cx="2731226" cy="1477328"/>
          </a:xfrm>
          <a:prstGeom prst="rect">
            <a:avLst/>
          </a:prstGeom>
          <a:noFill/>
        </p:spPr>
        <p:txBody>
          <a:bodyPr wrap="square" rtlCol="0">
            <a:spAutoFit/>
          </a:bodyPr>
          <a:lstStyle/>
          <a:p>
            <a:r>
              <a:rPr lang="ru-RU" dirty="0" smtClean="0"/>
              <a:t>Если на этот пик смотреть, то в случае мутации действительно транскрипция примерно в 2 раза уменьшилась</a:t>
            </a:r>
            <a:endParaRPr lang="ru-RU" dirty="0"/>
          </a:p>
        </p:txBody>
      </p:sp>
      <p:sp>
        <p:nvSpPr>
          <p:cNvPr id="16" name="Прямоугольник 15"/>
          <p:cNvSpPr/>
          <p:nvPr/>
        </p:nvSpPr>
        <p:spPr>
          <a:xfrm>
            <a:off x="531223" y="5303217"/>
            <a:ext cx="6096000" cy="646331"/>
          </a:xfrm>
          <a:prstGeom prst="rect">
            <a:avLst/>
          </a:prstGeom>
        </p:spPr>
        <p:txBody>
          <a:bodyPr>
            <a:spAutoFit/>
          </a:bodyPr>
          <a:lstStyle/>
          <a:p>
            <a:r>
              <a:rPr lang="ru-RU" b="1" dirty="0">
                <a:latin typeface="Inter"/>
                <a:hlinkClick r:id="rId3"/>
              </a:rPr>
              <a:t>https://link.springer.com/article/10.1007/s00439-014-1503-8</a:t>
            </a:r>
            <a:endParaRPr lang="ru-RU" dirty="0"/>
          </a:p>
        </p:txBody>
      </p:sp>
    </p:spTree>
    <p:extLst>
      <p:ext uri="{BB962C8B-B14F-4D97-AF65-F5344CB8AC3E}">
        <p14:creationId xmlns:p14="http://schemas.microsoft.com/office/powerpoint/2010/main" val="2533953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5870BF5-09CD-49A8-90AE-54E922B4AD83}" type="slidenum">
              <a:rPr lang="ru-RU" smtClean="0"/>
              <a:t>16</a:t>
            </a:fld>
            <a:endParaRPr lang="ru-RU"/>
          </a:p>
        </p:txBody>
      </p:sp>
      <p:pic>
        <p:nvPicPr>
          <p:cNvPr id="5" name="Рисунок 4"/>
          <p:cNvPicPr>
            <a:picLocks noChangeAspect="1"/>
          </p:cNvPicPr>
          <p:nvPr/>
        </p:nvPicPr>
        <p:blipFill rotWithShape="1">
          <a:blip r:embed="rId2"/>
          <a:srcRect l="6154"/>
          <a:stretch/>
        </p:blipFill>
        <p:spPr>
          <a:xfrm>
            <a:off x="246950" y="1173486"/>
            <a:ext cx="5582194" cy="4761452"/>
          </a:xfrm>
          <a:prstGeom prst="rect">
            <a:avLst/>
          </a:prstGeom>
        </p:spPr>
      </p:pic>
      <p:pic>
        <p:nvPicPr>
          <p:cNvPr id="6" name="Объект 4"/>
          <p:cNvPicPr>
            <a:picLocks noChangeAspect="1"/>
          </p:cNvPicPr>
          <p:nvPr/>
        </p:nvPicPr>
        <p:blipFill rotWithShape="1">
          <a:blip r:embed="rId3"/>
          <a:srcRect t="4936"/>
          <a:stretch/>
        </p:blipFill>
        <p:spPr>
          <a:xfrm>
            <a:off x="5347373" y="2274065"/>
            <a:ext cx="6488198" cy="2661728"/>
          </a:xfrm>
          <a:prstGeom prst="rect">
            <a:avLst/>
          </a:prstGeom>
        </p:spPr>
      </p:pic>
      <p:sp>
        <p:nvSpPr>
          <p:cNvPr id="7" name="TextBox 6"/>
          <p:cNvSpPr txBox="1"/>
          <p:nvPr/>
        </p:nvSpPr>
        <p:spPr>
          <a:xfrm>
            <a:off x="83193" y="-80111"/>
            <a:ext cx="2847703" cy="707886"/>
          </a:xfrm>
          <a:prstGeom prst="rect">
            <a:avLst/>
          </a:prstGeom>
          <a:noFill/>
        </p:spPr>
        <p:txBody>
          <a:bodyPr wrap="square" rtlCol="0">
            <a:spAutoFit/>
          </a:bodyPr>
          <a:lstStyle/>
          <a:p>
            <a:r>
              <a:rPr lang="ru-RU" sz="4000" b="1" dirty="0" smtClean="0"/>
              <a:t>Кейс </a:t>
            </a:r>
            <a:r>
              <a:rPr lang="ru-RU" sz="4000" b="1" dirty="0"/>
              <a:t>3</a:t>
            </a:r>
          </a:p>
        </p:txBody>
      </p:sp>
    </p:spTree>
    <p:extLst>
      <p:ext uri="{BB962C8B-B14F-4D97-AF65-F5344CB8AC3E}">
        <p14:creationId xmlns:p14="http://schemas.microsoft.com/office/powerpoint/2010/main" val="2971045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686" y="101329"/>
            <a:ext cx="10515600" cy="4351338"/>
          </a:xfrm>
        </p:spPr>
        <p:txBody>
          <a:bodyPr/>
          <a:lstStyle/>
          <a:p>
            <a:r>
              <a:rPr lang="ru-RU" dirty="0" smtClean="0"/>
              <a:t>4 статьи в которых показали, что </a:t>
            </a:r>
            <a:r>
              <a:rPr lang="en-US" dirty="0" err="1" smtClean="0"/>
              <a:t>enformer</a:t>
            </a:r>
            <a:r>
              <a:rPr lang="en-US" dirty="0" smtClean="0"/>
              <a:t> </a:t>
            </a:r>
            <a:r>
              <a:rPr lang="ru-RU" dirty="0" smtClean="0"/>
              <a:t>на индивидуальных геномах работает плохо. Особенно неправильно предсказывает направление изменения </a:t>
            </a:r>
            <a:r>
              <a:rPr lang="ru-RU" dirty="0" smtClean="0"/>
              <a:t>транскрипции</a:t>
            </a:r>
            <a:r>
              <a:rPr lang="en-US" dirty="0" smtClean="0"/>
              <a:t> </a:t>
            </a:r>
            <a:r>
              <a:rPr lang="ru-RU" dirty="0" smtClean="0"/>
              <a:t>для </a:t>
            </a:r>
            <a:r>
              <a:rPr lang="en-US" dirty="0" err="1" smtClean="0"/>
              <a:t>eQTL</a:t>
            </a:r>
            <a:endParaRPr lang="ru-RU" dirty="0"/>
          </a:p>
        </p:txBody>
      </p:sp>
      <p:sp>
        <p:nvSpPr>
          <p:cNvPr id="4" name="Прямоугольник 3"/>
          <p:cNvSpPr/>
          <p:nvPr/>
        </p:nvSpPr>
        <p:spPr>
          <a:xfrm>
            <a:off x="7751805" y="1295740"/>
            <a:ext cx="8880389" cy="769441"/>
          </a:xfrm>
          <a:prstGeom prst="rect">
            <a:avLst/>
          </a:prstGeom>
        </p:spPr>
        <p:txBody>
          <a:bodyPr wrap="square">
            <a:spAutoFit/>
          </a:bodyPr>
          <a:lstStyle/>
          <a:p>
            <a:r>
              <a:rPr lang="en-US" sz="1100" b="0" i="0" u="none" strike="noStrike" dirty="0" smtClean="0">
                <a:effectLst/>
                <a:latin typeface="Inter"/>
                <a:hlinkClick r:id="rId2"/>
              </a:rPr>
              <a:t>https://www.nature.com/articles/s41588-023-01524-6</a:t>
            </a:r>
            <a:r>
              <a:rPr lang="en-US" sz="1100" dirty="0" smtClean="0"/>
              <a:t/>
            </a:r>
            <a:br>
              <a:rPr lang="en-US" sz="1100" dirty="0" smtClean="0"/>
            </a:br>
            <a:r>
              <a:rPr lang="en-US" sz="1100" b="0" i="0" u="none" strike="noStrike" dirty="0" smtClean="0">
                <a:effectLst/>
                <a:latin typeface="Inter"/>
                <a:hlinkClick r:id="rId3"/>
              </a:rPr>
              <a:t>https://www.nature.com/articles/s41588-023-01517-5</a:t>
            </a:r>
            <a:r>
              <a:rPr lang="en-US" sz="1100" dirty="0" smtClean="0"/>
              <a:t/>
            </a:r>
            <a:br>
              <a:rPr lang="en-US" sz="1100" dirty="0" smtClean="0"/>
            </a:br>
            <a:r>
              <a:rPr lang="en-US" sz="1100" b="0" i="0" u="none" strike="noStrike" dirty="0" smtClean="0">
                <a:effectLst/>
                <a:latin typeface="Inter"/>
                <a:hlinkClick r:id="rId4"/>
              </a:rPr>
              <a:t>https://www.nature.com/articles/s41588-023-01574-w</a:t>
            </a:r>
            <a:r>
              <a:rPr lang="en-US" sz="1100" dirty="0" smtClean="0"/>
              <a:t/>
            </a:r>
            <a:br>
              <a:rPr lang="en-US" sz="1100" dirty="0" smtClean="0"/>
            </a:br>
            <a:r>
              <a:rPr lang="en-US" sz="1100" b="0" i="0" u="none" strike="noStrike" dirty="0" smtClean="0">
                <a:effectLst/>
                <a:latin typeface="Inter"/>
                <a:hlinkClick r:id="rId5"/>
              </a:rPr>
              <a:t>https://www.biorxiv.org/content/10.1101/2023.12.21.572730v1</a:t>
            </a:r>
            <a:endParaRPr lang="ru-RU" sz="1100" dirty="0"/>
          </a:p>
        </p:txBody>
      </p:sp>
      <p:sp>
        <p:nvSpPr>
          <p:cNvPr id="2" name="Номер слайда 1"/>
          <p:cNvSpPr>
            <a:spLocks noGrp="1"/>
          </p:cNvSpPr>
          <p:nvPr>
            <p:ph type="sldNum" sz="quarter" idx="12"/>
          </p:nvPr>
        </p:nvSpPr>
        <p:spPr/>
        <p:txBody>
          <a:bodyPr/>
          <a:lstStyle/>
          <a:p>
            <a:fld id="{B5870BF5-09CD-49A8-90AE-54E922B4AD83}" type="slidenum">
              <a:rPr lang="ru-RU" smtClean="0"/>
              <a:t>17</a:t>
            </a:fld>
            <a:endParaRPr lang="ru-RU"/>
          </a:p>
        </p:txBody>
      </p:sp>
      <p:pic>
        <p:nvPicPr>
          <p:cNvPr id="6" name="Рисунок 5"/>
          <p:cNvPicPr>
            <a:picLocks noChangeAspect="1"/>
          </p:cNvPicPr>
          <p:nvPr/>
        </p:nvPicPr>
        <p:blipFill>
          <a:blip r:embed="rId6"/>
          <a:stretch>
            <a:fillRect/>
          </a:stretch>
        </p:blipFill>
        <p:spPr>
          <a:xfrm>
            <a:off x="801188" y="2124519"/>
            <a:ext cx="9318171" cy="4656294"/>
          </a:xfrm>
          <a:prstGeom prst="rect">
            <a:avLst/>
          </a:prstGeom>
        </p:spPr>
      </p:pic>
    </p:spTree>
    <p:extLst>
      <p:ext uri="{BB962C8B-B14F-4D97-AF65-F5344CB8AC3E}">
        <p14:creationId xmlns:p14="http://schemas.microsoft.com/office/powerpoint/2010/main" val="2739333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5870BF5-09CD-49A8-90AE-54E922B4AD83}" type="slidenum">
              <a:rPr lang="ru-RU" smtClean="0"/>
              <a:t>18</a:t>
            </a:fld>
            <a:endParaRPr lang="ru-RU"/>
          </a:p>
        </p:txBody>
      </p:sp>
      <p:sp>
        <p:nvSpPr>
          <p:cNvPr id="2" name="Объект 1"/>
          <p:cNvSpPr>
            <a:spLocks noGrp="1"/>
          </p:cNvSpPr>
          <p:nvPr>
            <p:ph idx="1"/>
          </p:nvPr>
        </p:nvSpPr>
        <p:spPr/>
        <p:txBody>
          <a:bodyPr/>
          <a:lstStyle/>
          <a:p>
            <a:endParaRPr lang="ru-RU"/>
          </a:p>
        </p:txBody>
      </p:sp>
    </p:spTree>
    <p:extLst>
      <p:ext uri="{BB962C8B-B14F-4D97-AF65-F5344CB8AC3E}">
        <p14:creationId xmlns:p14="http://schemas.microsoft.com/office/powerpoint/2010/main" val="1413546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8000" y="1997839"/>
            <a:ext cx="6096000" cy="2862322"/>
          </a:xfrm>
          <a:prstGeom prst="rect">
            <a:avLst/>
          </a:prstGeom>
        </p:spPr>
        <p:txBody>
          <a:bodyPr>
            <a:spAutoFit/>
          </a:bodyPr>
          <a:lstStyle/>
          <a:p>
            <a:r>
              <a:rPr lang="en-US" b="0" i="0" dirty="0" smtClean="0">
                <a:solidFill>
                  <a:srgbClr val="333333"/>
                </a:solidFill>
                <a:effectLst/>
                <a:latin typeface="Arial" panose="020B0604020202020204" pitchFamily="34" charset="0"/>
              </a:rPr>
              <a:t>its probably because of the way GATK genotyping works. In that, areas without variation in the genotyping process will not be output by GATK, thus yielding an NA if one attempts to access those sites. </a:t>
            </a:r>
            <a:r>
              <a:rPr lang="en-US" b="1" i="0" dirty="0" smtClean="0">
                <a:solidFill>
                  <a:srgbClr val="333333"/>
                </a:solidFill>
                <a:effectLst/>
                <a:latin typeface="Arial" panose="020B0604020202020204" pitchFamily="34" charset="0"/>
              </a:rPr>
              <a:t>But then what about 0 MAF then?</a:t>
            </a:r>
            <a:r>
              <a:rPr lang="en-US" b="0" i="0" dirty="0" smtClean="0">
                <a:solidFill>
                  <a:srgbClr val="333333"/>
                </a:solidFill>
                <a:effectLst/>
                <a:latin typeface="Arial" panose="020B0604020202020204" pitchFamily="34" charset="0"/>
              </a:rPr>
              <a:t> Well, when one first does genotype calling there will be </a:t>
            </a:r>
            <a:r>
              <a:rPr lang="en-US" b="0" i="0" dirty="0" err="1" smtClean="0">
                <a:solidFill>
                  <a:srgbClr val="333333"/>
                </a:solidFill>
                <a:effectLst/>
                <a:latin typeface="Arial" panose="020B0604020202020204" pitchFamily="34" charset="0"/>
              </a:rPr>
              <a:t>alot</a:t>
            </a:r>
            <a:r>
              <a:rPr lang="en-US" b="0" i="0" dirty="0" smtClean="0">
                <a:solidFill>
                  <a:srgbClr val="333333"/>
                </a:solidFill>
                <a:effectLst/>
                <a:latin typeface="Arial" panose="020B0604020202020204" pitchFamily="34" charset="0"/>
              </a:rPr>
              <a:t> of calls, but a portion of those are false positives and are removed when the data is </a:t>
            </a:r>
            <a:r>
              <a:rPr lang="en-US" b="0" i="0" dirty="0" err="1" smtClean="0">
                <a:solidFill>
                  <a:srgbClr val="333333"/>
                </a:solidFill>
                <a:effectLst/>
                <a:latin typeface="Arial" panose="020B0604020202020204" pitchFamily="34" charset="0"/>
              </a:rPr>
              <a:t>cquality</a:t>
            </a:r>
            <a:r>
              <a:rPr lang="en-US" b="0" i="0" dirty="0" smtClean="0">
                <a:solidFill>
                  <a:srgbClr val="333333"/>
                </a:solidFill>
                <a:effectLst/>
                <a:latin typeface="Arial" panose="020B0604020202020204" pitchFamily="34" charset="0"/>
              </a:rPr>
              <a:t> controlled. These sites end up in your dataset a homo-reference; therefore, because there was an initial call, that position remains in the data as a homo-reference call.</a:t>
            </a:r>
            <a:endParaRPr lang="ru-RU" dirty="0"/>
          </a:p>
        </p:txBody>
      </p:sp>
      <p:sp>
        <p:nvSpPr>
          <p:cNvPr id="2" name="Номер слайда 1"/>
          <p:cNvSpPr>
            <a:spLocks noGrp="1"/>
          </p:cNvSpPr>
          <p:nvPr>
            <p:ph type="sldNum" sz="quarter" idx="12"/>
          </p:nvPr>
        </p:nvSpPr>
        <p:spPr/>
        <p:txBody>
          <a:bodyPr/>
          <a:lstStyle/>
          <a:p>
            <a:fld id="{B5870BF5-09CD-49A8-90AE-54E922B4AD83}" type="slidenum">
              <a:rPr lang="ru-RU" smtClean="0"/>
              <a:t>19</a:t>
            </a:fld>
            <a:endParaRPr lang="ru-RU"/>
          </a:p>
        </p:txBody>
      </p:sp>
    </p:spTree>
    <p:extLst>
      <p:ext uri="{BB962C8B-B14F-4D97-AF65-F5344CB8AC3E}">
        <p14:creationId xmlns:p14="http://schemas.microsoft.com/office/powerpoint/2010/main" val="293204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4107" y="1247569"/>
            <a:ext cx="12192000" cy="3877814"/>
          </a:xfrm>
          <a:prstGeom prst="rect">
            <a:avLst/>
          </a:prstGeom>
        </p:spPr>
      </p:pic>
      <p:sp>
        <p:nvSpPr>
          <p:cNvPr id="5" name="TextBox 4"/>
          <p:cNvSpPr txBox="1"/>
          <p:nvPr/>
        </p:nvSpPr>
        <p:spPr>
          <a:xfrm>
            <a:off x="550817" y="5432426"/>
            <a:ext cx="10552226" cy="369332"/>
          </a:xfrm>
          <a:prstGeom prst="rect">
            <a:avLst/>
          </a:prstGeom>
          <a:noFill/>
        </p:spPr>
        <p:txBody>
          <a:bodyPr wrap="square" rtlCol="0">
            <a:spAutoFit/>
          </a:bodyPr>
          <a:lstStyle/>
          <a:p>
            <a:r>
              <a:rPr lang="ru-RU" dirty="0" smtClean="0"/>
              <a:t>Варианты довольно частые</a:t>
            </a:r>
            <a:r>
              <a:rPr lang="ru-RU" dirty="0"/>
              <a:t>.</a:t>
            </a:r>
            <a:r>
              <a:rPr lang="ru-RU" dirty="0" smtClean="0"/>
              <a:t> </a:t>
            </a:r>
            <a:r>
              <a:rPr lang="ru-RU" dirty="0"/>
              <a:t>Е</a:t>
            </a:r>
            <a:r>
              <a:rPr lang="ru-RU" dirty="0" smtClean="0"/>
              <a:t>сли посмотреть в </a:t>
            </a:r>
            <a:r>
              <a:rPr lang="en-US" dirty="0" smtClean="0"/>
              <a:t>IGV</a:t>
            </a:r>
            <a:r>
              <a:rPr lang="ru-RU" dirty="0" smtClean="0"/>
              <a:t>, то кажется, что практически каждую букву</a:t>
            </a:r>
            <a:r>
              <a:rPr lang="ru-RU" dirty="0"/>
              <a:t>.</a:t>
            </a:r>
            <a:endParaRPr lang="ru-RU" dirty="0" smtClean="0"/>
          </a:p>
        </p:txBody>
      </p:sp>
      <p:sp>
        <p:nvSpPr>
          <p:cNvPr id="6" name="Заголовок 1"/>
          <p:cNvSpPr txBox="1">
            <a:spLocks/>
          </p:cNvSpPr>
          <p:nvPr/>
        </p:nvSpPr>
        <p:spPr>
          <a:xfrm>
            <a:off x="714103" y="153444"/>
            <a:ext cx="9144000" cy="5258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ru-RU" altLang="ru-RU" b="1" dirty="0" smtClean="0">
                <a:latin typeface="Arial" panose="020B0604020202020204" pitchFamily="34" charset="0"/>
              </a:rPr>
              <a:t>С какой частотой встречаются варианты в базе данных </a:t>
            </a:r>
            <a:r>
              <a:rPr lang="en-US" altLang="ru-RU" b="1" dirty="0" err="1" smtClean="0">
                <a:latin typeface="Arial" panose="020B0604020202020204" pitchFamily="34" charset="0"/>
              </a:rPr>
              <a:t>gnomAD</a:t>
            </a:r>
            <a:r>
              <a:rPr lang="en-US" altLang="ru-RU" b="1" dirty="0">
                <a:latin typeface="Arial" panose="020B0604020202020204" pitchFamily="34" charset="0"/>
              </a:rPr>
              <a:t>?</a:t>
            </a:r>
            <a:endParaRPr lang="ru-RU" altLang="ru-RU" b="1" dirty="0">
              <a:latin typeface="Arial" panose="020B0604020202020204" pitchFamily="34" charset="0"/>
            </a:endParaRPr>
          </a:p>
        </p:txBody>
      </p:sp>
      <p:sp>
        <p:nvSpPr>
          <p:cNvPr id="2" name="Номер слайда 1"/>
          <p:cNvSpPr>
            <a:spLocks noGrp="1"/>
          </p:cNvSpPr>
          <p:nvPr>
            <p:ph type="sldNum" sz="quarter" idx="12"/>
          </p:nvPr>
        </p:nvSpPr>
        <p:spPr/>
        <p:txBody>
          <a:bodyPr/>
          <a:lstStyle/>
          <a:p>
            <a:fld id="{B5870BF5-09CD-49A8-90AE-54E922B4AD83}" type="slidenum">
              <a:rPr lang="ru-RU" smtClean="0"/>
              <a:t>2</a:t>
            </a:fld>
            <a:endParaRPr lang="ru-RU"/>
          </a:p>
        </p:txBody>
      </p:sp>
    </p:spTree>
    <p:extLst>
      <p:ext uri="{BB962C8B-B14F-4D97-AF65-F5344CB8AC3E}">
        <p14:creationId xmlns:p14="http://schemas.microsoft.com/office/powerpoint/2010/main" val="2401453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84409" y="209005"/>
            <a:ext cx="6503811" cy="4232365"/>
          </a:xfrm>
          <a:prstGeom prst="rect">
            <a:avLst/>
          </a:prstGeom>
        </p:spPr>
      </p:pic>
      <p:sp>
        <p:nvSpPr>
          <p:cNvPr id="5" name="TextBox 4"/>
          <p:cNvSpPr txBox="1"/>
          <p:nvPr/>
        </p:nvSpPr>
        <p:spPr>
          <a:xfrm>
            <a:off x="1445622" y="4754880"/>
            <a:ext cx="2856411" cy="646331"/>
          </a:xfrm>
          <a:prstGeom prst="rect">
            <a:avLst/>
          </a:prstGeom>
          <a:noFill/>
        </p:spPr>
        <p:txBody>
          <a:bodyPr wrap="square" rtlCol="0">
            <a:spAutoFit/>
          </a:bodyPr>
          <a:lstStyle/>
          <a:p>
            <a:r>
              <a:rPr lang="en-US" dirty="0" smtClean="0"/>
              <a:t>k </a:t>
            </a:r>
            <a:r>
              <a:rPr lang="ru-RU" dirty="0" smtClean="0"/>
              <a:t>брал из этого распределения.</a:t>
            </a:r>
            <a:endParaRPr lang="ru-RU" dirty="0"/>
          </a:p>
        </p:txBody>
      </p:sp>
      <p:sp>
        <p:nvSpPr>
          <p:cNvPr id="2" name="Номер слайда 1"/>
          <p:cNvSpPr>
            <a:spLocks noGrp="1"/>
          </p:cNvSpPr>
          <p:nvPr>
            <p:ph type="sldNum" sz="quarter" idx="12"/>
          </p:nvPr>
        </p:nvSpPr>
        <p:spPr/>
        <p:txBody>
          <a:bodyPr/>
          <a:lstStyle/>
          <a:p>
            <a:fld id="{B5870BF5-09CD-49A8-90AE-54E922B4AD83}" type="slidenum">
              <a:rPr lang="ru-RU" smtClean="0"/>
              <a:t>20</a:t>
            </a:fld>
            <a:endParaRPr lang="ru-RU"/>
          </a:p>
        </p:txBody>
      </p:sp>
    </p:spTree>
    <p:extLst>
      <p:ext uri="{BB962C8B-B14F-4D97-AF65-F5344CB8AC3E}">
        <p14:creationId xmlns:p14="http://schemas.microsoft.com/office/powerpoint/2010/main" val="365590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429" y="416356"/>
            <a:ext cx="12688388" cy="646331"/>
          </a:xfrm>
          <a:prstGeom prst="rect">
            <a:avLst/>
          </a:prstGeom>
          <a:noFill/>
        </p:spPr>
        <p:txBody>
          <a:bodyPr wrap="square" rtlCol="0">
            <a:spAutoFit/>
          </a:bodyPr>
          <a:lstStyle/>
          <a:p>
            <a:r>
              <a:rPr lang="ru-RU" dirty="0" smtClean="0"/>
              <a:t>Посчитаем сколько приходится </a:t>
            </a:r>
            <a:r>
              <a:rPr lang="ru-RU" dirty="0" err="1" smtClean="0"/>
              <a:t>снипов</a:t>
            </a:r>
            <a:r>
              <a:rPr lang="ru-RU" dirty="0" smtClean="0"/>
              <a:t> на </a:t>
            </a:r>
            <a:r>
              <a:rPr lang="en-US" dirty="0" smtClean="0"/>
              <a:t>1</a:t>
            </a:r>
            <a:r>
              <a:rPr lang="ru-RU" dirty="0" smtClean="0"/>
              <a:t> МБ при разных уровнях </a:t>
            </a:r>
            <a:r>
              <a:rPr lang="en-US" dirty="0" smtClean="0"/>
              <a:t>AF (allele frequency)</a:t>
            </a:r>
            <a:r>
              <a:rPr lang="ru-RU" dirty="0" smtClean="0"/>
              <a:t>. Взяли по одной </a:t>
            </a:r>
            <a:r>
              <a:rPr lang="en-US" dirty="0" smtClean="0"/>
              <a:t>Mb </a:t>
            </a:r>
            <a:r>
              <a:rPr lang="ru-RU" dirty="0" smtClean="0"/>
              <a:t>из трёх разных мест на </a:t>
            </a:r>
            <a:r>
              <a:rPr lang="en-US" dirty="0" smtClean="0"/>
              <a:t>chr21 </a:t>
            </a:r>
            <a:r>
              <a:rPr lang="ru-RU" dirty="0" smtClean="0"/>
              <a:t>и посчитали среднее.</a:t>
            </a:r>
            <a:endParaRPr lang="ru-RU" dirty="0"/>
          </a:p>
        </p:txBody>
      </p:sp>
      <p:sp>
        <p:nvSpPr>
          <p:cNvPr id="6" name="TextBox 5"/>
          <p:cNvSpPr txBox="1"/>
          <p:nvPr/>
        </p:nvSpPr>
        <p:spPr>
          <a:xfrm>
            <a:off x="801188" y="1079862"/>
            <a:ext cx="3309257" cy="722812"/>
          </a:xfrm>
          <a:prstGeom prst="rect">
            <a:avLst/>
          </a:prstGeom>
          <a:noFill/>
        </p:spPr>
        <p:txBody>
          <a:bodyPr wrap="square" rtlCol="0">
            <a:spAutoFit/>
          </a:bodyPr>
          <a:lstStyle/>
          <a:p>
            <a:endParaRPr lang="ru-RU" dirty="0"/>
          </a:p>
        </p:txBody>
      </p:sp>
      <p:pic>
        <p:nvPicPr>
          <p:cNvPr id="7" name="Рисунок 6"/>
          <p:cNvPicPr>
            <a:picLocks noChangeAspect="1"/>
          </p:cNvPicPr>
          <p:nvPr/>
        </p:nvPicPr>
        <p:blipFill rotWithShape="1">
          <a:blip r:embed="rId2"/>
          <a:srcRect b="14571"/>
          <a:stretch/>
        </p:blipFill>
        <p:spPr>
          <a:xfrm>
            <a:off x="66262" y="1197863"/>
            <a:ext cx="6965230" cy="4064419"/>
          </a:xfrm>
          <a:prstGeom prst="rect">
            <a:avLst/>
          </a:prstGeom>
        </p:spPr>
      </p:pic>
      <p:sp>
        <p:nvSpPr>
          <p:cNvPr id="8" name="Прямоугольник 7"/>
          <p:cNvSpPr/>
          <p:nvPr/>
        </p:nvSpPr>
        <p:spPr>
          <a:xfrm>
            <a:off x="4110445" y="727698"/>
            <a:ext cx="8682446" cy="261610"/>
          </a:xfrm>
          <a:prstGeom prst="rect">
            <a:avLst/>
          </a:prstGeom>
        </p:spPr>
        <p:txBody>
          <a:bodyPr wrap="square">
            <a:spAutoFit/>
          </a:bodyPr>
          <a:lstStyle/>
          <a:p>
            <a:r>
              <a:rPr lang="ru-RU" sz="1100" dirty="0" err="1"/>
              <a:t>intervals</a:t>
            </a:r>
            <a:r>
              <a:rPr lang="ru-RU" sz="1100" dirty="0"/>
              <a:t> = [(10000000, 11000000), (25000000, 26000000), (38000000, 39000000)]</a:t>
            </a:r>
          </a:p>
        </p:txBody>
      </p:sp>
      <p:pic>
        <p:nvPicPr>
          <p:cNvPr id="9" name="Рисунок 8"/>
          <p:cNvPicPr>
            <a:picLocks noChangeAspect="1"/>
          </p:cNvPicPr>
          <p:nvPr/>
        </p:nvPicPr>
        <p:blipFill>
          <a:blip r:embed="rId3"/>
          <a:stretch>
            <a:fillRect/>
          </a:stretch>
        </p:blipFill>
        <p:spPr>
          <a:xfrm>
            <a:off x="6655917" y="1197863"/>
            <a:ext cx="6008301" cy="4537133"/>
          </a:xfrm>
          <a:prstGeom prst="rect">
            <a:avLst/>
          </a:prstGeom>
        </p:spPr>
      </p:pic>
      <p:sp>
        <p:nvSpPr>
          <p:cNvPr id="10" name="TextBox 9"/>
          <p:cNvSpPr txBox="1"/>
          <p:nvPr/>
        </p:nvSpPr>
        <p:spPr>
          <a:xfrm rot="16200000">
            <a:off x="5054459" y="2504104"/>
            <a:ext cx="3217817" cy="369332"/>
          </a:xfrm>
          <a:prstGeom prst="rect">
            <a:avLst/>
          </a:prstGeom>
          <a:noFill/>
        </p:spPr>
        <p:txBody>
          <a:bodyPr wrap="square" rtlCol="0">
            <a:spAutoFit/>
          </a:bodyPr>
          <a:lstStyle/>
          <a:p>
            <a:r>
              <a:rPr lang="en-US" dirty="0" smtClean="0"/>
              <a:t>Number of SNPs on 1Mb</a:t>
            </a:r>
            <a:endParaRPr lang="ru-RU" dirty="0"/>
          </a:p>
        </p:txBody>
      </p:sp>
      <p:sp>
        <p:nvSpPr>
          <p:cNvPr id="12" name="TextBox 11"/>
          <p:cNvSpPr txBox="1"/>
          <p:nvPr/>
        </p:nvSpPr>
        <p:spPr>
          <a:xfrm rot="16200000">
            <a:off x="-1492679" y="2570340"/>
            <a:ext cx="3217817" cy="369332"/>
          </a:xfrm>
          <a:prstGeom prst="rect">
            <a:avLst/>
          </a:prstGeom>
          <a:noFill/>
        </p:spPr>
        <p:txBody>
          <a:bodyPr wrap="square" rtlCol="0">
            <a:spAutoFit/>
          </a:bodyPr>
          <a:lstStyle/>
          <a:p>
            <a:r>
              <a:rPr lang="en-US" dirty="0" smtClean="0"/>
              <a:t>Number of SNPs on 1Mb</a:t>
            </a:r>
            <a:endParaRPr lang="ru-RU" dirty="0"/>
          </a:p>
        </p:txBody>
      </p:sp>
      <p:sp>
        <p:nvSpPr>
          <p:cNvPr id="11" name="Заголовок 1"/>
          <p:cNvSpPr txBox="1">
            <a:spLocks/>
          </p:cNvSpPr>
          <p:nvPr/>
        </p:nvSpPr>
        <p:spPr>
          <a:xfrm>
            <a:off x="687977" y="66696"/>
            <a:ext cx="9144000" cy="52582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ru-RU" altLang="ru-RU" b="1" dirty="0" smtClean="0">
                <a:latin typeface="Arial" panose="020B0604020202020204" pitchFamily="34" charset="0"/>
              </a:rPr>
              <a:t>С какой частотой встречаются варианты мутаций в базе данных </a:t>
            </a:r>
            <a:r>
              <a:rPr lang="en-US" altLang="ru-RU" b="1" dirty="0" err="1" smtClean="0">
                <a:latin typeface="Arial" panose="020B0604020202020204" pitchFamily="34" charset="0"/>
              </a:rPr>
              <a:t>gnomAD</a:t>
            </a:r>
            <a:r>
              <a:rPr lang="en-US" altLang="ru-RU" b="1" dirty="0">
                <a:latin typeface="Arial" panose="020B0604020202020204" pitchFamily="34" charset="0"/>
              </a:rPr>
              <a:t>?</a:t>
            </a:r>
            <a:endParaRPr lang="ru-RU" altLang="ru-RU" b="1" dirty="0">
              <a:latin typeface="Arial" panose="020B0604020202020204" pitchFamily="34" charset="0"/>
            </a:endParaRPr>
          </a:p>
        </p:txBody>
      </p:sp>
      <p:sp>
        <p:nvSpPr>
          <p:cNvPr id="2" name="TextBox 1"/>
          <p:cNvSpPr txBox="1"/>
          <p:nvPr/>
        </p:nvSpPr>
        <p:spPr>
          <a:xfrm>
            <a:off x="4246270" y="6294622"/>
            <a:ext cx="6183087" cy="646331"/>
          </a:xfrm>
          <a:prstGeom prst="rect">
            <a:avLst/>
          </a:prstGeom>
          <a:noFill/>
        </p:spPr>
        <p:txBody>
          <a:bodyPr wrap="square" rtlCol="0">
            <a:spAutoFit/>
          </a:bodyPr>
          <a:lstStyle/>
          <a:p>
            <a:r>
              <a:rPr lang="ru-RU" b="1" dirty="0" smtClean="0"/>
              <a:t>Варианты встречаются примерно каждые 4 буквы. Больше всего редких вариантов. ( с частотой в популяции </a:t>
            </a:r>
            <a:r>
              <a:rPr lang="en-US" b="1" dirty="0" smtClean="0"/>
              <a:t>&lt; 1% </a:t>
            </a:r>
            <a:r>
              <a:rPr lang="ru-RU" b="1" dirty="0" smtClean="0"/>
              <a:t>)</a:t>
            </a:r>
            <a:endParaRPr lang="ru-RU" b="1" dirty="0"/>
          </a:p>
        </p:txBody>
      </p:sp>
      <p:sp>
        <p:nvSpPr>
          <p:cNvPr id="3" name="TextBox 2"/>
          <p:cNvSpPr txBox="1"/>
          <p:nvPr/>
        </p:nvSpPr>
        <p:spPr>
          <a:xfrm>
            <a:off x="687977" y="5207952"/>
            <a:ext cx="1576251" cy="276999"/>
          </a:xfrm>
          <a:prstGeom prst="rect">
            <a:avLst/>
          </a:prstGeom>
          <a:noFill/>
        </p:spPr>
        <p:txBody>
          <a:bodyPr wrap="square" rtlCol="0">
            <a:spAutoFit/>
          </a:bodyPr>
          <a:lstStyle/>
          <a:p>
            <a:r>
              <a:rPr lang="en-US" sz="1200" dirty="0" smtClean="0"/>
              <a:t>AF=0</a:t>
            </a:r>
            <a:endParaRPr lang="ru-RU" sz="1200" dirty="0"/>
          </a:p>
        </p:txBody>
      </p:sp>
      <p:sp>
        <p:nvSpPr>
          <p:cNvPr id="13" name="TextBox 12"/>
          <p:cNvSpPr txBox="1"/>
          <p:nvPr/>
        </p:nvSpPr>
        <p:spPr>
          <a:xfrm rot="16200000">
            <a:off x="826476" y="5346451"/>
            <a:ext cx="1576251" cy="276999"/>
          </a:xfrm>
          <a:prstGeom prst="rect">
            <a:avLst/>
          </a:prstGeom>
          <a:noFill/>
        </p:spPr>
        <p:txBody>
          <a:bodyPr wrap="square" rtlCol="0">
            <a:spAutoFit/>
          </a:bodyPr>
          <a:lstStyle/>
          <a:p>
            <a:r>
              <a:rPr lang="en-US" sz="1200" dirty="0" smtClean="0"/>
              <a:t>0 &lt; AF &lt;= 0.01</a:t>
            </a:r>
            <a:endParaRPr lang="ru-RU" sz="1200" dirty="0"/>
          </a:p>
        </p:txBody>
      </p:sp>
      <p:sp>
        <p:nvSpPr>
          <p:cNvPr id="14" name="TextBox 13"/>
          <p:cNvSpPr txBox="1"/>
          <p:nvPr/>
        </p:nvSpPr>
        <p:spPr>
          <a:xfrm rot="16200000">
            <a:off x="1153651" y="5346450"/>
            <a:ext cx="1936095" cy="276999"/>
          </a:xfrm>
          <a:prstGeom prst="rect">
            <a:avLst/>
          </a:prstGeom>
          <a:noFill/>
        </p:spPr>
        <p:txBody>
          <a:bodyPr wrap="square" rtlCol="0">
            <a:spAutoFit/>
          </a:bodyPr>
          <a:lstStyle/>
          <a:p>
            <a:r>
              <a:rPr lang="en-US" sz="1200" dirty="0" smtClean="0"/>
              <a:t>0.01 &lt; AF &lt;= 0.02</a:t>
            </a:r>
            <a:endParaRPr lang="ru-RU" sz="1200" dirty="0"/>
          </a:p>
        </p:txBody>
      </p:sp>
      <p:sp>
        <p:nvSpPr>
          <p:cNvPr id="15" name="TextBox 14"/>
          <p:cNvSpPr txBox="1"/>
          <p:nvPr/>
        </p:nvSpPr>
        <p:spPr>
          <a:xfrm rot="16200000">
            <a:off x="1699588" y="5382685"/>
            <a:ext cx="1936095" cy="276999"/>
          </a:xfrm>
          <a:prstGeom prst="rect">
            <a:avLst/>
          </a:prstGeom>
          <a:noFill/>
        </p:spPr>
        <p:txBody>
          <a:bodyPr wrap="square" rtlCol="0">
            <a:spAutoFit/>
          </a:bodyPr>
          <a:lstStyle/>
          <a:p>
            <a:r>
              <a:rPr lang="en-US" sz="1200" dirty="0" smtClean="0"/>
              <a:t>0.02 &lt; AF &lt;= 0.03</a:t>
            </a:r>
            <a:endParaRPr lang="ru-RU" sz="1200" dirty="0"/>
          </a:p>
        </p:txBody>
      </p:sp>
      <p:sp>
        <p:nvSpPr>
          <p:cNvPr id="16" name="TextBox 15"/>
          <p:cNvSpPr txBox="1"/>
          <p:nvPr/>
        </p:nvSpPr>
        <p:spPr>
          <a:xfrm rot="16200000">
            <a:off x="2221205" y="5372785"/>
            <a:ext cx="1936095" cy="276999"/>
          </a:xfrm>
          <a:prstGeom prst="rect">
            <a:avLst/>
          </a:prstGeom>
          <a:noFill/>
        </p:spPr>
        <p:txBody>
          <a:bodyPr wrap="square" rtlCol="0">
            <a:spAutoFit/>
          </a:bodyPr>
          <a:lstStyle/>
          <a:p>
            <a:r>
              <a:rPr lang="en-US" sz="1200" dirty="0" smtClean="0"/>
              <a:t>0.03 &lt; AF &lt;= 0.04</a:t>
            </a:r>
            <a:endParaRPr lang="ru-RU" sz="1200" dirty="0"/>
          </a:p>
        </p:txBody>
      </p:sp>
      <p:sp>
        <p:nvSpPr>
          <p:cNvPr id="17" name="TextBox 16"/>
          <p:cNvSpPr txBox="1"/>
          <p:nvPr/>
        </p:nvSpPr>
        <p:spPr>
          <a:xfrm rot="16200000">
            <a:off x="2738464" y="5369612"/>
            <a:ext cx="1936095" cy="276999"/>
          </a:xfrm>
          <a:prstGeom prst="rect">
            <a:avLst/>
          </a:prstGeom>
          <a:noFill/>
        </p:spPr>
        <p:txBody>
          <a:bodyPr wrap="square" rtlCol="0">
            <a:spAutoFit/>
          </a:bodyPr>
          <a:lstStyle/>
          <a:p>
            <a:r>
              <a:rPr lang="en-US" sz="1200" dirty="0" smtClean="0"/>
              <a:t>0.04 &lt; AF &lt;= 0.05</a:t>
            </a:r>
            <a:endParaRPr lang="ru-RU" sz="1200" dirty="0"/>
          </a:p>
        </p:txBody>
      </p:sp>
      <p:sp>
        <p:nvSpPr>
          <p:cNvPr id="18" name="TextBox 17"/>
          <p:cNvSpPr txBox="1"/>
          <p:nvPr/>
        </p:nvSpPr>
        <p:spPr>
          <a:xfrm rot="16200000">
            <a:off x="3247224" y="5382685"/>
            <a:ext cx="1936095" cy="276999"/>
          </a:xfrm>
          <a:prstGeom prst="rect">
            <a:avLst/>
          </a:prstGeom>
          <a:noFill/>
        </p:spPr>
        <p:txBody>
          <a:bodyPr wrap="square" rtlCol="0">
            <a:spAutoFit/>
          </a:bodyPr>
          <a:lstStyle/>
          <a:p>
            <a:r>
              <a:rPr lang="en-US" sz="1200" dirty="0" smtClean="0"/>
              <a:t>0.05 &lt; AF &lt;= 0.06</a:t>
            </a:r>
            <a:endParaRPr lang="ru-RU" sz="1200" dirty="0"/>
          </a:p>
        </p:txBody>
      </p:sp>
      <p:sp>
        <p:nvSpPr>
          <p:cNvPr id="19" name="TextBox 18"/>
          <p:cNvSpPr txBox="1"/>
          <p:nvPr/>
        </p:nvSpPr>
        <p:spPr>
          <a:xfrm rot="16200000">
            <a:off x="3764482" y="5381669"/>
            <a:ext cx="1936095" cy="276999"/>
          </a:xfrm>
          <a:prstGeom prst="rect">
            <a:avLst/>
          </a:prstGeom>
          <a:noFill/>
        </p:spPr>
        <p:txBody>
          <a:bodyPr wrap="square" rtlCol="0">
            <a:spAutoFit/>
          </a:bodyPr>
          <a:lstStyle/>
          <a:p>
            <a:r>
              <a:rPr lang="en-US" sz="1200" dirty="0" smtClean="0"/>
              <a:t>0.06 &lt; AF &lt;= 0.07</a:t>
            </a:r>
            <a:endParaRPr lang="ru-RU" sz="1200" dirty="0"/>
          </a:p>
        </p:txBody>
      </p:sp>
      <p:sp>
        <p:nvSpPr>
          <p:cNvPr id="20" name="TextBox 19"/>
          <p:cNvSpPr txBox="1"/>
          <p:nvPr/>
        </p:nvSpPr>
        <p:spPr>
          <a:xfrm rot="16200000">
            <a:off x="4283608" y="5346450"/>
            <a:ext cx="1936095" cy="276999"/>
          </a:xfrm>
          <a:prstGeom prst="rect">
            <a:avLst/>
          </a:prstGeom>
          <a:noFill/>
        </p:spPr>
        <p:txBody>
          <a:bodyPr wrap="square" rtlCol="0">
            <a:spAutoFit/>
          </a:bodyPr>
          <a:lstStyle/>
          <a:p>
            <a:r>
              <a:rPr lang="en-US" sz="1200" dirty="0" smtClean="0"/>
              <a:t>0.07 &lt; AF &lt;= 0.08</a:t>
            </a:r>
            <a:endParaRPr lang="ru-RU" sz="1200" dirty="0"/>
          </a:p>
        </p:txBody>
      </p:sp>
      <p:sp>
        <p:nvSpPr>
          <p:cNvPr id="21" name="TextBox 20"/>
          <p:cNvSpPr txBox="1"/>
          <p:nvPr/>
        </p:nvSpPr>
        <p:spPr>
          <a:xfrm rot="16200000">
            <a:off x="4737939" y="5346449"/>
            <a:ext cx="1936095" cy="276999"/>
          </a:xfrm>
          <a:prstGeom prst="rect">
            <a:avLst/>
          </a:prstGeom>
          <a:noFill/>
        </p:spPr>
        <p:txBody>
          <a:bodyPr wrap="square" rtlCol="0">
            <a:spAutoFit/>
          </a:bodyPr>
          <a:lstStyle/>
          <a:p>
            <a:r>
              <a:rPr lang="en-US" sz="1200" dirty="0" smtClean="0"/>
              <a:t>0.08 &lt; AF &lt;= 0.09</a:t>
            </a:r>
            <a:endParaRPr lang="ru-RU" sz="1200" dirty="0"/>
          </a:p>
        </p:txBody>
      </p:sp>
      <p:sp>
        <p:nvSpPr>
          <p:cNvPr id="22" name="TextBox 21"/>
          <p:cNvSpPr txBox="1"/>
          <p:nvPr/>
        </p:nvSpPr>
        <p:spPr>
          <a:xfrm rot="16200000">
            <a:off x="5245859" y="5235117"/>
            <a:ext cx="1936095" cy="276999"/>
          </a:xfrm>
          <a:prstGeom prst="rect">
            <a:avLst/>
          </a:prstGeom>
          <a:noFill/>
        </p:spPr>
        <p:txBody>
          <a:bodyPr wrap="square" rtlCol="0">
            <a:spAutoFit/>
          </a:bodyPr>
          <a:lstStyle/>
          <a:p>
            <a:r>
              <a:rPr lang="en-US" sz="1200" dirty="0" smtClean="0"/>
              <a:t>0.09 &lt; AF &lt;= 0.1</a:t>
            </a:r>
            <a:endParaRPr lang="ru-RU" sz="1200" dirty="0"/>
          </a:p>
        </p:txBody>
      </p:sp>
      <p:sp>
        <p:nvSpPr>
          <p:cNvPr id="5" name="Номер слайда 4"/>
          <p:cNvSpPr>
            <a:spLocks noGrp="1"/>
          </p:cNvSpPr>
          <p:nvPr>
            <p:ph type="sldNum" sz="quarter" idx="12"/>
          </p:nvPr>
        </p:nvSpPr>
        <p:spPr/>
        <p:txBody>
          <a:bodyPr/>
          <a:lstStyle/>
          <a:p>
            <a:fld id="{B5870BF5-09CD-49A8-90AE-54E922B4AD83}" type="slidenum">
              <a:rPr lang="ru-RU" smtClean="0"/>
              <a:t>3</a:t>
            </a:fld>
            <a:endParaRPr lang="ru-RU"/>
          </a:p>
        </p:txBody>
      </p:sp>
    </p:spTree>
    <p:extLst>
      <p:ext uri="{BB962C8B-B14F-4D97-AF65-F5344CB8AC3E}">
        <p14:creationId xmlns:p14="http://schemas.microsoft.com/office/powerpoint/2010/main" val="506461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 y="-418646"/>
            <a:ext cx="10515600" cy="1325563"/>
          </a:xfrm>
        </p:spPr>
        <p:txBody>
          <a:bodyPr/>
          <a:lstStyle/>
          <a:p>
            <a:r>
              <a:rPr lang="en-US" b="1" dirty="0" smtClean="0"/>
              <a:t>1000 </a:t>
            </a:r>
            <a:r>
              <a:rPr lang="ru-RU" b="1" dirty="0" smtClean="0"/>
              <a:t>геномов</a:t>
            </a:r>
            <a:endParaRPr lang="ru-RU" b="1" dirty="0"/>
          </a:p>
        </p:txBody>
      </p:sp>
      <p:sp>
        <p:nvSpPr>
          <p:cNvPr id="3" name="Объект 2"/>
          <p:cNvSpPr>
            <a:spLocks noGrp="1"/>
          </p:cNvSpPr>
          <p:nvPr>
            <p:ph idx="1"/>
          </p:nvPr>
        </p:nvSpPr>
        <p:spPr>
          <a:xfrm>
            <a:off x="158931" y="458379"/>
            <a:ext cx="10515600" cy="4351338"/>
          </a:xfrm>
        </p:spPr>
        <p:txBody>
          <a:bodyPr/>
          <a:lstStyle/>
          <a:p>
            <a:r>
              <a:rPr lang="ru-RU" dirty="0" smtClean="0"/>
              <a:t>Есть 3202 человека с </a:t>
            </a:r>
            <a:r>
              <a:rPr lang="ru-RU" smtClean="0"/>
              <a:t>фазированными вариантами. </a:t>
            </a:r>
            <a:endParaRPr lang="ru-RU" dirty="0"/>
          </a:p>
        </p:txBody>
      </p:sp>
      <p:pic>
        <p:nvPicPr>
          <p:cNvPr id="8" name="Рисунок 7"/>
          <p:cNvPicPr>
            <a:picLocks noChangeAspect="1"/>
          </p:cNvPicPr>
          <p:nvPr/>
        </p:nvPicPr>
        <p:blipFill rotWithShape="1">
          <a:blip r:embed="rId3"/>
          <a:srcRect l="1949" r="5356"/>
          <a:stretch/>
        </p:blipFill>
        <p:spPr>
          <a:xfrm>
            <a:off x="6165668" y="1667687"/>
            <a:ext cx="5922369" cy="4177759"/>
          </a:xfrm>
          <a:prstGeom prst="rect">
            <a:avLst/>
          </a:prstGeom>
        </p:spPr>
      </p:pic>
      <p:pic>
        <p:nvPicPr>
          <p:cNvPr id="11" name="Рисунок 10"/>
          <p:cNvPicPr>
            <a:picLocks noChangeAspect="1"/>
          </p:cNvPicPr>
          <p:nvPr/>
        </p:nvPicPr>
        <p:blipFill rotWithShape="1">
          <a:blip r:embed="rId4"/>
          <a:srcRect l="4449"/>
          <a:stretch/>
        </p:blipFill>
        <p:spPr>
          <a:xfrm>
            <a:off x="269966" y="1783942"/>
            <a:ext cx="5771192" cy="3945250"/>
          </a:xfrm>
          <a:prstGeom prst="rect">
            <a:avLst/>
          </a:prstGeom>
        </p:spPr>
      </p:pic>
      <p:sp>
        <p:nvSpPr>
          <p:cNvPr id="12" name="TextBox 11"/>
          <p:cNvSpPr txBox="1"/>
          <p:nvPr/>
        </p:nvSpPr>
        <p:spPr>
          <a:xfrm>
            <a:off x="330925" y="953253"/>
            <a:ext cx="10171612" cy="923330"/>
          </a:xfrm>
          <a:prstGeom prst="rect">
            <a:avLst/>
          </a:prstGeom>
          <a:noFill/>
        </p:spPr>
        <p:txBody>
          <a:bodyPr wrap="square" rtlCol="0">
            <a:spAutoFit/>
          </a:bodyPr>
          <a:lstStyle/>
          <a:p>
            <a:r>
              <a:rPr lang="ru-RU" dirty="0" smtClean="0"/>
              <a:t>Посчитаем как часто встречаются варианты и какой процент последовательностей совпадает среди этих людей для разных длин последовательностей. (по три случайных региона фиксированной длины)</a:t>
            </a:r>
            <a:endParaRPr lang="ru-RU" dirty="0"/>
          </a:p>
        </p:txBody>
      </p:sp>
      <p:sp>
        <p:nvSpPr>
          <p:cNvPr id="6" name="Номер слайда 5"/>
          <p:cNvSpPr>
            <a:spLocks noGrp="1"/>
          </p:cNvSpPr>
          <p:nvPr>
            <p:ph type="sldNum" sz="quarter" idx="12"/>
          </p:nvPr>
        </p:nvSpPr>
        <p:spPr/>
        <p:txBody>
          <a:bodyPr/>
          <a:lstStyle/>
          <a:p>
            <a:fld id="{B5870BF5-09CD-49A8-90AE-54E922B4AD83}" type="slidenum">
              <a:rPr lang="ru-RU" smtClean="0"/>
              <a:t>4</a:t>
            </a:fld>
            <a:endParaRPr lang="ru-RU"/>
          </a:p>
        </p:txBody>
      </p:sp>
      <p:sp>
        <p:nvSpPr>
          <p:cNvPr id="13" name="TextBox 12"/>
          <p:cNvSpPr txBox="1"/>
          <p:nvPr/>
        </p:nvSpPr>
        <p:spPr>
          <a:xfrm rot="16200000">
            <a:off x="4670362" y="2863580"/>
            <a:ext cx="2621280" cy="369332"/>
          </a:xfrm>
          <a:prstGeom prst="rect">
            <a:avLst/>
          </a:prstGeom>
          <a:noFill/>
        </p:spPr>
        <p:txBody>
          <a:bodyPr wrap="square" rtlCol="0">
            <a:spAutoFit/>
          </a:bodyPr>
          <a:lstStyle/>
          <a:p>
            <a:r>
              <a:rPr lang="en-US" dirty="0" smtClean="0"/>
              <a:t>SNPs number</a:t>
            </a:r>
            <a:endParaRPr lang="ru-RU" dirty="0"/>
          </a:p>
        </p:txBody>
      </p:sp>
      <p:sp>
        <p:nvSpPr>
          <p:cNvPr id="14" name="TextBox 13"/>
          <p:cNvSpPr txBox="1"/>
          <p:nvPr/>
        </p:nvSpPr>
        <p:spPr>
          <a:xfrm rot="16200000">
            <a:off x="-1160830" y="3360747"/>
            <a:ext cx="2621280" cy="369332"/>
          </a:xfrm>
          <a:prstGeom prst="rect">
            <a:avLst/>
          </a:prstGeom>
          <a:noFill/>
        </p:spPr>
        <p:txBody>
          <a:bodyPr wrap="square" rtlCol="0">
            <a:spAutoFit/>
          </a:bodyPr>
          <a:lstStyle/>
          <a:p>
            <a:r>
              <a:rPr lang="en-US" dirty="0" smtClean="0"/>
              <a:t>% of similar sequences</a:t>
            </a:r>
            <a:endParaRPr lang="ru-RU" dirty="0"/>
          </a:p>
        </p:txBody>
      </p:sp>
    </p:spTree>
    <p:extLst>
      <p:ext uri="{BB962C8B-B14F-4D97-AF65-F5344CB8AC3E}">
        <p14:creationId xmlns:p14="http://schemas.microsoft.com/office/powerpoint/2010/main" val="2570711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9560" y="-4186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1000 </a:t>
            </a:r>
            <a:r>
              <a:rPr lang="ru-RU" b="1" smtClean="0"/>
              <a:t>геномов</a:t>
            </a:r>
            <a:endParaRPr lang="ru-RU" b="1" dirty="0"/>
          </a:p>
        </p:txBody>
      </p:sp>
      <p:sp>
        <p:nvSpPr>
          <p:cNvPr id="5" name="Объект 2"/>
          <p:cNvSpPr txBox="1">
            <a:spLocks/>
          </p:cNvSpPr>
          <p:nvPr/>
        </p:nvSpPr>
        <p:spPr>
          <a:xfrm>
            <a:off x="158931" y="4583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mtClean="0"/>
              <a:t>Есть 3202 человека с фазированными снипами. </a:t>
            </a:r>
            <a:endParaRPr lang="ru-RU" dirty="0"/>
          </a:p>
        </p:txBody>
      </p:sp>
      <p:sp>
        <p:nvSpPr>
          <p:cNvPr id="6" name="TextBox 5"/>
          <p:cNvSpPr txBox="1"/>
          <p:nvPr/>
        </p:nvSpPr>
        <p:spPr>
          <a:xfrm>
            <a:off x="330925" y="906917"/>
            <a:ext cx="10171612" cy="923330"/>
          </a:xfrm>
          <a:prstGeom prst="rect">
            <a:avLst/>
          </a:prstGeom>
          <a:noFill/>
        </p:spPr>
        <p:txBody>
          <a:bodyPr wrap="square" rtlCol="0">
            <a:spAutoFit/>
          </a:bodyPr>
          <a:lstStyle/>
          <a:p>
            <a:r>
              <a:rPr lang="ru-RU" dirty="0" smtClean="0"/>
              <a:t>Посчитаем как часто встречаются варианты и какой процент последовательностей совпадает среди этих людей для разных длин </a:t>
            </a:r>
            <a:r>
              <a:rPr lang="ru-RU" dirty="0"/>
              <a:t>последовательностей. (по три случайных региона фиксированной длины)</a:t>
            </a:r>
          </a:p>
        </p:txBody>
      </p:sp>
      <p:pic>
        <p:nvPicPr>
          <p:cNvPr id="7" name="Рисунок 6"/>
          <p:cNvPicPr>
            <a:picLocks noChangeAspect="1"/>
          </p:cNvPicPr>
          <p:nvPr/>
        </p:nvPicPr>
        <p:blipFill rotWithShape="1">
          <a:blip r:embed="rId2"/>
          <a:srcRect l="7917"/>
          <a:stretch/>
        </p:blipFill>
        <p:spPr>
          <a:xfrm>
            <a:off x="304800" y="1924770"/>
            <a:ext cx="6124302" cy="4211097"/>
          </a:xfrm>
          <a:prstGeom prst="rect">
            <a:avLst/>
          </a:prstGeom>
        </p:spPr>
      </p:pic>
      <p:sp>
        <p:nvSpPr>
          <p:cNvPr id="8" name="TextBox 7"/>
          <p:cNvSpPr txBox="1"/>
          <p:nvPr/>
        </p:nvSpPr>
        <p:spPr>
          <a:xfrm>
            <a:off x="289560" y="6026379"/>
            <a:ext cx="9048206" cy="369332"/>
          </a:xfrm>
          <a:prstGeom prst="rect">
            <a:avLst/>
          </a:prstGeom>
          <a:noFill/>
        </p:spPr>
        <p:txBody>
          <a:bodyPr wrap="square" rtlCol="0">
            <a:spAutoFit/>
          </a:bodyPr>
          <a:lstStyle/>
          <a:p>
            <a:r>
              <a:rPr lang="ru-RU" dirty="0" smtClean="0"/>
              <a:t>Итого уже для 100000 букв нет ни одной повторяющейся последовательности</a:t>
            </a:r>
            <a:endParaRPr lang="ru-RU" dirty="0"/>
          </a:p>
        </p:txBody>
      </p:sp>
      <p:pic>
        <p:nvPicPr>
          <p:cNvPr id="10" name="Рисунок 9"/>
          <p:cNvPicPr>
            <a:picLocks noChangeAspect="1"/>
          </p:cNvPicPr>
          <p:nvPr/>
        </p:nvPicPr>
        <p:blipFill rotWithShape="1">
          <a:blip r:embed="rId3"/>
          <a:srcRect l="7719" t="964" b="-1"/>
          <a:stretch/>
        </p:blipFill>
        <p:spPr>
          <a:xfrm>
            <a:off x="6485146" y="1976845"/>
            <a:ext cx="5706854" cy="4003197"/>
          </a:xfrm>
          <a:prstGeom prst="rect">
            <a:avLst/>
          </a:prstGeom>
        </p:spPr>
      </p:pic>
      <p:sp>
        <p:nvSpPr>
          <p:cNvPr id="11" name="TextBox 10"/>
          <p:cNvSpPr txBox="1"/>
          <p:nvPr/>
        </p:nvSpPr>
        <p:spPr>
          <a:xfrm>
            <a:off x="6429102" y="6438695"/>
            <a:ext cx="6183087" cy="369332"/>
          </a:xfrm>
          <a:prstGeom prst="rect">
            <a:avLst/>
          </a:prstGeom>
          <a:noFill/>
        </p:spPr>
        <p:txBody>
          <a:bodyPr wrap="square" rtlCol="0">
            <a:spAutoFit/>
          </a:bodyPr>
          <a:lstStyle/>
          <a:p>
            <a:r>
              <a:rPr lang="ru-RU" b="1" dirty="0" smtClean="0"/>
              <a:t>Варианты встречаются примерно каждые 2</a:t>
            </a:r>
            <a:r>
              <a:rPr lang="en-US" b="1" dirty="0" smtClean="0"/>
              <a:t>0</a:t>
            </a:r>
            <a:r>
              <a:rPr lang="ru-RU" b="1" dirty="0" smtClean="0"/>
              <a:t> букв. </a:t>
            </a:r>
            <a:endParaRPr lang="ru-RU" b="1" dirty="0"/>
          </a:p>
        </p:txBody>
      </p:sp>
      <p:sp>
        <p:nvSpPr>
          <p:cNvPr id="2" name="Номер слайда 1"/>
          <p:cNvSpPr>
            <a:spLocks noGrp="1"/>
          </p:cNvSpPr>
          <p:nvPr>
            <p:ph type="sldNum" sz="quarter" idx="12"/>
          </p:nvPr>
        </p:nvSpPr>
        <p:spPr/>
        <p:txBody>
          <a:bodyPr/>
          <a:lstStyle/>
          <a:p>
            <a:fld id="{B5870BF5-09CD-49A8-90AE-54E922B4AD83}" type="slidenum">
              <a:rPr lang="ru-RU" smtClean="0"/>
              <a:t>5</a:t>
            </a:fld>
            <a:endParaRPr lang="ru-RU"/>
          </a:p>
        </p:txBody>
      </p:sp>
      <p:sp>
        <p:nvSpPr>
          <p:cNvPr id="12" name="TextBox 11"/>
          <p:cNvSpPr txBox="1"/>
          <p:nvPr/>
        </p:nvSpPr>
        <p:spPr>
          <a:xfrm rot="16200000">
            <a:off x="5027757" y="2991107"/>
            <a:ext cx="2621280" cy="369332"/>
          </a:xfrm>
          <a:prstGeom prst="rect">
            <a:avLst/>
          </a:prstGeom>
          <a:noFill/>
        </p:spPr>
        <p:txBody>
          <a:bodyPr wrap="square" rtlCol="0">
            <a:spAutoFit/>
          </a:bodyPr>
          <a:lstStyle/>
          <a:p>
            <a:r>
              <a:rPr lang="en-US" dirty="0" smtClean="0"/>
              <a:t>SNPs number</a:t>
            </a:r>
            <a:endParaRPr lang="ru-RU" dirty="0"/>
          </a:p>
        </p:txBody>
      </p:sp>
      <p:sp>
        <p:nvSpPr>
          <p:cNvPr id="13" name="TextBox 12"/>
          <p:cNvSpPr txBox="1"/>
          <p:nvPr/>
        </p:nvSpPr>
        <p:spPr>
          <a:xfrm rot="16200000">
            <a:off x="-1160830" y="3360747"/>
            <a:ext cx="2621280" cy="369332"/>
          </a:xfrm>
          <a:prstGeom prst="rect">
            <a:avLst/>
          </a:prstGeom>
          <a:noFill/>
        </p:spPr>
        <p:txBody>
          <a:bodyPr wrap="square" rtlCol="0">
            <a:spAutoFit/>
          </a:bodyPr>
          <a:lstStyle/>
          <a:p>
            <a:r>
              <a:rPr lang="en-US" dirty="0" smtClean="0"/>
              <a:t>% of similar sequences</a:t>
            </a:r>
            <a:endParaRPr lang="ru-RU" dirty="0"/>
          </a:p>
        </p:txBody>
      </p:sp>
    </p:spTree>
    <p:extLst>
      <p:ext uri="{BB962C8B-B14F-4D97-AF65-F5344CB8AC3E}">
        <p14:creationId xmlns:p14="http://schemas.microsoft.com/office/powerpoint/2010/main" val="1709232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298" y="187795"/>
            <a:ext cx="9971314" cy="646331"/>
          </a:xfrm>
          <a:prstGeom prst="rect">
            <a:avLst/>
          </a:prstGeom>
          <a:noFill/>
        </p:spPr>
        <p:txBody>
          <a:bodyPr wrap="square" rtlCol="0">
            <a:spAutoFit/>
          </a:bodyPr>
          <a:lstStyle/>
          <a:p>
            <a:r>
              <a:rPr lang="en-US" dirty="0" smtClean="0"/>
              <a:t>C</a:t>
            </a:r>
            <a:r>
              <a:rPr lang="ru-RU" dirty="0" err="1" smtClean="0"/>
              <a:t>колько</a:t>
            </a:r>
            <a:r>
              <a:rPr lang="ru-RU" dirty="0" smtClean="0"/>
              <a:t> уникальных замен встречается среди всех последовательностей в зависимости от их количества?</a:t>
            </a:r>
            <a:endParaRPr lang="ru-RU" dirty="0"/>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7326" r="17010"/>
          <a:stretch/>
        </p:blipFill>
        <p:spPr>
          <a:xfrm>
            <a:off x="6514011" y="1477289"/>
            <a:ext cx="5518232" cy="4240402"/>
          </a:xfrm>
          <a:prstGeom prst="rect">
            <a:avLst/>
          </a:prstGeom>
        </p:spPr>
      </p:pic>
      <p:sp>
        <p:nvSpPr>
          <p:cNvPr id="7" name="Прямоугольник 6"/>
          <p:cNvSpPr/>
          <p:nvPr/>
        </p:nvSpPr>
        <p:spPr>
          <a:xfrm>
            <a:off x="6615131" y="5892581"/>
            <a:ext cx="6096000" cy="646331"/>
          </a:xfrm>
          <a:prstGeom prst="rect">
            <a:avLst/>
          </a:prstGeom>
        </p:spPr>
        <p:txBody>
          <a:bodyPr>
            <a:spAutoFit/>
          </a:bodyPr>
          <a:lstStyle/>
          <a:p>
            <a:r>
              <a:rPr lang="ru-RU" b="0" i="0" dirty="0" smtClean="0">
                <a:solidFill>
                  <a:srgbClr val="1B1D22"/>
                </a:solidFill>
                <a:effectLst/>
                <a:latin typeface="Inter"/>
              </a:rPr>
              <a:t>Брал k вариантов, 30 тысяч</a:t>
            </a:r>
            <a:r>
              <a:rPr lang="en-US" b="0" i="0" dirty="0" smtClean="0">
                <a:solidFill>
                  <a:srgbClr val="1B1D22"/>
                </a:solidFill>
                <a:effectLst/>
                <a:latin typeface="Inter"/>
              </a:rPr>
              <a:t> </a:t>
            </a:r>
            <a:r>
              <a:rPr lang="ru-RU" b="0" i="0" dirty="0" smtClean="0">
                <a:solidFill>
                  <a:srgbClr val="1B1D22"/>
                </a:solidFill>
                <a:effectLst/>
                <a:latin typeface="Inter"/>
              </a:rPr>
              <a:t>раз. Кажется, что в </a:t>
            </a:r>
            <a:r>
              <a:rPr lang="ru-RU" b="0" i="0" dirty="0" err="1" smtClean="0">
                <a:solidFill>
                  <a:srgbClr val="1B1D22"/>
                </a:solidFill>
                <a:effectLst/>
                <a:latin typeface="Inter"/>
              </a:rPr>
              <a:t>gnomadе</a:t>
            </a:r>
            <a:r>
              <a:rPr lang="ru-RU" b="0" i="0" dirty="0" smtClean="0">
                <a:solidFill>
                  <a:srgbClr val="1B1D22"/>
                </a:solidFill>
                <a:effectLst/>
                <a:latin typeface="Inter"/>
              </a:rPr>
              <a:t>, действительно, много уникальных SNP.</a:t>
            </a:r>
            <a:endParaRPr lang="ru-RU" dirty="0"/>
          </a:p>
        </p:txBody>
      </p:sp>
      <p:sp>
        <p:nvSpPr>
          <p:cNvPr id="8" name="TextBox 7"/>
          <p:cNvSpPr txBox="1"/>
          <p:nvPr/>
        </p:nvSpPr>
        <p:spPr>
          <a:xfrm>
            <a:off x="2377441" y="961459"/>
            <a:ext cx="2516777" cy="369332"/>
          </a:xfrm>
          <a:prstGeom prst="rect">
            <a:avLst/>
          </a:prstGeom>
          <a:noFill/>
        </p:spPr>
        <p:txBody>
          <a:bodyPr wrap="square" rtlCol="0">
            <a:spAutoFit/>
          </a:bodyPr>
          <a:lstStyle/>
          <a:p>
            <a:r>
              <a:rPr lang="ru-RU" b="1" dirty="0" smtClean="0"/>
              <a:t>1000 </a:t>
            </a:r>
            <a:r>
              <a:rPr lang="en-US" b="1" dirty="0" smtClean="0"/>
              <a:t>genomes</a:t>
            </a:r>
            <a:endParaRPr lang="ru-RU" b="1" dirty="0"/>
          </a:p>
        </p:txBody>
      </p:sp>
      <p:sp>
        <p:nvSpPr>
          <p:cNvPr id="9" name="TextBox 8"/>
          <p:cNvSpPr txBox="1"/>
          <p:nvPr/>
        </p:nvSpPr>
        <p:spPr>
          <a:xfrm>
            <a:off x="8837023" y="971041"/>
            <a:ext cx="2516777" cy="369332"/>
          </a:xfrm>
          <a:prstGeom prst="rect">
            <a:avLst/>
          </a:prstGeom>
          <a:noFill/>
        </p:spPr>
        <p:txBody>
          <a:bodyPr wrap="square" rtlCol="0">
            <a:spAutoFit/>
          </a:bodyPr>
          <a:lstStyle/>
          <a:p>
            <a:r>
              <a:rPr lang="en-US" b="1" dirty="0" err="1" smtClean="0"/>
              <a:t>GnomAD</a:t>
            </a:r>
            <a:endParaRPr lang="ru-RU" b="1" dirty="0"/>
          </a:p>
        </p:txBody>
      </p:sp>
      <p:sp>
        <p:nvSpPr>
          <p:cNvPr id="2" name="Номер слайда 1"/>
          <p:cNvSpPr>
            <a:spLocks noGrp="1"/>
          </p:cNvSpPr>
          <p:nvPr>
            <p:ph type="sldNum" sz="quarter" idx="12"/>
          </p:nvPr>
        </p:nvSpPr>
        <p:spPr/>
        <p:txBody>
          <a:bodyPr/>
          <a:lstStyle/>
          <a:p>
            <a:fld id="{B5870BF5-09CD-49A8-90AE-54E922B4AD83}" type="slidenum">
              <a:rPr lang="ru-RU" smtClean="0"/>
              <a:t>6</a:t>
            </a:fld>
            <a:endParaRPr lang="ru-RU"/>
          </a:p>
        </p:txBody>
      </p:sp>
      <p:pic>
        <p:nvPicPr>
          <p:cNvPr id="3" name="Рисунок 2"/>
          <p:cNvPicPr>
            <a:picLocks noChangeAspect="1"/>
          </p:cNvPicPr>
          <p:nvPr/>
        </p:nvPicPr>
        <p:blipFill>
          <a:blip r:embed="rId3"/>
          <a:stretch>
            <a:fillRect/>
          </a:stretch>
        </p:blipFill>
        <p:spPr>
          <a:xfrm>
            <a:off x="67042" y="1541720"/>
            <a:ext cx="6298923" cy="4010246"/>
          </a:xfrm>
          <a:prstGeom prst="rect">
            <a:avLst/>
          </a:prstGeom>
        </p:spPr>
      </p:pic>
    </p:spTree>
    <p:extLst>
      <p:ext uri="{BB962C8B-B14F-4D97-AF65-F5344CB8AC3E}">
        <p14:creationId xmlns:p14="http://schemas.microsoft.com/office/powerpoint/2010/main" val="292422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725" y="-148680"/>
            <a:ext cx="11745686" cy="1325563"/>
          </a:xfrm>
        </p:spPr>
        <p:txBody>
          <a:bodyPr>
            <a:normAutofit/>
          </a:bodyPr>
          <a:lstStyle/>
          <a:p>
            <a:r>
              <a:rPr lang="en-US" sz="3600" dirty="0" err="1" smtClean="0"/>
              <a:t>enformer</a:t>
            </a:r>
            <a:r>
              <a:rPr lang="en-US" sz="3600" dirty="0" smtClean="0"/>
              <a:t> </a:t>
            </a:r>
            <a:r>
              <a:rPr lang="ru-RU" sz="3600" dirty="0" smtClean="0"/>
              <a:t>на </a:t>
            </a:r>
            <a:r>
              <a:rPr lang="ru-RU" sz="3600" dirty="0" err="1" smtClean="0"/>
              <a:t>датасете</a:t>
            </a:r>
            <a:r>
              <a:rPr lang="ru-RU" sz="3600" dirty="0" smtClean="0"/>
              <a:t> из 1000 геномов.</a:t>
            </a:r>
            <a:endParaRPr lang="ru-RU" sz="3600" dirty="0"/>
          </a:p>
        </p:txBody>
      </p:sp>
      <p:pic>
        <p:nvPicPr>
          <p:cNvPr id="6" name="Рисунок 5"/>
          <p:cNvPicPr>
            <a:picLocks noChangeAspect="1"/>
          </p:cNvPicPr>
          <p:nvPr/>
        </p:nvPicPr>
        <p:blipFill>
          <a:blip r:embed="rId2"/>
          <a:stretch>
            <a:fillRect/>
          </a:stretch>
        </p:blipFill>
        <p:spPr>
          <a:xfrm>
            <a:off x="5870144" y="809898"/>
            <a:ext cx="5924945" cy="3132172"/>
          </a:xfrm>
          <a:prstGeom prst="rect">
            <a:avLst/>
          </a:prstGeom>
        </p:spPr>
      </p:pic>
      <p:pic>
        <p:nvPicPr>
          <p:cNvPr id="7" name="Рисунок 6"/>
          <p:cNvPicPr>
            <a:picLocks noChangeAspect="1"/>
          </p:cNvPicPr>
          <p:nvPr/>
        </p:nvPicPr>
        <p:blipFill>
          <a:blip r:embed="rId3"/>
          <a:stretch>
            <a:fillRect/>
          </a:stretch>
        </p:blipFill>
        <p:spPr>
          <a:xfrm>
            <a:off x="6127568" y="3919103"/>
            <a:ext cx="5395854" cy="2938897"/>
          </a:xfrm>
          <a:prstGeom prst="rect">
            <a:avLst/>
          </a:prstGeom>
        </p:spPr>
      </p:pic>
      <p:sp>
        <p:nvSpPr>
          <p:cNvPr id="8" name="TextBox 7"/>
          <p:cNvSpPr txBox="1"/>
          <p:nvPr/>
        </p:nvSpPr>
        <p:spPr>
          <a:xfrm>
            <a:off x="378301" y="1024437"/>
            <a:ext cx="5648597" cy="923330"/>
          </a:xfrm>
          <a:prstGeom prst="rect">
            <a:avLst/>
          </a:prstGeom>
          <a:noFill/>
        </p:spPr>
        <p:txBody>
          <a:bodyPr wrap="square" rtlCol="0">
            <a:spAutoFit/>
          </a:bodyPr>
          <a:lstStyle/>
          <a:p>
            <a:r>
              <a:rPr lang="ru-RU" dirty="0" smtClean="0"/>
              <a:t>Взяли 100 слу</a:t>
            </a:r>
            <a:r>
              <a:rPr lang="ru-RU" dirty="0"/>
              <a:t>ч</a:t>
            </a:r>
            <a:r>
              <a:rPr lang="ru-RU" dirty="0" smtClean="0"/>
              <a:t>айных </a:t>
            </a:r>
            <a:r>
              <a:rPr lang="ru-RU" dirty="0" err="1" smtClean="0"/>
              <a:t>сэмплов</a:t>
            </a:r>
            <a:r>
              <a:rPr lang="ru-RU" dirty="0" smtClean="0"/>
              <a:t> из </a:t>
            </a:r>
            <a:r>
              <a:rPr lang="ru-RU" dirty="0" err="1" smtClean="0"/>
              <a:t>датасета</a:t>
            </a:r>
            <a:r>
              <a:rPr lang="ru-RU" dirty="0" smtClean="0"/>
              <a:t> 1000 геномов (200 последовательностей) и 101 случайный регион из тестового набора </a:t>
            </a:r>
            <a:r>
              <a:rPr lang="en-US" dirty="0" err="1" smtClean="0"/>
              <a:t>enformer</a:t>
            </a:r>
            <a:r>
              <a:rPr lang="en-US" dirty="0" smtClean="0"/>
              <a:t>.</a:t>
            </a:r>
            <a:endParaRPr lang="ru-RU" dirty="0"/>
          </a:p>
        </p:txBody>
      </p:sp>
      <p:sp>
        <p:nvSpPr>
          <p:cNvPr id="9" name="Прямоугольник 8"/>
          <p:cNvSpPr/>
          <p:nvPr/>
        </p:nvSpPr>
        <p:spPr>
          <a:xfrm>
            <a:off x="1236617" y="5719293"/>
            <a:ext cx="6096000" cy="1015663"/>
          </a:xfrm>
          <a:prstGeom prst="rect">
            <a:avLst/>
          </a:prstGeom>
        </p:spPr>
        <p:txBody>
          <a:bodyPr>
            <a:spAutoFit/>
          </a:bodyPr>
          <a:lstStyle/>
          <a:p>
            <a:pPr>
              <a:buFont typeface="Arial" panose="020B0604020202020204" pitchFamily="34" charset="0"/>
              <a:buChar char="•"/>
            </a:pPr>
            <a:r>
              <a:rPr lang="en-US" sz="1200" b="1" dirty="0">
                <a:solidFill>
                  <a:srgbClr val="555555"/>
                </a:solidFill>
                <a:latin typeface="Luxi Sans"/>
              </a:rPr>
              <a:t>AFR</a:t>
            </a:r>
            <a:r>
              <a:rPr lang="en-US" sz="1200" dirty="0">
                <a:solidFill>
                  <a:srgbClr val="555555"/>
                </a:solidFill>
                <a:latin typeface="Luxi Sans"/>
              </a:rPr>
              <a:t>, African</a:t>
            </a:r>
          </a:p>
          <a:p>
            <a:pPr>
              <a:buFont typeface="Arial" panose="020B0604020202020204" pitchFamily="34" charset="0"/>
              <a:buChar char="•"/>
            </a:pPr>
            <a:r>
              <a:rPr lang="en-US" sz="1200" b="1" dirty="0">
                <a:solidFill>
                  <a:srgbClr val="555555"/>
                </a:solidFill>
                <a:latin typeface="Luxi Sans"/>
              </a:rPr>
              <a:t>AMR</a:t>
            </a:r>
            <a:r>
              <a:rPr lang="en-US" sz="1200" dirty="0">
                <a:solidFill>
                  <a:srgbClr val="555555"/>
                </a:solidFill>
                <a:latin typeface="Luxi Sans"/>
              </a:rPr>
              <a:t>, Ad Mixed American</a:t>
            </a:r>
          </a:p>
          <a:p>
            <a:pPr>
              <a:buFont typeface="Arial" panose="020B0604020202020204" pitchFamily="34" charset="0"/>
              <a:buChar char="•"/>
            </a:pPr>
            <a:r>
              <a:rPr lang="en-US" sz="1200" b="1" dirty="0">
                <a:solidFill>
                  <a:srgbClr val="555555"/>
                </a:solidFill>
                <a:latin typeface="Luxi Sans"/>
              </a:rPr>
              <a:t>EAS</a:t>
            </a:r>
            <a:r>
              <a:rPr lang="en-US" sz="1200" dirty="0">
                <a:solidFill>
                  <a:srgbClr val="555555"/>
                </a:solidFill>
                <a:latin typeface="Luxi Sans"/>
              </a:rPr>
              <a:t>, East Asian</a:t>
            </a:r>
          </a:p>
          <a:p>
            <a:pPr>
              <a:buFont typeface="Arial" panose="020B0604020202020204" pitchFamily="34" charset="0"/>
              <a:buChar char="•"/>
            </a:pPr>
            <a:r>
              <a:rPr lang="en-US" sz="1200" b="1" dirty="0">
                <a:solidFill>
                  <a:srgbClr val="555555"/>
                </a:solidFill>
                <a:latin typeface="Luxi Sans"/>
              </a:rPr>
              <a:t>EUR</a:t>
            </a:r>
            <a:r>
              <a:rPr lang="en-US" sz="1200" dirty="0">
                <a:solidFill>
                  <a:srgbClr val="555555"/>
                </a:solidFill>
                <a:latin typeface="Luxi Sans"/>
              </a:rPr>
              <a:t>, European</a:t>
            </a:r>
          </a:p>
          <a:p>
            <a:pPr>
              <a:buFont typeface="Arial" panose="020B0604020202020204" pitchFamily="34" charset="0"/>
              <a:buChar char="•"/>
            </a:pPr>
            <a:r>
              <a:rPr lang="en-US" sz="1200" b="1" dirty="0">
                <a:solidFill>
                  <a:srgbClr val="555555"/>
                </a:solidFill>
                <a:latin typeface="Luxi Sans"/>
              </a:rPr>
              <a:t>SAS</a:t>
            </a:r>
            <a:r>
              <a:rPr lang="en-US" sz="1200" dirty="0">
                <a:solidFill>
                  <a:srgbClr val="555555"/>
                </a:solidFill>
                <a:latin typeface="Luxi Sans"/>
              </a:rPr>
              <a:t>, South Asian</a:t>
            </a:r>
            <a:endParaRPr lang="en-US" sz="1200" b="0" i="0" dirty="0">
              <a:solidFill>
                <a:srgbClr val="555555"/>
              </a:solidFill>
              <a:effectLst/>
              <a:latin typeface="Luxi Sans"/>
            </a:endParaRPr>
          </a:p>
        </p:txBody>
      </p:sp>
      <p:pic>
        <p:nvPicPr>
          <p:cNvPr id="10" name="Рисунок 9"/>
          <p:cNvPicPr>
            <a:picLocks noChangeAspect="1"/>
          </p:cNvPicPr>
          <p:nvPr/>
        </p:nvPicPr>
        <p:blipFill>
          <a:blip r:embed="rId4"/>
          <a:stretch>
            <a:fillRect/>
          </a:stretch>
        </p:blipFill>
        <p:spPr>
          <a:xfrm>
            <a:off x="378301" y="2050480"/>
            <a:ext cx="5369353" cy="3609006"/>
          </a:xfrm>
          <a:prstGeom prst="rect">
            <a:avLst/>
          </a:prstGeom>
        </p:spPr>
      </p:pic>
      <p:sp>
        <p:nvSpPr>
          <p:cNvPr id="3" name="Номер слайда 2"/>
          <p:cNvSpPr>
            <a:spLocks noGrp="1"/>
          </p:cNvSpPr>
          <p:nvPr>
            <p:ph type="sldNum" sz="quarter" idx="12"/>
          </p:nvPr>
        </p:nvSpPr>
        <p:spPr/>
        <p:txBody>
          <a:bodyPr/>
          <a:lstStyle/>
          <a:p>
            <a:fld id="{B5870BF5-09CD-49A8-90AE-54E922B4AD83}" type="slidenum">
              <a:rPr lang="ru-RU" smtClean="0"/>
              <a:t>7</a:t>
            </a:fld>
            <a:endParaRPr lang="ru-RU"/>
          </a:p>
        </p:txBody>
      </p:sp>
      <p:sp>
        <p:nvSpPr>
          <p:cNvPr id="4" name="TextBox 3"/>
          <p:cNvSpPr txBox="1"/>
          <p:nvPr/>
        </p:nvSpPr>
        <p:spPr>
          <a:xfrm>
            <a:off x="10669252" y="3854983"/>
            <a:ext cx="1140490" cy="523220"/>
          </a:xfrm>
          <a:prstGeom prst="rect">
            <a:avLst/>
          </a:prstGeom>
          <a:noFill/>
        </p:spPr>
        <p:txBody>
          <a:bodyPr wrap="square" rtlCol="0">
            <a:spAutoFit/>
          </a:bodyPr>
          <a:lstStyle/>
          <a:p>
            <a:r>
              <a:rPr lang="ru-RU" sz="1400" dirty="0" smtClean="0"/>
              <a:t>Только </a:t>
            </a:r>
            <a:r>
              <a:rPr lang="en-US" sz="1400" dirty="0" smtClean="0"/>
              <a:t>CAGE </a:t>
            </a:r>
            <a:r>
              <a:rPr lang="ru-RU" sz="1400" dirty="0" err="1" smtClean="0"/>
              <a:t>таргеты</a:t>
            </a:r>
            <a:endParaRPr lang="ru-RU" sz="1400" dirty="0"/>
          </a:p>
        </p:txBody>
      </p:sp>
      <p:sp>
        <p:nvSpPr>
          <p:cNvPr id="11" name="TextBox 10"/>
          <p:cNvSpPr txBox="1"/>
          <p:nvPr/>
        </p:nvSpPr>
        <p:spPr>
          <a:xfrm>
            <a:off x="10548369" y="610120"/>
            <a:ext cx="1140490" cy="307777"/>
          </a:xfrm>
          <a:prstGeom prst="rect">
            <a:avLst/>
          </a:prstGeom>
          <a:noFill/>
        </p:spPr>
        <p:txBody>
          <a:bodyPr wrap="square" rtlCol="0">
            <a:spAutoFit/>
          </a:bodyPr>
          <a:lstStyle/>
          <a:p>
            <a:r>
              <a:rPr lang="ru-RU" sz="1400" dirty="0" smtClean="0"/>
              <a:t>Все </a:t>
            </a:r>
            <a:r>
              <a:rPr lang="ru-RU" sz="1400" dirty="0" err="1" smtClean="0"/>
              <a:t>таргеты</a:t>
            </a:r>
            <a:endParaRPr lang="ru-RU" sz="1400" dirty="0"/>
          </a:p>
        </p:txBody>
      </p:sp>
    </p:spTree>
    <p:extLst>
      <p:ext uri="{BB962C8B-B14F-4D97-AF65-F5344CB8AC3E}">
        <p14:creationId xmlns:p14="http://schemas.microsoft.com/office/powerpoint/2010/main" val="216834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03640" y="1323431"/>
            <a:ext cx="5772150" cy="2800350"/>
          </a:xfrm>
          <a:prstGeom prst="rect">
            <a:avLst/>
          </a:prstGeom>
        </p:spPr>
      </p:pic>
      <p:sp>
        <p:nvSpPr>
          <p:cNvPr id="5" name="Прямоугольник 4"/>
          <p:cNvSpPr/>
          <p:nvPr/>
        </p:nvSpPr>
        <p:spPr>
          <a:xfrm>
            <a:off x="3152502" y="4484915"/>
            <a:ext cx="296091" cy="165462"/>
          </a:xfrm>
          <a:prstGeom prst="rect">
            <a:avLst/>
          </a:prstGeom>
          <a:solidFill>
            <a:srgbClr val="BFB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152502" y="4846049"/>
            <a:ext cx="296091" cy="165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526969" y="4413757"/>
            <a:ext cx="4981303" cy="307777"/>
          </a:xfrm>
          <a:prstGeom prst="rect">
            <a:avLst/>
          </a:prstGeom>
          <a:noFill/>
        </p:spPr>
        <p:txBody>
          <a:bodyPr wrap="square" rtlCol="0">
            <a:spAutoFit/>
          </a:bodyPr>
          <a:lstStyle/>
          <a:p>
            <a:r>
              <a:rPr lang="en-US" sz="1400" dirty="0" smtClean="0"/>
              <a:t>100 </a:t>
            </a:r>
            <a:r>
              <a:rPr lang="ru-RU" sz="1400" dirty="0" err="1" smtClean="0"/>
              <a:t>сэмплов</a:t>
            </a:r>
            <a:r>
              <a:rPr lang="ru-RU" sz="1400" dirty="0" smtClean="0"/>
              <a:t> сгенерированных из данны</a:t>
            </a:r>
            <a:r>
              <a:rPr lang="ru-RU" sz="1400" dirty="0"/>
              <a:t>х</a:t>
            </a:r>
            <a:r>
              <a:rPr lang="ru-RU" sz="1400" dirty="0" smtClean="0"/>
              <a:t> </a:t>
            </a:r>
            <a:r>
              <a:rPr lang="en-US" sz="1400" dirty="0" err="1" smtClean="0"/>
              <a:t>GnomAD</a:t>
            </a:r>
            <a:endParaRPr lang="ru-RU" sz="1400" dirty="0"/>
          </a:p>
        </p:txBody>
      </p:sp>
      <p:sp>
        <p:nvSpPr>
          <p:cNvPr id="8" name="TextBox 7"/>
          <p:cNvSpPr txBox="1"/>
          <p:nvPr/>
        </p:nvSpPr>
        <p:spPr>
          <a:xfrm>
            <a:off x="3526969" y="4774891"/>
            <a:ext cx="4981303" cy="307777"/>
          </a:xfrm>
          <a:prstGeom prst="rect">
            <a:avLst/>
          </a:prstGeom>
          <a:noFill/>
        </p:spPr>
        <p:txBody>
          <a:bodyPr wrap="square" rtlCol="0">
            <a:spAutoFit/>
          </a:bodyPr>
          <a:lstStyle/>
          <a:p>
            <a:r>
              <a:rPr lang="en-US" sz="1400" dirty="0" smtClean="0"/>
              <a:t>100 </a:t>
            </a:r>
            <a:r>
              <a:rPr lang="ru-RU" sz="1400" dirty="0" err="1" smtClean="0"/>
              <a:t>сэмплов</a:t>
            </a:r>
            <a:r>
              <a:rPr lang="ru-RU" sz="1400" dirty="0" smtClean="0"/>
              <a:t> 1000 геномов</a:t>
            </a:r>
            <a:endParaRPr lang="ru-RU" sz="1400" dirty="0"/>
          </a:p>
        </p:txBody>
      </p:sp>
      <p:sp>
        <p:nvSpPr>
          <p:cNvPr id="9" name="TextBox 8"/>
          <p:cNvSpPr txBox="1"/>
          <p:nvPr/>
        </p:nvSpPr>
        <p:spPr>
          <a:xfrm>
            <a:off x="6935561" y="1270074"/>
            <a:ext cx="740229" cy="369332"/>
          </a:xfrm>
          <a:prstGeom prst="rect">
            <a:avLst/>
          </a:prstGeom>
          <a:noFill/>
        </p:spPr>
        <p:txBody>
          <a:bodyPr wrap="square" rtlCol="0">
            <a:spAutoFit/>
          </a:bodyPr>
          <a:lstStyle/>
          <a:p>
            <a:r>
              <a:rPr lang="en-US" dirty="0" smtClean="0"/>
              <a:t>ref</a:t>
            </a:r>
            <a:endParaRPr lang="ru-RU" dirty="0"/>
          </a:p>
        </p:txBody>
      </p:sp>
      <p:sp>
        <p:nvSpPr>
          <p:cNvPr id="2" name="Номер слайда 1"/>
          <p:cNvSpPr>
            <a:spLocks noGrp="1"/>
          </p:cNvSpPr>
          <p:nvPr>
            <p:ph type="sldNum" sz="quarter" idx="12"/>
          </p:nvPr>
        </p:nvSpPr>
        <p:spPr/>
        <p:txBody>
          <a:bodyPr/>
          <a:lstStyle/>
          <a:p>
            <a:fld id="{B5870BF5-09CD-49A8-90AE-54E922B4AD83}" type="slidenum">
              <a:rPr lang="ru-RU" smtClean="0"/>
              <a:t>8</a:t>
            </a:fld>
            <a:endParaRPr lang="ru-RU"/>
          </a:p>
        </p:txBody>
      </p:sp>
      <p:sp>
        <p:nvSpPr>
          <p:cNvPr id="3" name="TextBox 2"/>
          <p:cNvSpPr txBox="1"/>
          <p:nvPr/>
        </p:nvSpPr>
        <p:spPr>
          <a:xfrm>
            <a:off x="478972" y="302989"/>
            <a:ext cx="10258697" cy="646331"/>
          </a:xfrm>
          <a:prstGeom prst="rect">
            <a:avLst/>
          </a:prstGeom>
          <a:noFill/>
        </p:spPr>
        <p:txBody>
          <a:bodyPr wrap="square" rtlCol="0">
            <a:spAutoFit/>
          </a:bodyPr>
          <a:lstStyle/>
          <a:p>
            <a:r>
              <a:rPr lang="ru-RU" dirty="0" smtClean="0"/>
              <a:t>А случайно предсказания для случайно сгенерированных последовательностей из </a:t>
            </a:r>
            <a:r>
              <a:rPr lang="en-US" dirty="0" err="1" smtClean="0"/>
              <a:t>GnomAD</a:t>
            </a:r>
            <a:r>
              <a:rPr lang="en-US" dirty="0" smtClean="0"/>
              <a:t> </a:t>
            </a:r>
            <a:r>
              <a:rPr lang="ru-RU" dirty="0" smtClean="0"/>
              <a:t>насколько похожи на реальных людей?</a:t>
            </a:r>
            <a:endParaRPr lang="ru-RU" dirty="0"/>
          </a:p>
        </p:txBody>
      </p:sp>
    </p:spTree>
    <p:extLst>
      <p:ext uri="{BB962C8B-B14F-4D97-AF65-F5344CB8AC3E}">
        <p14:creationId xmlns:p14="http://schemas.microsoft.com/office/powerpoint/2010/main" val="3658409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005012"/>
            <a:ext cx="10515600" cy="4351338"/>
          </a:xfrm>
        </p:spPr>
        <p:txBody>
          <a:bodyPr/>
          <a:lstStyle/>
          <a:p>
            <a:r>
              <a:rPr lang="ru-RU" dirty="0" smtClean="0"/>
              <a:t>Проверим как меняется предсказание </a:t>
            </a:r>
            <a:r>
              <a:rPr lang="en-US" dirty="0" err="1"/>
              <a:t>enformer</a:t>
            </a:r>
            <a:r>
              <a:rPr lang="en-US" dirty="0"/>
              <a:t> </a:t>
            </a:r>
            <a:r>
              <a:rPr lang="ru-RU" dirty="0" smtClean="0"/>
              <a:t>для конкретных кейсов.</a:t>
            </a:r>
          </a:p>
          <a:p>
            <a:r>
              <a:rPr lang="ru-RU" dirty="0" smtClean="0"/>
              <a:t>Выбирали кейсы, где мутации в промоторе гена приводят к изменению уровня транскрипции, и это доказано.</a:t>
            </a:r>
            <a:endParaRPr lang="ru-RU" dirty="0"/>
          </a:p>
        </p:txBody>
      </p:sp>
      <p:sp>
        <p:nvSpPr>
          <p:cNvPr id="4" name="Номер слайда 3"/>
          <p:cNvSpPr>
            <a:spLocks noGrp="1"/>
          </p:cNvSpPr>
          <p:nvPr>
            <p:ph type="sldNum" sz="quarter" idx="12"/>
          </p:nvPr>
        </p:nvSpPr>
        <p:spPr/>
        <p:txBody>
          <a:bodyPr/>
          <a:lstStyle/>
          <a:p>
            <a:fld id="{B5870BF5-09CD-49A8-90AE-54E922B4AD83}" type="slidenum">
              <a:rPr lang="ru-RU" smtClean="0"/>
              <a:t>9</a:t>
            </a:fld>
            <a:endParaRPr lang="ru-RU"/>
          </a:p>
        </p:txBody>
      </p:sp>
    </p:spTree>
    <p:extLst>
      <p:ext uri="{BB962C8B-B14F-4D97-AF65-F5344CB8AC3E}">
        <p14:creationId xmlns:p14="http://schemas.microsoft.com/office/powerpoint/2010/main" val="21527039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17359</TotalTime>
  <Words>705</Words>
  <Application>Microsoft Office PowerPoint</Application>
  <PresentationFormat>Широкоэкранный</PresentationFormat>
  <Paragraphs>115</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Inter</vt:lpstr>
      <vt:lpstr>Luxi Sans</vt:lpstr>
      <vt:lpstr>Тема Office</vt:lpstr>
      <vt:lpstr>Базы данных вариантов мутаций человека</vt:lpstr>
      <vt:lpstr>Презентация PowerPoint</vt:lpstr>
      <vt:lpstr>Презентация PowerPoint</vt:lpstr>
      <vt:lpstr>1000 геномов</vt:lpstr>
      <vt:lpstr>Презентация PowerPoint</vt:lpstr>
      <vt:lpstr>Презентация PowerPoint</vt:lpstr>
      <vt:lpstr>enformer на датасете из 1000 геномов.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Белокопытова Полина Станиславовна</dc:creator>
  <cp:lastModifiedBy>Белокопытова Полина Станиславовна</cp:lastModifiedBy>
  <cp:revision>65</cp:revision>
  <dcterms:created xsi:type="dcterms:W3CDTF">2024-02-13T09:08:31Z</dcterms:created>
  <dcterms:modified xsi:type="dcterms:W3CDTF">2024-03-01T09:04:01Z</dcterms:modified>
</cp:coreProperties>
</file>