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n_interpretator\GEO\gds4_organism_tissue.tx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014114349450392E-2"/>
          <c:w val="0.62427947200195766"/>
          <c:h val="0.849631592259498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Лист1!$A$2:$A$25</c:f>
              <c:strCache>
                <c:ptCount val="24"/>
                <c:pt idx="0">
                  <c:v>Rattus norvegicus</c:v>
                </c:pt>
                <c:pt idx="1">
                  <c:v>Bos taurus</c:v>
                </c:pt>
                <c:pt idx="2">
                  <c:v>Sus scrofa</c:v>
                </c:pt>
                <c:pt idx="3">
                  <c:v>Macaca mulatta</c:v>
                </c:pt>
                <c:pt idx="4">
                  <c:v>Macaca fascicularis</c:v>
                </c:pt>
                <c:pt idx="5">
                  <c:v>Canis lupus familiaris</c:v>
                </c:pt>
                <c:pt idx="6">
                  <c:v>Cricetulus griseus</c:v>
                </c:pt>
                <c:pt idx="7">
                  <c:v>Ovis aries</c:v>
                </c:pt>
                <c:pt idx="8">
                  <c:v>Capra hircus</c:v>
                </c:pt>
                <c:pt idx="9">
                  <c:v>Papio anubis</c:v>
                </c:pt>
                <c:pt idx="10">
                  <c:v>Oryctolagus cuniculus</c:v>
                </c:pt>
                <c:pt idx="11">
                  <c:v>Equus caballus</c:v>
                </c:pt>
                <c:pt idx="12">
                  <c:v>Mus</c:v>
                </c:pt>
                <c:pt idx="13">
                  <c:v>Mesocricetus auratus</c:v>
                </c:pt>
                <c:pt idx="14">
                  <c:v>Sus scrofa; Gallus gallus; Bos taurus</c:v>
                </c:pt>
                <c:pt idx="15">
                  <c:v>Cavia porcellus</c:v>
                </c:pt>
                <c:pt idx="16">
                  <c:v>Callithrix jacchus</c:v>
                </c:pt>
                <c:pt idx="17">
                  <c:v>Arvicanthis niloticus</c:v>
                </c:pt>
                <c:pt idx="18">
                  <c:v>Bombyx mori; Drosophila melanogaster; Callorhinchus milii; Monodelphis domestica; Episyrphus balteatus; Branchiostoma lanceolatum; Danio rerio; Tribolium castaneum; Aedes aegypti; Xenopus tropicalis; Cloeon dipterum; Blattella germanica; Strongylocentrotu</c:v>
                </c:pt>
                <c:pt idx="19">
                  <c:v>Heterocephalus glaber</c:v>
                </c:pt>
                <c:pt idx="20">
                  <c:v>Sus scrofa domesticus</c:v>
                </c:pt>
                <c:pt idx="21">
                  <c:v>Monodelphis domestica</c:v>
                </c:pt>
                <c:pt idx="22">
                  <c:v>Felis catus</c:v>
                </c:pt>
                <c:pt idx="23">
                  <c:v>Others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859</c:v>
                </c:pt>
                <c:pt idx="1">
                  <c:v>449</c:v>
                </c:pt>
                <c:pt idx="2">
                  <c:v>404</c:v>
                </c:pt>
                <c:pt idx="3">
                  <c:v>213</c:v>
                </c:pt>
                <c:pt idx="4">
                  <c:v>124</c:v>
                </c:pt>
                <c:pt idx="5">
                  <c:v>107</c:v>
                </c:pt>
                <c:pt idx="6">
                  <c:v>105</c:v>
                </c:pt>
                <c:pt idx="7">
                  <c:v>100</c:v>
                </c:pt>
                <c:pt idx="8">
                  <c:v>73</c:v>
                </c:pt>
                <c:pt idx="9">
                  <c:v>71</c:v>
                </c:pt>
                <c:pt idx="10">
                  <c:v>64</c:v>
                </c:pt>
                <c:pt idx="11">
                  <c:v>59</c:v>
                </c:pt>
                <c:pt idx="12">
                  <c:v>58</c:v>
                </c:pt>
                <c:pt idx="13">
                  <c:v>43</c:v>
                </c:pt>
                <c:pt idx="14">
                  <c:v>35</c:v>
                </c:pt>
                <c:pt idx="15">
                  <c:v>31</c:v>
                </c:pt>
                <c:pt idx="16">
                  <c:v>30</c:v>
                </c:pt>
                <c:pt idx="17">
                  <c:v>23</c:v>
                </c:pt>
                <c:pt idx="18">
                  <c:v>21</c:v>
                </c:pt>
                <c:pt idx="19">
                  <c:v>19</c:v>
                </c:pt>
                <c:pt idx="20">
                  <c:v>16</c:v>
                </c:pt>
                <c:pt idx="21">
                  <c:v>14</c:v>
                </c:pt>
                <c:pt idx="22">
                  <c:v>13</c:v>
                </c:pt>
                <c:pt idx="23">
                  <c:v>384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5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5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8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1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9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5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8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1655-5B12-492D-A598-336041F05E7B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1D5A-929E-4AEC-8872-B5657735F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6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enefriends.org/start/results/genestab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ketkc/pysrad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geo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232" y="529324"/>
            <a:ext cx="9144000" cy="1655762"/>
          </a:xfrm>
        </p:spPr>
        <p:txBody>
          <a:bodyPr/>
          <a:lstStyle/>
          <a:p>
            <a:r>
              <a:rPr lang="ru-RU" dirty="0" smtClean="0"/>
              <a:t>Ищем </a:t>
            </a:r>
            <a:r>
              <a:rPr lang="ru-RU" dirty="0" err="1" smtClean="0"/>
              <a:t>датасеты</a:t>
            </a:r>
            <a:r>
              <a:rPr lang="ru-RU" dirty="0" smtClean="0"/>
              <a:t> для разных видов, чтобы были </a:t>
            </a:r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CAGE </a:t>
            </a:r>
            <a:r>
              <a:rPr lang="ru-RU" dirty="0" smtClean="0"/>
              <a:t>данные для разных видов и разных типов клеток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1935" y="1801337"/>
            <a:ext cx="528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Fantom</a:t>
            </a:r>
            <a:r>
              <a:rPr lang="en-US" dirty="0" smtClean="0"/>
              <a:t>. </a:t>
            </a:r>
            <a:r>
              <a:rPr lang="ru-RU" dirty="0" smtClean="0"/>
              <a:t>Только мышь и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221" y="131805"/>
            <a:ext cx="1027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 err="1" smtClean="0"/>
              <a:t>непостредственно</a:t>
            </a:r>
            <a:r>
              <a:rPr lang="ru-RU" dirty="0" smtClean="0"/>
              <a:t> в </a:t>
            </a:r>
            <a:r>
              <a:rPr lang="en-US" dirty="0" smtClean="0"/>
              <a:t>GEO </a:t>
            </a:r>
            <a:r>
              <a:rPr lang="ru-RU" dirty="0" smtClean="0"/>
              <a:t>делать запросы и пытаться скачать метаданные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1" y="501137"/>
            <a:ext cx="7999132" cy="5243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449" y="6005384"/>
            <a:ext cx="30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всего этого запроса  209 </a:t>
            </a:r>
            <a:r>
              <a:rPr lang="ru-RU" smtClean="0"/>
              <a:t>уникальных организмов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28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935" y="260436"/>
            <a:ext cx="10515600" cy="604537"/>
          </a:xfrm>
        </p:spPr>
        <p:txBody>
          <a:bodyPr/>
          <a:lstStyle/>
          <a:p>
            <a:r>
              <a:rPr lang="ru-RU" dirty="0" smtClean="0"/>
              <a:t>Скачали список данных с </a:t>
            </a:r>
            <a:r>
              <a:rPr lang="en-US" dirty="0" smtClean="0"/>
              <a:t>GEO </a:t>
            </a:r>
            <a:r>
              <a:rPr lang="ru-RU" dirty="0" smtClean="0"/>
              <a:t>с такими фильтрами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654" y="8649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((("</a:t>
            </a:r>
            <a:r>
              <a:rPr lang="ru-RU" dirty="0" err="1"/>
              <a:t>expression</a:t>
            </a:r>
            <a:r>
              <a:rPr lang="ru-RU" dirty="0"/>
              <a:t> </a:t>
            </a:r>
            <a:r>
              <a:rPr lang="ru-RU" dirty="0" err="1"/>
              <a:t>profiling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throughput</a:t>
            </a:r>
            <a:r>
              <a:rPr lang="ru-RU" dirty="0"/>
              <a:t> </a:t>
            </a:r>
            <a:r>
              <a:rPr lang="ru-RU" dirty="0" err="1"/>
              <a:t>sequencing</a:t>
            </a:r>
            <a:r>
              <a:rPr lang="ru-RU" dirty="0"/>
              <a:t>"[</a:t>
            </a:r>
            <a:r>
              <a:rPr lang="ru-RU" dirty="0" err="1"/>
              <a:t>DataSet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] AND "</a:t>
            </a:r>
            <a:r>
              <a:rPr lang="ru-RU" dirty="0" err="1"/>
              <a:t>rna</a:t>
            </a:r>
            <a:r>
              <a:rPr lang="ru-RU" dirty="0"/>
              <a:t>"[</a:t>
            </a:r>
            <a:r>
              <a:rPr lang="ru-RU" dirty="0" err="1"/>
              <a:t>Sample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]) AND "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throughput</a:t>
            </a:r>
            <a:r>
              <a:rPr lang="ru-RU" dirty="0"/>
              <a:t> </a:t>
            </a:r>
            <a:r>
              <a:rPr lang="ru-RU" dirty="0" err="1"/>
              <a:t>sequencing</a:t>
            </a:r>
            <a:r>
              <a:rPr lang="ru-RU" dirty="0"/>
              <a:t>"[</a:t>
            </a:r>
            <a:r>
              <a:rPr lang="ru-RU" dirty="0" err="1"/>
              <a:t>Platform</a:t>
            </a:r>
            <a:r>
              <a:rPr lang="ru-RU" dirty="0"/>
              <a:t> </a:t>
            </a:r>
            <a:r>
              <a:rPr lang="ru-RU" dirty="0" err="1"/>
              <a:t>Technology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]) AND "</a:t>
            </a:r>
            <a:r>
              <a:rPr lang="ru-RU" dirty="0" err="1"/>
              <a:t>expression</a:t>
            </a:r>
            <a:r>
              <a:rPr lang="ru-RU" dirty="0"/>
              <a:t> </a:t>
            </a:r>
            <a:r>
              <a:rPr lang="ru-RU" dirty="0" err="1"/>
              <a:t>profiling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throughput</a:t>
            </a:r>
            <a:r>
              <a:rPr lang="ru-RU" dirty="0"/>
              <a:t> </a:t>
            </a:r>
            <a:r>
              <a:rPr lang="ru-RU" dirty="0" err="1"/>
              <a:t>sequencing</a:t>
            </a:r>
            <a:r>
              <a:rPr lang="ru-RU" dirty="0"/>
              <a:t>"[</a:t>
            </a:r>
            <a:r>
              <a:rPr lang="ru-RU" dirty="0" err="1"/>
              <a:t>Filter</a:t>
            </a:r>
            <a:r>
              <a:rPr lang="ru-RU" dirty="0"/>
              <a:t>]) AND "</a:t>
            </a:r>
            <a:r>
              <a:rPr lang="ru-RU" dirty="0" err="1"/>
              <a:t>mammals</a:t>
            </a:r>
            <a:r>
              <a:rPr lang="ru-RU" dirty="0"/>
              <a:t>"[</a:t>
            </a:r>
            <a:r>
              <a:rPr lang="ru-RU" dirty="0" err="1"/>
              <a:t>porgn</a:t>
            </a:r>
            <a:r>
              <a:rPr lang="ru-RU" dirty="0"/>
              <a:t>]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983" y="287156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(((("</a:t>
            </a:r>
            <a:r>
              <a:rPr lang="ru-RU" dirty="0" err="1"/>
              <a:t>expression</a:t>
            </a:r>
            <a:r>
              <a:rPr lang="ru-RU" dirty="0"/>
              <a:t> </a:t>
            </a:r>
            <a:r>
              <a:rPr lang="ru-RU" dirty="0" err="1"/>
              <a:t>profiling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throughput</a:t>
            </a:r>
            <a:r>
              <a:rPr lang="ru-RU" dirty="0"/>
              <a:t> </a:t>
            </a:r>
            <a:r>
              <a:rPr lang="ru-RU" dirty="0" err="1"/>
              <a:t>sequencing</a:t>
            </a:r>
            <a:r>
              <a:rPr lang="ru-RU" dirty="0"/>
              <a:t>"[</a:t>
            </a:r>
            <a:r>
              <a:rPr lang="ru-RU" dirty="0" err="1"/>
              <a:t>DataSet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] NOT "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sapiens</a:t>
            </a:r>
            <a:r>
              <a:rPr lang="ru-RU" dirty="0"/>
              <a:t>"[</a:t>
            </a:r>
            <a:r>
              <a:rPr lang="ru-RU" dirty="0" err="1"/>
              <a:t>Organism</a:t>
            </a:r>
            <a:r>
              <a:rPr lang="ru-RU" dirty="0"/>
              <a:t>]) NOT "</a:t>
            </a:r>
            <a:r>
              <a:rPr lang="ru-RU" dirty="0" err="1"/>
              <a:t>Mus</a:t>
            </a:r>
            <a:r>
              <a:rPr lang="ru-RU" dirty="0"/>
              <a:t> </a:t>
            </a:r>
            <a:r>
              <a:rPr lang="ru-RU" dirty="0" err="1"/>
              <a:t>musculus</a:t>
            </a:r>
            <a:r>
              <a:rPr lang="ru-RU" dirty="0"/>
              <a:t>"[</a:t>
            </a:r>
            <a:r>
              <a:rPr lang="ru-RU" dirty="0" err="1"/>
              <a:t>Organism</a:t>
            </a:r>
            <a:r>
              <a:rPr lang="ru-RU" dirty="0"/>
              <a:t>]) AND "</a:t>
            </a:r>
            <a:r>
              <a:rPr lang="ru-RU" dirty="0" err="1"/>
              <a:t>expression</a:t>
            </a:r>
            <a:r>
              <a:rPr lang="ru-RU" dirty="0"/>
              <a:t> </a:t>
            </a:r>
            <a:r>
              <a:rPr lang="ru-RU" dirty="0" err="1"/>
              <a:t>profiling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throughput</a:t>
            </a:r>
            <a:r>
              <a:rPr lang="ru-RU" dirty="0"/>
              <a:t> </a:t>
            </a:r>
            <a:r>
              <a:rPr lang="ru-RU" dirty="0" err="1"/>
              <a:t>sequencing</a:t>
            </a:r>
            <a:r>
              <a:rPr lang="ru-RU" dirty="0"/>
              <a:t>"[</a:t>
            </a:r>
            <a:r>
              <a:rPr lang="ru-RU" dirty="0" err="1"/>
              <a:t>Filter</a:t>
            </a:r>
            <a:r>
              <a:rPr lang="ru-RU" dirty="0"/>
              <a:t>]) AND "</a:t>
            </a:r>
            <a:r>
              <a:rPr lang="ru-RU" dirty="0" err="1"/>
              <a:t>chordates</a:t>
            </a:r>
            <a:r>
              <a:rPr lang="ru-RU" dirty="0"/>
              <a:t>"[</a:t>
            </a:r>
            <a:r>
              <a:rPr lang="ru-RU" dirty="0" err="1"/>
              <a:t>porgn</a:t>
            </a:r>
            <a:r>
              <a:rPr lang="ru-RU" dirty="0"/>
              <a:t>]) AND "</a:t>
            </a:r>
            <a:r>
              <a:rPr lang="ru-RU" dirty="0" err="1"/>
              <a:t>mammals</a:t>
            </a:r>
            <a:r>
              <a:rPr lang="ru-RU" dirty="0"/>
              <a:t>"[</a:t>
            </a:r>
            <a:r>
              <a:rPr lang="ru-RU" dirty="0" err="1"/>
              <a:t>porgn</a:t>
            </a:r>
            <a:r>
              <a:rPr lang="ru-RU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9869" y="3650739"/>
            <a:ext cx="36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Gds_result4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82713" y="1418971"/>
            <a:ext cx="36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Gds_result3</a:t>
            </a:r>
          </a:p>
        </p:txBody>
      </p:sp>
    </p:spTree>
    <p:extLst>
      <p:ext uri="{BB962C8B-B14F-4D97-AF65-F5344CB8AC3E}">
        <p14:creationId xmlns:p14="http://schemas.microsoft.com/office/powerpoint/2010/main" val="239333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53" y="1036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(((("</a:t>
            </a:r>
            <a:r>
              <a:rPr lang="ru-RU" dirty="0" err="1"/>
              <a:t>expression</a:t>
            </a:r>
            <a:r>
              <a:rPr lang="ru-RU" dirty="0"/>
              <a:t> </a:t>
            </a:r>
            <a:r>
              <a:rPr lang="ru-RU" dirty="0" err="1"/>
              <a:t>profiling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throughput</a:t>
            </a:r>
            <a:r>
              <a:rPr lang="ru-RU" dirty="0"/>
              <a:t> </a:t>
            </a:r>
            <a:r>
              <a:rPr lang="ru-RU" dirty="0" err="1"/>
              <a:t>sequencing</a:t>
            </a:r>
            <a:r>
              <a:rPr lang="ru-RU" dirty="0"/>
              <a:t>"[</a:t>
            </a:r>
            <a:r>
              <a:rPr lang="ru-RU" dirty="0" err="1"/>
              <a:t>DataSet</a:t>
            </a:r>
            <a:r>
              <a:rPr lang="ru-RU" dirty="0"/>
              <a:t> </a:t>
            </a:r>
            <a:r>
              <a:rPr lang="ru-RU" dirty="0" err="1"/>
              <a:t>Type</a:t>
            </a:r>
            <a:r>
              <a:rPr lang="ru-RU" dirty="0"/>
              <a:t>] NOT "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sapiens</a:t>
            </a:r>
            <a:r>
              <a:rPr lang="ru-RU" dirty="0"/>
              <a:t>"[</a:t>
            </a:r>
            <a:r>
              <a:rPr lang="ru-RU" dirty="0" err="1"/>
              <a:t>Organism</a:t>
            </a:r>
            <a:r>
              <a:rPr lang="ru-RU" dirty="0"/>
              <a:t>]) NOT "</a:t>
            </a:r>
            <a:r>
              <a:rPr lang="ru-RU" dirty="0" err="1"/>
              <a:t>Mus</a:t>
            </a:r>
            <a:r>
              <a:rPr lang="ru-RU" dirty="0"/>
              <a:t> </a:t>
            </a:r>
            <a:r>
              <a:rPr lang="ru-RU" dirty="0" err="1"/>
              <a:t>musculus</a:t>
            </a:r>
            <a:r>
              <a:rPr lang="ru-RU" dirty="0"/>
              <a:t>"[</a:t>
            </a:r>
            <a:r>
              <a:rPr lang="ru-RU" dirty="0" err="1"/>
              <a:t>Organism</a:t>
            </a:r>
            <a:r>
              <a:rPr lang="ru-RU" dirty="0"/>
              <a:t>]) AND "</a:t>
            </a:r>
            <a:r>
              <a:rPr lang="ru-RU" dirty="0" err="1"/>
              <a:t>expression</a:t>
            </a:r>
            <a:r>
              <a:rPr lang="ru-RU" dirty="0"/>
              <a:t> </a:t>
            </a:r>
            <a:r>
              <a:rPr lang="ru-RU" dirty="0" err="1"/>
              <a:t>profiling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throughput</a:t>
            </a:r>
            <a:r>
              <a:rPr lang="ru-RU" dirty="0"/>
              <a:t> </a:t>
            </a:r>
            <a:r>
              <a:rPr lang="ru-RU" dirty="0" err="1"/>
              <a:t>sequencing</a:t>
            </a:r>
            <a:r>
              <a:rPr lang="ru-RU" dirty="0"/>
              <a:t>"[</a:t>
            </a:r>
            <a:r>
              <a:rPr lang="ru-RU" dirty="0" err="1"/>
              <a:t>Filter</a:t>
            </a:r>
            <a:r>
              <a:rPr lang="ru-RU" dirty="0"/>
              <a:t>]) AND "</a:t>
            </a:r>
            <a:r>
              <a:rPr lang="ru-RU" dirty="0" err="1"/>
              <a:t>chordates</a:t>
            </a:r>
            <a:r>
              <a:rPr lang="ru-RU" dirty="0"/>
              <a:t>"[</a:t>
            </a:r>
            <a:r>
              <a:rPr lang="ru-RU" dirty="0" err="1"/>
              <a:t>porgn</a:t>
            </a:r>
            <a:r>
              <a:rPr lang="ru-RU" dirty="0"/>
              <a:t>]) AND "</a:t>
            </a:r>
            <a:r>
              <a:rPr lang="ru-RU" dirty="0" err="1"/>
              <a:t>mammals</a:t>
            </a:r>
            <a:r>
              <a:rPr lang="ru-RU" dirty="0"/>
              <a:t>"[</a:t>
            </a:r>
            <a:r>
              <a:rPr lang="ru-RU" dirty="0" err="1"/>
              <a:t>porgn</a:t>
            </a:r>
            <a:r>
              <a:rPr lang="ru-RU" dirty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0755" y="190848"/>
            <a:ext cx="36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Gds_result4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3611" y="1746422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</a:t>
            </a:r>
            <a:r>
              <a:rPr lang="ru-RU" dirty="0" smtClean="0"/>
              <a:t>3929 </a:t>
            </a:r>
            <a:r>
              <a:rPr lang="en-US" dirty="0" smtClean="0"/>
              <a:t>GSE ids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42418" y="190848"/>
            <a:ext cx="2174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каждого </a:t>
            </a:r>
            <a:r>
              <a:rPr lang="en-US" dirty="0" err="1" smtClean="0"/>
              <a:t>gse</a:t>
            </a:r>
            <a:r>
              <a:rPr lang="en-US" dirty="0" smtClean="0"/>
              <a:t> id </a:t>
            </a:r>
            <a:r>
              <a:rPr lang="ru-RU" dirty="0" smtClean="0"/>
              <a:t>делаем </a:t>
            </a:r>
            <a:r>
              <a:rPr lang="en-US" dirty="0" err="1" smtClean="0"/>
              <a:t>geofetch</a:t>
            </a:r>
            <a:r>
              <a:rPr lang="en-US" dirty="0" smtClean="0"/>
              <a:t> </a:t>
            </a:r>
            <a:r>
              <a:rPr lang="ru-RU" dirty="0" smtClean="0"/>
              <a:t>метаданных.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8853" y="2725690"/>
            <a:ext cx="8155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{</a:t>
            </a:r>
            <a:r>
              <a:rPr lang="ru-RU" dirty="0" err="1"/>
              <a:t>nan</a:t>
            </a:r>
            <a:r>
              <a:rPr lang="ru-RU" dirty="0"/>
              <a:t>, '</a:t>
            </a:r>
            <a:r>
              <a:rPr lang="ru-RU" dirty="0" err="1"/>
              <a:t>Hi</a:t>
            </a:r>
            <a:r>
              <a:rPr lang="ru-RU" dirty="0"/>
              <a:t>-C', '</a:t>
            </a:r>
            <a:r>
              <a:rPr lang="ru-RU" dirty="0" err="1"/>
              <a:t>DNase-Hypersensitivity</a:t>
            </a:r>
            <a:r>
              <a:rPr lang="ru-RU" dirty="0"/>
              <a:t>', '</a:t>
            </a:r>
            <a:r>
              <a:rPr lang="ru-RU" dirty="0" err="1"/>
              <a:t>ncRNA-Seq</a:t>
            </a:r>
            <a:r>
              <a:rPr lang="ru-RU" dirty="0"/>
              <a:t>', 'OTHER', 'RNA-</a:t>
            </a:r>
            <a:r>
              <a:rPr lang="ru-RU" dirty="0" err="1"/>
              <a:t>Seq</a:t>
            </a:r>
            <a:r>
              <a:rPr lang="ru-RU" dirty="0"/>
              <a:t>', 'ATAC-</a:t>
            </a:r>
            <a:r>
              <a:rPr lang="ru-RU" dirty="0" err="1"/>
              <a:t>seq</a:t>
            </a:r>
            <a:r>
              <a:rPr lang="ru-RU" dirty="0"/>
              <a:t>', '</a:t>
            </a:r>
            <a:r>
              <a:rPr lang="ru-RU" dirty="0" err="1"/>
              <a:t>Bisulfite-Seq</a:t>
            </a:r>
            <a:r>
              <a:rPr lang="ru-RU" dirty="0"/>
              <a:t>', '</a:t>
            </a:r>
            <a:r>
              <a:rPr lang="ru-RU" dirty="0" err="1"/>
              <a:t>miRNA-Seq</a:t>
            </a:r>
            <a:r>
              <a:rPr lang="ru-RU" dirty="0"/>
              <a:t>', 'MBD-</a:t>
            </a:r>
            <a:r>
              <a:rPr lang="ru-RU" dirty="0" err="1"/>
              <a:t>Seq</a:t>
            </a:r>
            <a:r>
              <a:rPr lang="ru-RU" dirty="0"/>
              <a:t>', '</a:t>
            </a:r>
            <a:r>
              <a:rPr lang="ru-RU" dirty="0" err="1"/>
              <a:t>MeDIP-Seq</a:t>
            </a:r>
            <a:r>
              <a:rPr lang="ru-RU" dirty="0"/>
              <a:t>', 'ChIP-Seq', 'RIP-</a:t>
            </a:r>
            <a:r>
              <a:rPr lang="ru-RU" dirty="0" err="1"/>
              <a:t>Seq</a:t>
            </a:r>
            <a:r>
              <a:rPr lang="ru-RU" dirty="0"/>
              <a:t>', '</a:t>
            </a:r>
            <a:r>
              <a:rPr lang="ru-RU" dirty="0" err="1"/>
              <a:t>ssRNA-seq</a:t>
            </a:r>
            <a:r>
              <a:rPr lang="ru-RU" dirty="0"/>
              <a:t>'}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611" y="2199503"/>
            <a:ext cx="593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Какие библиотеки бывают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1" y="3931572"/>
            <a:ext cx="83915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2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3" y="0"/>
            <a:ext cx="12192000" cy="47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2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841292"/>
              </p:ext>
            </p:extLst>
          </p:nvPr>
        </p:nvGraphicFramePr>
        <p:xfrm>
          <a:off x="1993106" y="414337"/>
          <a:ext cx="8205788" cy="6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85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13544" y="482616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Генные сети для модельных организмов </a:t>
            </a:r>
            <a:r>
              <a:rPr lang="en-US" sz="1800" dirty="0" smtClean="0">
                <a:hlinkClick r:id="rId2"/>
              </a:rPr>
              <a:t>https://www.genefriends.org/start/results/genestable</a:t>
            </a:r>
            <a:endParaRPr lang="ru-R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https://academic.oup.com/nar/article/51/D1/D145/6858853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08122" y="5666787"/>
            <a:ext cx="884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Какие то формулы, чтобы экспрессию между видами сравнивать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860" y="6036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https://bmcbioinformatics.biomedcentral.com/articles/10.1186/1471-2105-14-70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6860" y="69901"/>
            <a:ext cx="543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GEO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3544" y="962453"/>
            <a:ext cx="593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https://link.springer.com/article/10.1007/s12551-018-0490-8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1" y="1796537"/>
            <a:ext cx="6790810" cy="29273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43393" y="962453"/>
            <a:ext cx="338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Выяснилось, что найти нормальные метаданные не возможно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7705"/>
            <a:ext cx="7454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Krause C, </a:t>
            </a:r>
            <a:r>
              <a:rPr lang="en-US" sz="900" dirty="0" err="1"/>
              <a:t>Suwada</a:t>
            </a:r>
            <a:r>
              <a:rPr lang="en-US" sz="900" dirty="0"/>
              <a:t> K, </a:t>
            </a:r>
            <a:r>
              <a:rPr lang="en-US" sz="900" dirty="0" err="1"/>
              <a:t>Blomme</a:t>
            </a:r>
            <a:r>
              <a:rPr lang="en-US" sz="900" dirty="0"/>
              <a:t> EAG, </a:t>
            </a:r>
            <a:r>
              <a:rPr lang="en-US" sz="900" dirty="0" err="1"/>
              <a:t>Kowalkowski</a:t>
            </a:r>
            <a:r>
              <a:rPr lang="en-US" sz="900" dirty="0"/>
              <a:t> K, </a:t>
            </a:r>
            <a:r>
              <a:rPr lang="en-US" sz="900" dirty="0" err="1"/>
              <a:t>Liguori</a:t>
            </a:r>
            <a:r>
              <a:rPr lang="en-US" sz="900" dirty="0"/>
              <a:t> MJ, </a:t>
            </a:r>
            <a:r>
              <a:rPr lang="en-US" sz="900" dirty="0" err="1"/>
              <a:t>Mahalingaiah</a:t>
            </a:r>
            <a:r>
              <a:rPr lang="en-US" sz="900" dirty="0"/>
              <a:t> PK, </a:t>
            </a:r>
            <a:r>
              <a:rPr lang="en-US" sz="900" dirty="0" err="1"/>
              <a:t>Mittelstadt</a:t>
            </a:r>
            <a:r>
              <a:rPr lang="en-US" sz="900" dirty="0"/>
              <a:t> S, Peterson R, </a:t>
            </a:r>
            <a:r>
              <a:rPr lang="en-US" sz="900" dirty="0" err="1"/>
              <a:t>Rendino</a:t>
            </a:r>
            <a:r>
              <a:rPr lang="en-US" sz="900" dirty="0"/>
              <a:t> L, Vo A, Van </a:t>
            </a:r>
            <a:r>
              <a:rPr lang="en-US" sz="900" dirty="0" err="1"/>
              <a:t>Vleet</a:t>
            </a:r>
            <a:r>
              <a:rPr lang="en-US" sz="900" dirty="0"/>
              <a:t> TR. Preclinical species gene expression database: Development and meta-analysis. Front Genet. 2023 Jan 17;13:1078050. </a:t>
            </a:r>
            <a:r>
              <a:rPr lang="en-US" sz="900" dirty="0" err="1"/>
              <a:t>doi</a:t>
            </a:r>
            <a:r>
              <a:rPr lang="en-US" sz="900" dirty="0"/>
              <a:t>: 10.3389/fgene.2022.1078050. PMID: 36733943; PMCID: PMC9887474.</a:t>
            </a: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758" y="108373"/>
            <a:ext cx="569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https://www.ncbi.nlm.nih.gov/pmc/articles/PMC9887474/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758" y="9855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Cambria" panose="02040503050406030204" pitchFamily="18" charset="0"/>
              </a:rPr>
              <a:t>I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n this work, we performed RNA-sequencing across four preclinical species/strains widely used for safety assessment (</a:t>
            </a:r>
            <a:r>
              <a:rPr lang="en-US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CD1 mouse, Sprague Dawley rat, Beagle dog, and </a:t>
            </a:r>
            <a:r>
              <a:rPr lang="en-US" b="0" i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Cynomolgus</a:t>
            </a:r>
            <a:r>
              <a:rPr lang="en-US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monkey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 in ∼</a:t>
            </a:r>
            <a:r>
              <a:rPr lang="en-US" b="0" i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50 relevant tissues/organs 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to establish a comprehensive preclinical gene expression body atlas for both males and females.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758" y="2949146"/>
            <a:ext cx="4399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таблички с </a:t>
            </a:r>
            <a:r>
              <a:rPr lang="en-US" dirty="0" err="1" smtClean="0"/>
              <a:t>fpkm</a:t>
            </a:r>
            <a:r>
              <a:rPr lang="en-US" dirty="0" smtClean="0"/>
              <a:t> https://www.ncbi.nlm.nih.gov/geo/query/acc.cgi?acc=GSE219045  </a:t>
            </a:r>
            <a:r>
              <a:rPr lang="ru-RU" dirty="0" smtClean="0"/>
              <a:t>и сырые данные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516" y="1186248"/>
            <a:ext cx="5364053" cy="37521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3341" y="4736757"/>
            <a:ext cx="427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231" y="156519"/>
            <a:ext cx="7867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описывают какие базы данных </a:t>
            </a:r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ru-RU" dirty="0" smtClean="0"/>
              <a:t>есть </a:t>
            </a:r>
            <a:r>
              <a:rPr lang="en-US" dirty="0" smtClean="0"/>
              <a:t>https://bigomics.ch/blog/ultimate-guide-to-public-rnaseq-and-sc-rna-seq-databases/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1230" y="1074449"/>
            <a:ext cx="872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Решила поисследовать </a:t>
            </a:r>
            <a:r>
              <a:rPr lang="en-US" dirty="0"/>
              <a:t>EMBL Expression </a:t>
            </a:r>
            <a:r>
              <a:rPr lang="en-US" dirty="0" smtClean="0"/>
              <a:t>Atlas</a:t>
            </a:r>
            <a:r>
              <a:rPr lang="ru-RU" dirty="0" smtClean="0"/>
              <a:t> </a:t>
            </a:r>
            <a:r>
              <a:rPr lang="en-US" dirty="0" smtClean="0"/>
              <a:t>https://www.ebi.ac.uk/gxa/home</a:t>
            </a:r>
            <a:endParaRPr lang="en-US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1229" y="1469993"/>
            <a:ext cx="796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сделан довольно удобно. Но других видов животных там мало, кроме человека, мыши и крысы. Растений много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86255"/>
              </p:ext>
            </p:extLst>
          </p:nvPr>
        </p:nvGraphicFramePr>
        <p:xfrm>
          <a:off x="797833" y="2312942"/>
          <a:ext cx="5021263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Worksheet" r:id="rId3" imgW="5021545" imgH="3482443" progId="Excel.Sheet.12">
                  <p:embed/>
                </p:oleObj>
              </mc:Choice>
              <mc:Fallback>
                <p:oleObj name="Worksheet" r:id="rId3" imgW="5021545" imgH="34824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7833" y="2312942"/>
                        <a:ext cx="5021263" cy="34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685570"/>
              </p:ext>
            </p:extLst>
          </p:nvPr>
        </p:nvGraphicFramePr>
        <p:xfrm>
          <a:off x="6545489" y="2282350"/>
          <a:ext cx="4411663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Worksheet" r:id="rId5" imgW="4412086" imgH="4030798" progId="Excel.Sheet.12">
                  <p:embed/>
                </p:oleObj>
              </mc:Choice>
              <mc:Fallback>
                <p:oleObj name="Worksheet" r:id="rId5" imgW="4412086" imgH="4030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5489" y="2282350"/>
                        <a:ext cx="4411663" cy="403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0433" y="6313013"/>
            <a:ext cx="427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9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34" y="182133"/>
            <a:ext cx="5053142" cy="242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8" y="2891352"/>
            <a:ext cx="6829425" cy="5810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654" y="3837458"/>
            <a:ext cx="3414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http://120.79.46.200:81/Pandora/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2897" y="4473146"/>
            <a:ext cx="398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Примерно по 30 типов клеток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2327"/>
            <a:ext cx="503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https://ngdc.cncb.ac.cn/databasecommons/browse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2995"/>
            <a:ext cx="590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есть каталог разных биологических баз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0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43" y="1161534"/>
            <a:ext cx="10520513" cy="4921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03" y="6311900"/>
            <a:ext cx="182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52 вида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4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155"/>
            <a:ext cx="10515600" cy="621013"/>
          </a:xfrm>
        </p:spPr>
        <p:txBody>
          <a:bodyPr/>
          <a:lstStyle/>
          <a:p>
            <a:r>
              <a:rPr lang="ru-RU" dirty="0" smtClean="0"/>
              <a:t>Всё таки  стараемся </a:t>
            </a:r>
            <a:r>
              <a:rPr lang="en-US" dirty="0" smtClean="0"/>
              <a:t> c GEO </a:t>
            </a:r>
            <a:r>
              <a:rPr lang="ru-RU" dirty="0" smtClean="0"/>
              <a:t>скачать какие </a:t>
            </a:r>
            <a:r>
              <a:rPr lang="ru-RU" dirty="0" err="1" smtClean="0"/>
              <a:t>нибудь</a:t>
            </a:r>
            <a:r>
              <a:rPr lang="ru-RU" dirty="0" smtClean="0"/>
              <a:t> метаданные.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892" y="469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https://academic.oup.com/bioinformatics/article/39/3/btad069/7066913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51" y="1054443"/>
            <a:ext cx="7490511" cy="24412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892" y="4199923"/>
            <a:ext cx="11013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github.com/saketkc/pysradb</a:t>
            </a:r>
            <a:r>
              <a:rPr lang="ru-RU" dirty="0" smtClean="0"/>
              <a:t>   Это если мы хотим скачать метаданные или уже </a:t>
            </a:r>
            <a:r>
              <a:rPr lang="ru-RU" dirty="0" err="1" smtClean="0"/>
              <a:t>конкретнве</a:t>
            </a:r>
            <a:r>
              <a:rPr lang="ru-RU" dirty="0" smtClean="0"/>
              <a:t> образцы, например </a:t>
            </a:r>
            <a:r>
              <a:rPr lang="en-US" dirty="0" err="1" smtClean="0"/>
              <a:t>rna-seq</a:t>
            </a:r>
            <a:r>
              <a:rPr lang="en-US" dirty="0" smtClean="0"/>
              <a:t> </a:t>
            </a:r>
            <a:r>
              <a:rPr lang="ru-RU" dirty="0" smtClean="0"/>
              <a:t>для конкретного идентификатора проекта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44713" y="1820214"/>
            <a:ext cx="270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тоже по </a:t>
            </a:r>
            <a:r>
              <a:rPr lang="en-US" dirty="0" smtClean="0"/>
              <a:t>GEO accession </a:t>
            </a:r>
            <a:r>
              <a:rPr lang="ru-RU" dirty="0" smtClean="0"/>
              <a:t>скачивать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71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10" y="0"/>
            <a:ext cx="11213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regeo.org</a:t>
            </a:r>
            <a:r>
              <a:rPr lang="ru-RU" dirty="0"/>
              <a:t> </a:t>
            </a:r>
            <a:r>
              <a:rPr lang="ru-RU" dirty="0" smtClean="0"/>
              <a:t>База данных, где сделали удобные метаданные описывающие то, что хранится в </a:t>
            </a:r>
            <a:r>
              <a:rPr lang="en-US" dirty="0" smtClean="0"/>
              <a:t>GEO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74" y="369332"/>
            <a:ext cx="7662699" cy="42558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7324" y="4549676"/>
            <a:ext cx="90698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len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regeo</a:t>
            </a:r>
            <a:r>
              <a:rPr lang="ru-RU" dirty="0"/>
              <a:t> </a:t>
            </a:r>
            <a:r>
              <a:rPr lang="ru-RU" dirty="0" err="1"/>
              <a:t>metadata</a:t>
            </a:r>
            <a:endParaRPr lang="ru-RU" dirty="0"/>
          </a:p>
          <a:p>
            <a:r>
              <a:rPr lang="ru-RU" dirty="0"/>
              <a:t>105070</a:t>
            </a:r>
          </a:p>
          <a:p>
            <a:r>
              <a:rPr lang="ru-RU" dirty="0" err="1"/>
              <a:t>len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Expression</a:t>
            </a:r>
            <a:r>
              <a:rPr lang="ru-RU" dirty="0"/>
              <a:t> </a:t>
            </a:r>
            <a:r>
              <a:rPr lang="ru-RU" dirty="0" err="1"/>
              <a:t>profiling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throughput</a:t>
            </a:r>
            <a:r>
              <a:rPr lang="ru-RU" dirty="0"/>
              <a:t> </a:t>
            </a:r>
            <a:r>
              <a:rPr lang="ru-RU" dirty="0" err="1"/>
              <a:t>sequencing</a:t>
            </a:r>
            <a:endParaRPr lang="ru-RU" dirty="0"/>
          </a:p>
          <a:p>
            <a:r>
              <a:rPr lang="ru-RU" dirty="0"/>
              <a:t>21270</a:t>
            </a:r>
          </a:p>
          <a:p>
            <a:r>
              <a:rPr lang="ru-RU" dirty="0" err="1"/>
              <a:t>number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unique</a:t>
            </a:r>
            <a:r>
              <a:rPr lang="ru-RU" dirty="0"/>
              <a:t> </a:t>
            </a:r>
            <a:r>
              <a:rPr lang="ru-RU" dirty="0" err="1"/>
              <a:t>organisms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expression</a:t>
            </a:r>
            <a:r>
              <a:rPr lang="ru-RU" dirty="0"/>
              <a:t> </a:t>
            </a:r>
            <a:r>
              <a:rPr lang="ru-RU" dirty="0" err="1"/>
              <a:t>profiling</a:t>
            </a:r>
            <a:r>
              <a:rPr lang="ru-RU" dirty="0"/>
              <a:t> </a:t>
            </a:r>
            <a:r>
              <a:rPr lang="ru-RU" dirty="0" err="1"/>
              <a:t>data</a:t>
            </a:r>
            <a:endParaRPr lang="ru-RU" dirty="0"/>
          </a:p>
          <a:p>
            <a:r>
              <a:rPr lang="ru-RU" dirty="0"/>
              <a:t>1715</a:t>
            </a:r>
          </a:p>
          <a:p>
            <a:r>
              <a:rPr lang="ru-RU" dirty="0" err="1" smtClean="0"/>
              <a:t>Minimum</a:t>
            </a:r>
            <a:r>
              <a:rPr lang="ru-RU" dirty="0" smtClean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maximum</a:t>
            </a:r>
            <a:r>
              <a:rPr lang="ru-RU" dirty="0"/>
              <a:t> </a:t>
            </a:r>
            <a:r>
              <a:rPr lang="ru-RU" dirty="0" err="1"/>
              <a:t>submission</a:t>
            </a:r>
            <a:r>
              <a:rPr lang="ru-RU" dirty="0"/>
              <a:t> </a:t>
            </a:r>
            <a:r>
              <a:rPr lang="ru-RU" dirty="0" err="1"/>
              <a:t>date</a:t>
            </a:r>
            <a:endParaRPr lang="ru-RU" dirty="0"/>
          </a:p>
          <a:p>
            <a:r>
              <a:rPr lang="ru-RU" dirty="0"/>
              <a:t>2006-07-18 00:00:00 2018-09-14 00:00:00</a:t>
            </a:r>
          </a:p>
        </p:txBody>
      </p:sp>
    </p:spTree>
    <p:extLst>
      <p:ext uri="{BB962C8B-B14F-4D97-AF65-F5344CB8AC3E}">
        <p14:creationId xmlns:p14="http://schemas.microsoft.com/office/powerpoint/2010/main" val="501708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34462</TotalTime>
  <Words>557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Белокопытова Полина Станиславовна</dc:creator>
  <cp:lastModifiedBy>Белокопытова Полина Станиславовна</cp:lastModifiedBy>
  <cp:revision>42</cp:revision>
  <dcterms:created xsi:type="dcterms:W3CDTF">2024-03-11T11:28:46Z</dcterms:created>
  <dcterms:modified xsi:type="dcterms:W3CDTF">2024-04-18T08:42:05Z</dcterms:modified>
</cp:coreProperties>
</file>