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258" r:id="rId3"/>
    <p:sldId id="256" r:id="rId4"/>
    <p:sldId id="259" r:id="rId5"/>
    <p:sldId id="263" r:id="rId6"/>
    <p:sldId id="260" r:id="rId7"/>
    <p:sldId id="262" r:id="rId8"/>
    <p:sldId id="261" r:id="rId9"/>
    <p:sldId id="264" r:id="rId10"/>
    <p:sldId id="265" r:id="rId11"/>
    <p:sldId id="266" r:id="rId12"/>
    <p:sldId id="267" r:id="rId13"/>
    <p:sldId id="268" r:id="rId14"/>
    <p:sldId id="272" r:id="rId15"/>
    <p:sldId id="274" r:id="rId16"/>
    <p:sldId id="275" r:id="rId17"/>
    <p:sldId id="269" r:id="rId18"/>
    <p:sldId id="270" r:id="rId19"/>
    <p:sldId id="271"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2" r:id="rId40"/>
    <p:sldId id="295" r:id="rId41"/>
    <p:sldId id="296" r:id="rId42"/>
    <p:sldId id="297" r:id="rId43"/>
    <p:sldId id="300" r:id="rId44"/>
    <p:sldId id="298" r:id="rId45"/>
    <p:sldId id="299" r:id="rId46"/>
    <p:sldId id="301" r:id="rId47"/>
    <p:sldId id="302" r:id="rId48"/>
    <p:sldId id="303" r:id="rId49"/>
    <p:sldId id="304" r:id="rId50"/>
    <p:sldId id="307" r:id="rId51"/>
    <p:sldId id="316" r:id="rId52"/>
    <p:sldId id="305" r:id="rId53"/>
    <p:sldId id="308" r:id="rId54"/>
    <p:sldId id="309" r:id="rId55"/>
    <p:sldId id="312" r:id="rId56"/>
    <p:sldId id="310" r:id="rId57"/>
    <p:sldId id="311" r:id="rId58"/>
    <p:sldId id="314" r:id="rId59"/>
    <p:sldId id="317" r:id="rId60"/>
    <p:sldId id="318" r:id="rId61"/>
    <p:sldId id="319" r:id="rId62"/>
    <p:sldId id="313" r:id="rId63"/>
    <p:sldId id="322"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6" r:id="rId79"/>
    <p:sldId id="335" r:id="rId80"/>
    <p:sldId id="337" r:id="rId81"/>
    <p:sldId id="338" r:id="rId82"/>
    <p:sldId id="339" r:id="rId83"/>
    <p:sldId id="341" r:id="rId84"/>
    <p:sldId id="340" r:id="rId85"/>
    <p:sldId id="342" r:id="rId86"/>
    <p:sldId id="344" r:id="rId87"/>
    <p:sldId id="343" r:id="rId88"/>
    <p:sldId id="345" r:id="rId89"/>
    <p:sldId id="346" r:id="rId9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110" d="100"/>
          <a:sy n="110"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D8C9-0E14-49DD-B46D-D53F0D0F3AC1}" type="datetimeFigureOut">
              <a:rPr lang="ru-RU" smtClean="0"/>
              <a:t>04.04.2024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49956-CF43-4BFE-ACE4-8F621636EFEB}" type="slidenum">
              <a:rPr lang="ru-RU" smtClean="0"/>
              <a:t>‹#›</a:t>
            </a:fld>
            <a:endParaRPr lang="ru-RU"/>
          </a:p>
        </p:txBody>
      </p:sp>
    </p:spTree>
    <p:extLst>
      <p:ext uri="{BB962C8B-B14F-4D97-AF65-F5344CB8AC3E}">
        <p14:creationId xmlns:p14="http://schemas.microsoft.com/office/powerpoint/2010/main" val="254825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349956-CF43-4BFE-ACE4-8F621636EFEB}" type="slidenum">
              <a:rPr lang="ru-RU" smtClean="0"/>
              <a:t>15</a:t>
            </a:fld>
            <a:endParaRPr lang="ru-RU"/>
          </a:p>
        </p:txBody>
      </p:sp>
    </p:spTree>
    <p:extLst>
      <p:ext uri="{BB962C8B-B14F-4D97-AF65-F5344CB8AC3E}">
        <p14:creationId xmlns:p14="http://schemas.microsoft.com/office/powerpoint/2010/main" val="301204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150144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299264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30596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427229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14484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92B284-0AB4-4B71-84DD-5B0558466844}" type="datetimeFigureOut">
              <a:rPr lang="ru-RU" smtClean="0"/>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169506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92B284-0AB4-4B71-84DD-5B0558466844}" type="datetimeFigureOut">
              <a:rPr lang="ru-RU" smtClean="0"/>
              <a:t>04.04.2024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8115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92B284-0AB4-4B71-84DD-5B0558466844}" type="datetimeFigureOut">
              <a:rPr lang="ru-RU" smtClean="0"/>
              <a:t>04.04.2024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69656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92B284-0AB4-4B71-84DD-5B0558466844}" type="datetimeFigureOut">
              <a:rPr lang="ru-RU" smtClean="0"/>
              <a:t>04.04.2024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88805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92B284-0AB4-4B71-84DD-5B0558466844}" type="datetimeFigureOut">
              <a:rPr lang="ru-RU" smtClean="0"/>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8220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F92B284-0AB4-4B71-84DD-5B0558466844}" type="datetimeFigureOut">
              <a:rPr lang="ru-RU" smtClean="0"/>
              <a:t>04.04.2024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D89B8F-BF81-4821-9698-E0ED5DA8FEF3}" type="slidenum">
              <a:rPr lang="ru-RU" smtClean="0"/>
              <a:t>‹#›</a:t>
            </a:fld>
            <a:endParaRPr lang="ru-RU"/>
          </a:p>
        </p:txBody>
      </p:sp>
    </p:spTree>
    <p:extLst>
      <p:ext uri="{BB962C8B-B14F-4D97-AF65-F5344CB8AC3E}">
        <p14:creationId xmlns:p14="http://schemas.microsoft.com/office/powerpoint/2010/main" val="124453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2B284-0AB4-4B71-84DD-5B0558466844}" type="datetimeFigureOut">
              <a:rPr lang="ru-RU" smtClean="0"/>
              <a:t>04.04.2024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89B8F-BF81-4821-9698-E0ED5DA8FEF3}" type="slidenum">
              <a:rPr lang="ru-RU" smtClean="0"/>
              <a:t>‹#›</a:t>
            </a:fld>
            <a:endParaRPr lang="ru-RU"/>
          </a:p>
        </p:txBody>
      </p:sp>
    </p:spTree>
    <p:extLst>
      <p:ext uri="{BB962C8B-B14F-4D97-AF65-F5344CB8AC3E}">
        <p14:creationId xmlns:p14="http://schemas.microsoft.com/office/powerpoint/2010/main" val="3345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gatk.broadinstitute.org/hc/en-us/articles/360037594571-FastaAlternateReferenceMak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nomad.broadinstitute.org/news/category/release/" TargetMode="External"/><Relationship Id="rId7" Type="http://schemas.openxmlformats.org/officeDocument/2006/relationships/image" Target="../media/image1.png"/><Relationship Id="rId2" Type="http://schemas.openxmlformats.org/officeDocument/2006/relationships/hyperlink" Target="https://gnomad.broadinstitute.org/news/category/announcements/" TargetMode="External"/><Relationship Id="rId1" Type="http://schemas.openxmlformats.org/officeDocument/2006/relationships/slideLayout" Target="../slideLayouts/slideLayout1.xml"/><Relationship Id="rId6" Type="http://schemas.openxmlformats.org/officeDocument/2006/relationships/hyperlink" Target="https://www.ukbiobank.ac.uk/" TargetMode="External"/><Relationship Id="rId5" Type="http://schemas.openxmlformats.org/officeDocument/2006/relationships/hyperlink" Target="https://gnomad.broadinstitute.org/news/author/gnomad-production-team/" TargetMode="External"/><Relationship Id="rId4" Type="http://schemas.openxmlformats.org/officeDocument/2006/relationships/hyperlink" Target="https://gnomad.broadinstitute.org/news/author/katherine-cha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nlinelibrary.wiley.com/doi/10.1002/humu.24309#humu24309-bib-0020" TargetMode="External"/><Relationship Id="rId2" Type="http://schemas.openxmlformats.org/officeDocument/2006/relationships/hyperlink" Target="https://onlinelibrary.wiley.com/doi/10.1002/humu.24309#humu24309-fig-000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genomemedicine.biomedcentral.com/articles/10.1186/s13073-020-00803-9#ref-CR49" TargetMode="External"/><Relationship Id="rId3" Type="http://schemas.openxmlformats.org/officeDocument/2006/relationships/hyperlink" Target="https://genomemedicine.biomedcentral.com/articles/10.1186/s13073-020-00803-9#ref-CR44" TargetMode="External"/><Relationship Id="rId7" Type="http://schemas.openxmlformats.org/officeDocument/2006/relationships/hyperlink" Target="https://genomemedicine.biomedcentral.com/articles/10.1186/s13073-020-00803-9#ref-CR48"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https://genomemedicine.biomedcentral.com/articles/10.1186/s13073-020-00803-9#ref-CR47" TargetMode="External"/><Relationship Id="rId5" Type="http://schemas.openxmlformats.org/officeDocument/2006/relationships/hyperlink" Target="https://genomemedicine.biomedcentral.com/articles/10.1186/s13073-020-00803-9#ref-CR46" TargetMode="External"/><Relationship Id="rId4" Type="http://schemas.openxmlformats.org/officeDocument/2006/relationships/hyperlink" Target="https://genomemedicine.biomedcentral.com/articles/10.1186/s13073-020-00803-9#ref-CR45" TargetMode="Externa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sciencedirect.com/science/article/pii/S000292971400436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ature.com/articles/s41588-023-01517-5" TargetMode="External"/><Relationship Id="rId2" Type="http://schemas.openxmlformats.org/officeDocument/2006/relationships/hyperlink" Target="https://www.nature.com/articles/s41588-023-01524-6" TargetMode="External"/><Relationship Id="rId1" Type="http://schemas.openxmlformats.org/officeDocument/2006/relationships/slideLayout" Target="../slideLayouts/slideLayout2.xml"/><Relationship Id="rId5" Type="http://schemas.openxmlformats.org/officeDocument/2006/relationships/hyperlink" Target="https://www.biorxiv.org/content/10.1101/2023.12.21.572730v1" TargetMode="External"/><Relationship Id="rId4" Type="http://schemas.openxmlformats.org/officeDocument/2006/relationships/hyperlink" Target="https://www.nature.com/articles/s41588-023-01574-w"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77.xml.rels><?xml version="1.0" encoding="UTF-8" standalone="yes"?>
<Relationships xmlns="http://schemas.openxmlformats.org/package/2006/relationships"><Relationship Id="rId2" Type="http://schemas.openxmlformats.org/officeDocument/2006/relationships/hyperlink" Target="https://www.sciencedirect.com/science/article/pii/S0002929714004364"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link.springer.com/article/10.1007/s00439-014-1503-8"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onlinelibrary.wiley.com/doi/full/10.1002/ijc.33750"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sciencedirect.com/science/article/pii/S1097276523009668#fig2"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274" y="467088"/>
            <a:ext cx="10515600" cy="4351338"/>
          </a:xfrm>
        </p:spPr>
        <p:txBody>
          <a:bodyPr/>
          <a:lstStyle/>
          <a:p>
            <a:r>
              <a:rPr lang="ru-RU" dirty="0" smtClean="0"/>
              <a:t>Надо придумать как мы будем генерировать </a:t>
            </a:r>
            <a:r>
              <a:rPr lang="ru-RU" dirty="0" err="1" smtClean="0"/>
              <a:t>датасеты</a:t>
            </a:r>
            <a:r>
              <a:rPr lang="ru-RU" dirty="0" smtClean="0"/>
              <a:t> для </a:t>
            </a:r>
            <a:r>
              <a:rPr lang="ru-RU" dirty="0" err="1" smtClean="0"/>
              <a:t>нейросетей</a:t>
            </a:r>
            <a:r>
              <a:rPr lang="ru-RU" dirty="0" smtClean="0"/>
              <a:t> на входе. Для этого планируем использовать базы данны</a:t>
            </a:r>
            <a:r>
              <a:rPr lang="ru-RU" dirty="0"/>
              <a:t>х</a:t>
            </a:r>
            <a:r>
              <a:rPr lang="ru-RU" dirty="0" smtClean="0"/>
              <a:t> </a:t>
            </a:r>
            <a:r>
              <a:rPr lang="en-US" dirty="0" err="1" smtClean="0"/>
              <a:t>gnomAD</a:t>
            </a:r>
            <a:r>
              <a:rPr lang="en-US" dirty="0" smtClean="0"/>
              <a:t> </a:t>
            </a:r>
            <a:r>
              <a:rPr lang="ru-RU" dirty="0" smtClean="0"/>
              <a:t>и </a:t>
            </a:r>
            <a:r>
              <a:rPr lang="en-US" dirty="0" smtClean="0"/>
              <a:t>1000 genomes</a:t>
            </a:r>
            <a:r>
              <a:rPr lang="ru-RU" dirty="0" smtClean="0"/>
              <a:t>. </a:t>
            </a:r>
          </a:p>
          <a:p>
            <a:endParaRPr lang="ru-RU" dirty="0" smtClean="0"/>
          </a:p>
          <a:p>
            <a:r>
              <a:rPr lang="ru-RU" dirty="0" smtClean="0"/>
              <a:t>Нужно посмотреть как выглядят данные, и можно ли сгенерировать входные данные не полным перебором, а как то объединяя варианты между собой, учитывая частоты.</a:t>
            </a:r>
            <a:endParaRPr lang="ru-RU" dirty="0"/>
          </a:p>
        </p:txBody>
      </p:sp>
    </p:spTree>
    <p:extLst>
      <p:ext uri="{BB962C8B-B14F-4D97-AF65-F5344CB8AC3E}">
        <p14:creationId xmlns:p14="http://schemas.microsoft.com/office/powerpoint/2010/main" val="385693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137" y="6148252"/>
            <a:ext cx="11504023" cy="646331"/>
          </a:xfrm>
          <a:prstGeom prst="rect">
            <a:avLst/>
          </a:prstGeom>
          <a:noFill/>
        </p:spPr>
        <p:txBody>
          <a:bodyPr wrap="square" rtlCol="0">
            <a:spAutoFit/>
          </a:bodyPr>
          <a:lstStyle/>
          <a:p>
            <a:r>
              <a:rPr lang="ru-RU" dirty="0" smtClean="0"/>
              <a:t>Для каждого индивидуума есть свой </a:t>
            </a:r>
            <a:r>
              <a:rPr lang="en-US" dirty="0" smtClean="0"/>
              <a:t>VCF </a:t>
            </a:r>
            <a:r>
              <a:rPr lang="ru-RU" dirty="0" smtClean="0"/>
              <a:t>файл и судя по всему </a:t>
            </a:r>
            <a:r>
              <a:rPr lang="ru-RU" dirty="0" err="1" smtClean="0"/>
              <a:t>снипы</a:t>
            </a:r>
            <a:r>
              <a:rPr lang="ru-RU" dirty="0" smtClean="0"/>
              <a:t> фазированы!</a:t>
            </a:r>
            <a:r>
              <a:rPr lang="en-US" dirty="0" smtClean="0"/>
              <a:t> </a:t>
            </a:r>
            <a:r>
              <a:rPr lang="ru-RU" dirty="0" smtClean="0"/>
              <a:t>Но пока не очень понятно как с этим работать</a:t>
            </a:r>
            <a:endParaRPr lang="ru-RU" dirty="0"/>
          </a:p>
        </p:txBody>
      </p:sp>
      <p:pic>
        <p:nvPicPr>
          <p:cNvPr id="6" name="Рисунок 5"/>
          <p:cNvPicPr>
            <a:picLocks noChangeAspect="1"/>
          </p:cNvPicPr>
          <p:nvPr/>
        </p:nvPicPr>
        <p:blipFill>
          <a:blip r:embed="rId2"/>
          <a:stretch>
            <a:fillRect/>
          </a:stretch>
        </p:blipFill>
        <p:spPr>
          <a:xfrm>
            <a:off x="0" y="795752"/>
            <a:ext cx="12192000" cy="4413055"/>
          </a:xfrm>
          <a:prstGeom prst="rect">
            <a:avLst/>
          </a:prstGeom>
        </p:spPr>
      </p:pic>
    </p:spTree>
    <p:extLst>
      <p:ext uri="{BB962C8B-B14F-4D97-AF65-F5344CB8AC3E}">
        <p14:creationId xmlns:p14="http://schemas.microsoft.com/office/powerpoint/2010/main" val="216961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39931" y="95794"/>
            <a:ext cx="9222377" cy="5187587"/>
          </a:xfrm>
          <a:prstGeom prst="rect">
            <a:avLst/>
          </a:prstGeom>
        </p:spPr>
      </p:pic>
      <p:sp>
        <p:nvSpPr>
          <p:cNvPr id="5" name="TextBox 4"/>
          <p:cNvSpPr txBox="1"/>
          <p:nvPr/>
        </p:nvSpPr>
        <p:spPr>
          <a:xfrm>
            <a:off x="1497874" y="5773783"/>
            <a:ext cx="5146766" cy="369332"/>
          </a:xfrm>
          <a:prstGeom prst="rect">
            <a:avLst/>
          </a:prstGeom>
          <a:noFill/>
        </p:spPr>
        <p:txBody>
          <a:bodyPr wrap="square" rtlCol="0">
            <a:spAutoFit/>
          </a:bodyPr>
          <a:lstStyle/>
          <a:p>
            <a:r>
              <a:rPr lang="ru-RU" dirty="0" smtClean="0"/>
              <a:t>Есть </a:t>
            </a:r>
            <a:r>
              <a:rPr lang="en-US" dirty="0" err="1" smtClean="0"/>
              <a:t>vcf</a:t>
            </a:r>
            <a:r>
              <a:rPr lang="ru-RU" dirty="0" smtClean="0"/>
              <a:t> файл в который собраны все </a:t>
            </a:r>
            <a:r>
              <a:rPr lang="ru-RU" dirty="0" err="1" smtClean="0"/>
              <a:t>сэмплы</a:t>
            </a:r>
            <a:r>
              <a:rPr lang="ru-RU" dirty="0" smtClean="0"/>
              <a:t>. </a:t>
            </a:r>
            <a:endParaRPr lang="ru-RU" dirty="0"/>
          </a:p>
        </p:txBody>
      </p:sp>
    </p:spTree>
    <p:extLst>
      <p:ext uri="{BB962C8B-B14F-4D97-AF65-F5344CB8AC3E}">
        <p14:creationId xmlns:p14="http://schemas.microsoft.com/office/powerpoint/2010/main" val="369596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262" y="0"/>
            <a:ext cx="10515600" cy="4351338"/>
          </a:xfrm>
        </p:spPr>
        <p:txBody>
          <a:bodyPr/>
          <a:lstStyle/>
          <a:p>
            <a:r>
              <a:rPr lang="ru-RU" dirty="0" smtClean="0"/>
              <a:t>Задумались о том можно ли как то объединить последовательности, чтобы не запускать </a:t>
            </a:r>
            <a:r>
              <a:rPr lang="ru-RU" dirty="0" err="1" smtClean="0"/>
              <a:t>нейросеть</a:t>
            </a:r>
            <a:r>
              <a:rPr lang="ru-RU" dirty="0" smtClean="0"/>
              <a:t> для всех 3000 случаев</a:t>
            </a:r>
            <a:endParaRPr lang="ru-RU" dirty="0"/>
          </a:p>
        </p:txBody>
      </p:sp>
      <p:sp>
        <p:nvSpPr>
          <p:cNvPr id="4" name="TextBox 3"/>
          <p:cNvSpPr txBox="1"/>
          <p:nvPr/>
        </p:nvSpPr>
        <p:spPr>
          <a:xfrm>
            <a:off x="278674" y="1358537"/>
            <a:ext cx="10171612" cy="646331"/>
          </a:xfrm>
          <a:prstGeom prst="rect">
            <a:avLst/>
          </a:prstGeom>
          <a:noFill/>
        </p:spPr>
        <p:txBody>
          <a:bodyPr wrap="square" rtlCol="0">
            <a:spAutoFit/>
          </a:bodyPr>
          <a:lstStyle/>
          <a:p>
            <a:r>
              <a:rPr lang="ru-RU" dirty="0" smtClean="0"/>
              <a:t>Посчитаем какой процент последовательностей совпадает среди этих людей для разных длин последовательностей</a:t>
            </a:r>
            <a:endParaRPr lang="ru-RU" dirty="0"/>
          </a:p>
        </p:txBody>
      </p:sp>
      <p:pic>
        <p:nvPicPr>
          <p:cNvPr id="5" name="Рисунок 4"/>
          <p:cNvPicPr>
            <a:picLocks noChangeAspect="1"/>
          </p:cNvPicPr>
          <p:nvPr/>
        </p:nvPicPr>
        <p:blipFill rotWithShape="1">
          <a:blip r:embed="rId2"/>
          <a:srcRect b="2531"/>
          <a:stretch/>
        </p:blipFill>
        <p:spPr>
          <a:xfrm>
            <a:off x="-142520" y="1909074"/>
            <a:ext cx="6301057" cy="4100929"/>
          </a:xfrm>
          <a:prstGeom prst="rect">
            <a:avLst/>
          </a:prstGeom>
        </p:spPr>
      </p:pic>
      <p:pic>
        <p:nvPicPr>
          <p:cNvPr id="6" name="Рисунок 5"/>
          <p:cNvPicPr>
            <a:picLocks noChangeAspect="1"/>
          </p:cNvPicPr>
          <p:nvPr/>
        </p:nvPicPr>
        <p:blipFill rotWithShape="1">
          <a:blip r:embed="rId3"/>
          <a:srcRect l="3217"/>
          <a:stretch/>
        </p:blipFill>
        <p:spPr>
          <a:xfrm>
            <a:off x="5926754" y="2040072"/>
            <a:ext cx="6056240" cy="4065725"/>
          </a:xfrm>
          <a:prstGeom prst="rect">
            <a:avLst/>
          </a:prstGeom>
        </p:spPr>
      </p:pic>
    </p:spTree>
    <p:extLst>
      <p:ext uri="{BB962C8B-B14F-4D97-AF65-F5344CB8AC3E}">
        <p14:creationId xmlns:p14="http://schemas.microsoft.com/office/powerpoint/2010/main" val="215703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70997"/>
            <a:ext cx="10515600" cy="4351338"/>
          </a:xfrm>
        </p:spPr>
        <p:txBody>
          <a:bodyPr/>
          <a:lstStyle/>
          <a:p>
            <a:r>
              <a:rPr lang="ru-RU" dirty="0" smtClean="0"/>
              <a:t>Решили переделать статистику, использую больше регионов и используя </a:t>
            </a:r>
            <a:r>
              <a:rPr lang="en-US" dirty="0" err="1" smtClean="0"/>
              <a:t>pyVCF</a:t>
            </a:r>
            <a:endParaRPr lang="ru-RU" dirty="0"/>
          </a:p>
        </p:txBody>
      </p:sp>
      <p:pic>
        <p:nvPicPr>
          <p:cNvPr id="4" name="Рисунок 3"/>
          <p:cNvPicPr>
            <a:picLocks noChangeAspect="1"/>
          </p:cNvPicPr>
          <p:nvPr/>
        </p:nvPicPr>
        <p:blipFill>
          <a:blip r:embed="rId2"/>
          <a:stretch>
            <a:fillRect/>
          </a:stretch>
        </p:blipFill>
        <p:spPr>
          <a:xfrm>
            <a:off x="0" y="1241542"/>
            <a:ext cx="6279293" cy="4101580"/>
          </a:xfrm>
          <a:prstGeom prst="rect">
            <a:avLst/>
          </a:prstGeom>
        </p:spPr>
      </p:pic>
      <p:pic>
        <p:nvPicPr>
          <p:cNvPr id="5" name="Рисунок 4"/>
          <p:cNvPicPr>
            <a:picLocks noChangeAspect="1"/>
          </p:cNvPicPr>
          <p:nvPr/>
        </p:nvPicPr>
        <p:blipFill>
          <a:blip r:embed="rId3"/>
          <a:stretch>
            <a:fillRect/>
          </a:stretch>
        </p:blipFill>
        <p:spPr>
          <a:xfrm>
            <a:off x="6083571" y="1371790"/>
            <a:ext cx="6256475" cy="3971332"/>
          </a:xfrm>
          <a:prstGeom prst="rect">
            <a:avLst/>
          </a:prstGeom>
        </p:spPr>
      </p:pic>
    </p:spTree>
    <p:extLst>
      <p:ext uri="{BB962C8B-B14F-4D97-AF65-F5344CB8AC3E}">
        <p14:creationId xmlns:p14="http://schemas.microsoft.com/office/powerpoint/2010/main" val="293212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724"/>
          <a:stretch/>
        </p:blipFill>
        <p:spPr>
          <a:xfrm>
            <a:off x="0" y="261257"/>
            <a:ext cx="6587108" cy="4423954"/>
          </a:xfrm>
          <a:prstGeom prst="rect">
            <a:avLst/>
          </a:prstGeom>
        </p:spPr>
      </p:pic>
      <p:sp>
        <p:nvSpPr>
          <p:cNvPr id="6" name="TextBox 5"/>
          <p:cNvSpPr txBox="1"/>
          <p:nvPr/>
        </p:nvSpPr>
        <p:spPr>
          <a:xfrm>
            <a:off x="522513" y="4902926"/>
            <a:ext cx="3117669" cy="923330"/>
          </a:xfrm>
          <a:prstGeom prst="rect">
            <a:avLst/>
          </a:prstGeom>
          <a:noFill/>
        </p:spPr>
        <p:txBody>
          <a:bodyPr wrap="square" rtlCol="0">
            <a:spAutoFit/>
          </a:bodyPr>
          <a:lstStyle/>
          <a:p>
            <a:r>
              <a:rPr lang="ru-RU" dirty="0" smtClean="0"/>
              <a:t>Итого уже для 100000 букв нет ни одной повторяющейся последовательности</a:t>
            </a:r>
            <a:endParaRPr lang="ru-RU" dirty="0"/>
          </a:p>
        </p:txBody>
      </p:sp>
      <p:pic>
        <p:nvPicPr>
          <p:cNvPr id="7" name="Рисунок 6"/>
          <p:cNvPicPr>
            <a:picLocks noChangeAspect="1"/>
          </p:cNvPicPr>
          <p:nvPr/>
        </p:nvPicPr>
        <p:blipFill>
          <a:blip r:embed="rId3"/>
          <a:stretch>
            <a:fillRect/>
          </a:stretch>
        </p:blipFill>
        <p:spPr>
          <a:xfrm>
            <a:off x="6158730" y="412086"/>
            <a:ext cx="6033270" cy="3964720"/>
          </a:xfrm>
          <a:prstGeom prst="rect">
            <a:avLst/>
          </a:prstGeom>
        </p:spPr>
      </p:pic>
    </p:spTree>
    <p:extLst>
      <p:ext uri="{BB962C8B-B14F-4D97-AF65-F5344CB8AC3E}">
        <p14:creationId xmlns:p14="http://schemas.microsoft.com/office/powerpoint/2010/main" val="425568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3"/>
          <a:stretch>
            <a:fillRect/>
          </a:stretch>
        </p:blipFill>
        <p:spPr>
          <a:xfrm>
            <a:off x="-95131" y="860085"/>
            <a:ext cx="6646805" cy="4341636"/>
          </a:xfrm>
          <a:prstGeom prst="rect">
            <a:avLst/>
          </a:prstGeom>
        </p:spPr>
      </p:pic>
      <p:pic>
        <p:nvPicPr>
          <p:cNvPr id="5" name="Рисунок 4"/>
          <p:cNvPicPr>
            <a:picLocks noChangeAspect="1"/>
          </p:cNvPicPr>
          <p:nvPr/>
        </p:nvPicPr>
        <p:blipFill rotWithShape="1">
          <a:blip r:embed="rId4"/>
          <a:srcRect l="5724"/>
          <a:stretch/>
        </p:blipFill>
        <p:spPr>
          <a:xfrm>
            <a:off x="6183499" y="1080355"/>
            <a:ext cx="6587108" cy="4423954"/>
          </a:xfrm>
          <a:prstGeom prst="rect">
            <a:avLst/>
          </a:prstGeom>
        </p:spPr>
      </p:pic>
    </p:spTree>
    <p:extLst>
      <p:ext uri="{BB962C8B-B14F-4D97-AF65-F5344CB8AC3E}">
        <p14:creationId xmlns:p14="http://schemas.microsoft.com/office/powerpoint/2010/main" val="408804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083571" y="1371790"/>
            <a:ext cx="6256475" cy="3971332"/>
          </a:xfrm>
          <a:prstGeom prst="rect">
            <a:avLst/>
          </a:prstGeom>
        </p:spPr>
      </p:pic>
    </p:spTree>
    <p:extLst>
      <p:ext uri="{BB962C8B-B14F-4D97-AF65-F5344CB8AC3E}">
        <p14:creationId xmlns:p14="http://schemas.microsoft.com/office/powerpoint/2010/main" val="110281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8377" y="1696998"/>
            <a:ext cx="12192000" cy="2993742"/>
          </a:xfrm>
          <a:prstGeom prst="rect">
            <a:avLst/>
          </a:prstGeom>
        </p:spPr>
      </p:pic>
      <p:sp>
        <p:nvSpPr>
          <p:cNvPr id="5" name="TextBox 4"/>
          <p:cNvSpPr txBox="1"/>
          <p:nvPr/>
        </p:nvSpPr>
        <p:spPr>
          <a:xfrm>
            <a:off x="1175657" y="235131"/>
            <a:ext cx="5277394" cy="369332"/>
          </a:xfrm>
          <a:prstGeom prst="rect">
            <a:avLst/>
          </a:prstGeom>
          <a:noFill/>
        </p:spPr>
        <p:txBody>
          <a:bodyPr wrap="square" rtlCol="0">
            <a:spAutoFit/>
          </a:bodyPr>
          <a:lstStyle/>
          <a:p>
            <a:r>
              <a:rPr lang="en-US" dirty="0" smtClean="0"/>
              <a:t>Phased </a:t>
            </a:r>
            <a:r>
              <a:rPr lang="en-US" dirty="0" err="1" smtClean="0"/>
              <a:t>vcf</a:t>
            </a:r>
            <a:endParaRPr lang="ru-RU" dirty="0"/>
          </a:p>
        </p:txBody>
      </p:sp>
    </p:spTree>
    <p:extLst>
      <p:ext uri="{BB962C8B-B14F-4D97-AF65-F5344CB8AC3E}">
        <p14:creationId xmlns:p14="http://schemas.microsoft.com/office/powerpoint/2010/main" val="408317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971" y="188413"/>
            <a:ext cx="10515600" cy="4351338"/>
          </a:xfrm>
        </p:spPr>
        <p:txBody>
          <a:bodyPr>
            <a:normAutofit lnSpcReduction="10000"/>
          </a:bodyPr>
          <a:lstStyle/>
          <a:p>
            <a:r>
              <a:rPr lang="ru-RU" dirty="0" smtClean="0"/>
              <a:t>Думаем как переводить </a:t>
            </a:r>
            <a:r>
              <a:rPr lang="en-US" dirty="0" err="1" smtClean="0"/>
              <a:t>vcf</a:t>
            </a:r>
            <a:r>
              <a:rPr lang="en-US" dirty="0" smtClean="0"/>
              <a:t> </a:t>
            </a:r>
            <a:r>
              <a:rPr lang="ru-RU" dirty="0" smtClean="0"/>
              <a:t>в </a:t>
            </a:r>
            <a:r>
              <a:rPr lang="en-US" dirty="0" err="1" smtClean="0"/>
              <a:t>fasta</a:t>
            </a:r>
            <a:endParaRPr lang="en-US" dirty="0" smtClean="0"/>
          </a:p>
          <a:p>
            <a:endParaRPr lang="en-US" dirty="0"/>
          </a:p>
          <a:p>
            <a:r>
              <a:rPr lang="ru-RU" dirty="0" smtClean="0"/>
              <a:t>Самый популярный инструмент  </a:t>
            </a:r>
            <a:r>
              <a:rPr lang="en-US" dirty="0">
                <a:hlinkClick r:id="rId2"/>
              </a:rPr>
              <a:t>https://</a:t>
            </a:r>
            <a:r>
              <a:rPr lang="en-US" dirty="0" smtClean="0">
                <a:hlinkClick r:id="rId2"/>
              </a:rPr>
              <a:t>gatk.broadinstitute.org/hc/en-us/articles/360037594571-FastaAlternateReferenceMaker</a:t>
            </a:r>
            <a:r>
              <a:rPr lang="ru-RU" dirty="0" smtClean="0"/>
              <a:t> от </a:t>
            </a:r>
            <a:r>
              <a:rPr lang="en-US" dirty="0" smtClean="0"/>
              <a:t>GATK. </a:t>
            </a:r>
            <a:r>
              <a:rPr lang="ru-RU" dirty="0" smtClean="0"/>
              <a:t>Он просто переводит </a:t>
            </a:r>
            <a:r>
              <a:rPr lang="en-US" dirty="0" err="1" smtClean="0"/>
              <a:t>vcf</a:t>
            </a:r>
            <a:r>
              <a:rPr lang="en-US" dirty="0" smtClean="0"/>
              <a:t> </a:t>
            </a:r>
            <a:r>
              <a:rPr lang="ru-RU" dirty="0" smtClean="0"/>
              <a:t>в </a:t>
            </a:r>
            <a:r>
              <a:rPr lang="en-US" dirty="0" err="1" smtClean="0"/>
              <a:t>fasta</a:t>
            </a:r>
            <a:r>
              <a:rPr lang="en-US" dirty="0" smtClean="0"/>
              <a:t> </a:t>
            </a:r>
            <a:r>
              <a:rPr lang="ru-RU" dirty="0" smtClean="0"/>
              <a:t>использую только альтернативные аллели, минус в том, что он не работает с </a:t>
            </a:r>
            <a:r>
              <a:rPr lang="en-US" dirty="0" err="1" smtClean="0"/>
              <a:t>multivcf</a:t>
            </a:r>
            <a:r>
              <a:rPr lang="en-US" dirty="0"/>
              <a:t> </a:t>
            </a:r>
            <a:r>
              <a:rPr lang="ru-RU" dirty="0" smtClean="0"/>
              <a:t>и фазированными </a:t>
            </a:r>
            <a:r>
              <a:rPr lang="ru-RU" dirty="0" err="1" smtClean="0"/>
              <a:t>снипами</a:t>
            </a:r>
            <a:r>
              <a:rPr lang="ru-RU" dirty="0" smtClean="0"/>
              <a:t>, но зато может геномных интервалов выдавать последовательности</a:t>
            </a:r>
          </a:p>
          <a:p>
            <a:r>
              <a:rPr lang="ru-RU" dirty="0" smtClean="0"/>
              <a:t>Есть такой же инструмент в </a:t>
            </a:r>
            <a:r>
              <a:rPr lang="en-US" dirty="0" err="1" smtClean="0"/>
              <a:t>bcftools</a:t>
            </a:r>
            <a:endParaRPr lang="ru-RU" dirty="0" smtClean="0"/>
          </a:p>
          <a:p>
            <a:r>
              <a:rPr lang="ru-RU" dirty="0" smtClean="0"/>
              <a:t>Кажется, проще всего написать свой код…</a:t>
            </a:r>
            <a:endParaRPr lang="ru-RU" dirty="0"/>
          </a:p>
        </p:txBody>
      </p:sp>
    </p:spTree>
    <p:extLst>
      <p:ext uri="{BB962C8B-B14F-4D97-AF65-F5344CB8AC3E}">
        <p14:creationId xmlns:p14="http://schemas.microsoft.com/office/powerpoint/2010/main" val="110658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2108" y="336460"/>
            <a:ext cx="10515600" cy="4351338"/>
          </a:xfrm>
        </p:spPr>
        <p:txBody>
          <a:bodyPr>
            <a:normAutofit fontScale="92500" lnSpcReduction="20000"/>
          </a:bodyPr>
          <a:lstStyle/>
          <a:p>
            <a:r>
              <a:rPr lang="ru-RU" dirty="0" smtClean="0"/>
              <a:t>Что делать, если </a:t>
            </a:r>
            <a:r>
              <a:rPr lang="ru-RU" dirty="0" err="1" smtClean="0"/>
              <a:t>рид</a:t>
            </a:r>
            <a:r>
              <a:rPr lang="ru-RU" dirty="0" smtClean="0"/>
              <a:t> удлинился или наоборот укоротился? Просто обрезать по нужной длине?</a:t>
            </a:r>
          </a:p>
          <a:p>
            <a:endParaRPr lang="ru-RU" dirty="0"/>
          </a:p>
          <a:p>
            <a:pPr marL="0" indent="0">
              <a:buNone/>
            </a:pPr>
            <a:r>
              <a:rPr lang="ru-RU" dirty="0" smtClean="0"/>
              <a:t>План такой</a:t>
            </a:r>
            <a:r>
              <a:rPr lang="en-US" dirty="0" smtClean="0"/>
              <a:t>:</a:t>
            </a:r>
          </a:p>
          <a:p>
            <a:pPr marL="0" indent="0">
              <a:buNone/>
            </a:pPr>
            <a:r>
              <a:rPr lang="ru-RU" dirty="0" smtClean="0"/>
              <a:t>Создаём файл с регионами для предсказания, основываясь на координатах генов</a:t>
            </a:r>
          </a:p>
          <a:p>
            <a:pPr marL="0" indent="0">
              <a:buNone/>
            </a:pPr>
            <a:r>
              <a:rPr lang="ru-RU" dirty="0" smtClean="0"/>
              <a:t>С помощью </a:t>
            </a:r>
            <a:r>
              <a:rPr lang="en-US" dirty="0" err="1" smtClean="0"/>
              <a:t>pyvcf</a:t>
            </a:r>
            <a:r>
              <a:rPr lang="en-US" dirty="0" smtClean="0"/>
              <a:t> </a:t>
            </a:r>
            <a:r>
              <a:rPr lang="ru-RU" dirty="0" smtClean="0"/>
              <a:t>получаем нужный регион из </a:t>
            </a:r>
            <a:r>
              <a:rPr lang="en-US" dirty="0" err="1" smtClean="0"/>
              <a:t>vcf</a:t>
            </a:r>
            <a:r>
              <a:rPr lang="en-US" dirty="0" smtClean="0"/>
              <a:t> </a:t>
            </a:r>
            <a:r>
              <a:rPr lang="ru-RU" dirty="0" smtClean="0"/>
              <a:t>файла</a:t>
            </a:r>
          </a:p>
          <a:p>
            <a:pPr marL="0" indent="0">
              <a:buNone/>
            </a:pPr>
            <a:r>
              <a:rPr lang="ru-RU" dirty="0" smtClean="0"/>
              <a:t>Берем этот кусочек последовательности из </a:t>
            </a:r>
            <a:r>
              <a:rPr lang="en-US" dirty="0" smtClean="0"/>
              <a:t>ref </a:t>
            </a:r>
            <a:r>
              <a:rPr lang="en-US" dirty="0" err="1" smtClean="0"/>
              <a:t>fasta</a:t>
            </a:r>
            <a:endParaRPr lang="en-US" dirty="0" smtClean="0"/>
          </a:p>
          <a:p>
            <a:pPr marL="0" indent="0">
              <a:buNone/>
            </a:pPr>
            <a:r>
              <a:rPr lang="ru-RU" dirty="0" smtClean="0"/>
              <a:t>Проходимся циклом по строкам </a:t>
            </a:r>
            <a:r>
              <a:rPr lang="en-US" dirty="0" err="1" smtClean="0"/>
              <a:t>vcf</a:t>
            </a:r>
            <a:r>
              <a:rPr lang="en-US" dirty="0" smtClean="0"/>
              <a:t> </a:t>
            </a:r>
            <a:r>
              <a:rPr lang="ru-RU" dirty="0" smtClean="0"/>
              <a:t>в нужном регионе и вручную меняем буквы в последовательности. </a:t>
            </a:r>
          </a:p>
          <a:p>
            <a:pPr marL="0" indent="0">
              <a:buNone/>
            </a:pPr>
            <a:r>
              <a:rPr lang="ru-RU" dirty="0" smtClean="0"/>
              <a:t>Как будто для одного гена нам нужно будет 6000 раз это повторить… Как бы это оптимизировать?</a:t>
            </a:r>
            <a:endParaRPr lang="ru-RU" dirty="0"/>
          </a:p>
        </p:txBody>
      </p:sp>
    </p:spTree>
    <p:extLst>
      <p:ext uri="{BB962C8B-B14F-4D97-AF65-F5344CB8AC3E}">
        <p14:creationId xmlns:p14="http://schemas.microsoft.com/office/powerpoint/2010/main" val="177357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6007" y="2350679"/>
            <a:ext cx="10515600" cy="1325563"/>
          </a:xfrm>
        </p:spPr>
        <p:txBody>
          <a:bodyPr>
            <a:normAutofit/>
          </a:bodyPr>
          <a:lstStyle/>
          <a:p>
            <a:r>
              <a:rPr lang="en-US" sz="7200" dirty="0" err="1" smtClean="0"/>
              <a:t>gnomAD</a:t>
            </a:r>
            <a:endParaRPr lang="ru-RU" sz="7200" dirty="0"/>
          </a:p>
        </p:txBody>
      </p:sp>
    </p:spTree>
    <p:extLst>
      <p:ext uri="{BB962C8B-B14F-4D97-AF65-F5344CB8AC3E}">
        <p14:creationId xmlns:p14="http://schemas.microsoft.com/office/powerpoint/2010/main" val="3721671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5405" y="94025"/>
            <a:ext cx="8772525" cy="5781675"/>
          </a:xfrm>
          <a:prstGeom prst="rect">
            <a:avLst/>
          </a:prstGeom>
        </p:spPr>
      </p:pic>
      <p:sp>
        <p:nvSpPr>
          <p:cNvPr id="6" name="TextBox 5"/>
          <p:cNvSpPr txBox="1"/>
          <p:nvPr/>
        </p:nvSpPr>
        <p:spPr>
          <a:xfrm>
            <a:off x="3561804" y="6008915"/>
            <a:ext cx="2159726" cy="369332"/>
          </a:xfrm>
          <a:prstGeom prst="rect">
            <a:avLst/>
          </a:prstGeom>
          <a:noFill/>
        </p:spPr>
        <p:txBody>
          <a:bodyPr wrap="square" rtlCol="0">
            <a:spAutoFit/>
          </a:bodyPr>
          <a:lstStyle/>
          <a:p>
            <a:r>
              <a:rPr lang="en-US" dirty="0" smtClean="0"/>
              <a:t>Gene length (</a:t>
            </a:r>
            <a:r>
              <a:rPr lang="en-US" dirty="0" err="1" smtClean="0"/>
              <a:t>bp</a:t>
            </a:r>
            <a:r>
              <a:rPr lang="en-US" dirty="0" smtClean="0"/>
              <a:t>)</a:t>
            </a:r>
            <a:endParaRPr lang="ru-RU" dirty="0"/>
          </a:p>
        </p:txBody>
      </p:sp>
      <p:sp>
        <p:nvSpPr>
          <p:cNvPr id="7" name="TextBox 6"/>
          <p:cNvSpPr txBox="1"/>
          <p:nvPr/>
        </p:nvSpPr>
        <p:spPr>
          <a:xfrm>
            <a:off x="9109166" y="513806"/>
            <a:ext cx="2168434" cy="1200329"/>
          </a:xfrm>
          <a:prstGeom prst="rect">
            <a:avLst/>
          </a:prstGeom>
          <a:noFill/>
        </p:spPr>
        <p:txBody>
          <a:bodyPr wrap="square" rtlCol="0">
            <a:spAutoFit/>
          </a:bodyPr>
          <a:lstStyle/>
          <a:p>
            <a:r>
              <a:rPr lang="ru-RU" dirty="0" smtClean="0"/>
              <a:t>В основном все гены меньше 200 </a:t>
            </a:r>
            <a:r>
              <a:rPr lang="en-US" dirty="0" smtClean="0"/>
              <a:t>Kb</a:t>
            </a:r>
            <a:r>
              <a:rPr lang="ru-RU" dirty="0" smtClean="0"/>
              <a:t>, но и есть и побольше.</a:t>
            </a:r>
            <a:endParaRPr lang="ru-RU" dirty="0"/>
          </a:p>
        </p:txBody>
      </p:sp>
    </p:spTree>
    <p:extLst>
      <p:ext uri="{BB962C8B-B14F-4D97-AF65-F5344CB8AC3E}">
        <p14:creationId xmlns:p14="http://schemas.microsoft.com/office/powerpoint/2010/main" val="198510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640" y="248285"/>
            <a:ext cx="10515600" cy="1275715"/>
          </a:xfrm>
        </p:spPr>
        <p:txBody>
          <a:bodyPr/>
          <a:lstStyle/>
          <a:p>
            <a:r>
              <a:rPr lang="en-US" dirty="0" smtClean="0"/>
              <a:t>! </a:t>
            </a:r>
            <a:r>
              <a:rPr lang="ru-RU" dirty="0" smtClean="0"/>
              <a:t>Координата</a:t>
            </a:r>
            <a:r>
              <a:rPr lang="en-US" dirty="0" smtClean="0"/>
              <a:t>(POS) </a:t>
            </a:r>
            <a:r>
              <a:rPr lang="ru-RU" dirty="0" smtClean="0"/>
              <a:t> в </a:t>
            </a:r>
            <a:r>
              <a:rPr lang="en-US" dirty="0" err="1" smtClean="0"/>
              <a:t>vcf</a:t>
            </a:r>
            <a:r>
              <a:rPr lang="en-US" dirty="0" smtClean="0"/>
              <a:t> </a:t>
            </a:r>
            <a:r>
              <a:rPr lang="ru-RU" dirty="0" smtClean="0"/>
              <a:t>файле соответствует </a:t>
            </a:r>
            <a:r>
              <a:rPr lang="en-US" dirty="0" smtClean="0"/>
              <a:t>POS-1 </a:t>
            </a:r>
            <a:r>
              <a:rPr lang="ru-RU" dirty="0" smtClean="0"/>
              <a:t>в последовательности человека, потому что нумерация в </a:t>
            </a:r>
            <a:r>
              <a:rPr lang="en-US" dirty="0" err="1" smtClean="0"/>
              <a:t>vcf</a:t>
            </a:r>
            <a:r>
              <a:rPr lang="en-US" dirty="0" smtClean="0"/>
              <a:t> </a:t>
            </a:r>
            <a:r>
              <a:rPr lang="ru-RU" dirty="0" smtClean="0"/>
              <a:t>файле начинается с единицы.</a:t>
            </a:r>
          </a:p>
          <a:p>
            <a:pPr marL="0" indent="0">
              <a:buNone/>
            </a:pPr>
            <a:endParaRPr lang="ru-RU" dirty="0"/>
          </a:p>
        </p:txBody>
      </p:sp>
      <p:sp>
        <p:nvSpPr>
          <p:cNvPr id="4" name="TextBox 3"/>
          <p:cNvSpPr txBox="1"/>
          <p:nvPr/>
        </p:nvSpPr>
        <p:spPr>
          <a:xfrm>
            <a:off x="495300" y="1524000"/>
            <a:ext cx="4693920" cy="646331"/>
          </a:xfrm>
          <a:prstGeom prst="rect">
            <a:avLst/>
          </a:prstGeom>
          <a:noFill/>
        </p:spPr>
        <p:txBody>
          <a:bodyPr wrap="square" rtlCol="0">
            <a:spAutoFit/>
          </a:bodyPr>
          <a:lstStyle/>
          <a:p>
            <a:r>
              <a:rPr lang="ru-RU" dirty="0" smtClean="0"/>
              <a:t>В </a:t>
            </a:r>
            <a:r>
              <a:rPr lang="en-US" dirty="0" err="1" smtClean="0"/>
              <a:t>vcf</a:t>
            </a:r>
            <a:r>
              <a:rPr lang="en-US" dirty="0" smtClean="0"/>
              <a:t> </a:t>
            </a:r>
            <a:r>
              <a:rPr lang="ru-RU" dirty="0" smtClean="0"/>
              <a:t>файле есть вот такие поля, которые нас интересуют, </a:t>
            </a:r>
            <a:endParaRPr lang="ru-RU" dirty="0"/>
          </a:p>
        </p:txBody>
      </p:sp>
      <p:sp>
        <p:nvSpPr>
          <p:cNvPr id="5" name="Прямоугольник 4"/>
          <p:cNvSpPr/>
          <p:nvPr/>
        </p:nvSpPr>
        <p:spPr>
          <a:xfrm>
            <a:off x="495300" y="2259598"/>
            <a:ext cx="6096000" cy="1754326"/>
          </a:xfrm>
          <a:prstGeom prst="rect">
            <a:avLst/>
          </a:prstGeom>
        </p:spPr>
        <p:txBody>
          <a:bodyPr>
            <a:spAutoFit/>
          </a:bodyPr>
          <a:lstStyle/>
          <a:p>
            <a:r>
              <a:rPr lang="ru-RU" dirty="0"/>
              <a:t>##FORMAT=&lt;ID=</a:t>
            </a:r>
            <a:r>
              <a:rPr lang="ru-RU" dirty="0" err="1"/>
              <a:t>GT,Number</a:t>
            </a:r>
            <a:r>
              <a:rPr lang="ru-RU" dirty="0"/>
              <a:t>=1,Type=</a:t>
            </a:r>
            <a:r>
              <a:rPr lang="ru-RU" dirty="0" err="1"/>
              <a:t>String,Description</a:t>
            </a:r>
            <a:r>
              <a:rPr lang="ru-RU" dirty="0" smtClean="0"/>
              <a:t>="</a:t>
            </a:r>
            <a:r>
              <a:rPr lang="ru-RU" dirty="0" err="1" smtClean="0"/>
              <a:t>Genotype</a:t>
            </a:r>
            <a:endParaRPr lang="ru-RU" dirty="0" smtClean="0"/>
          </a:p>
          <a:p>
            <a:endParaRPr lang="ru-RU" dirty="0"/>
          </a:p>
          <a:p>
            <a:r>
              <a:rPr lang="ru-RU" dirty="0" smtClean="0"/>
              <a:t>##</a:t>
            </a:r>
            <a:r>
              <a:rPr lang="ru-RU" dirty="0"/>
              <a:t>FORMAT=&lt;ID=</a:t>
            </a:r>
            <a:r>
              <a:rPr lang="ru-RU" dirty="0" err="1"/>
              <a:t>PGT,Number</a:t>
            </a:r>
            <a:r>
              <a:rPr lang="ru-RU" dirty="0"/>
              <a:t>=1,Type=</a:t>
            </a:r>
            <a:r>
              <a:rPr lang="ru-RU" dirty="0" err="1"/>
              <a:t>String,Description</a:t>
            </a:r>
            <a:r>
              <a:rPr lang="ru-RU" dirty="0"/>
              <a:t>="</a:t>
            </a:r>
            <a:r>
              <a:rPr lang="ru-RU" dirty="0" err="1"/>
              <a:t>Physical</a:t>
            </a:r>
            <a:r>
              <a:rPr lang="ru-RU" dirty="0"/>
              <a:t> </a:t>
            </a:r>
            <a:r>
              <a:rPr lang="ru-RU" dirty="0" err="1"/>
              <a:t>phasing</a:t>
            </a:r>
            <a:r>
              <a:rPr lang="ru-RU" dirty="0"/>
              <a:t> </a:t>
            </a:r>
            <a:r>
              <a:rPr lang="ru-RU" dirty="0" err="1"/>
              <a:t>haplotype</a:t>
            </a:r>
            <a:r>
              <a:rPr lang="ru-RU" dirty="0"/>
              <a:t> </a:t>
            </a:r>
            <a:r>
              <a:rPr lang="ru-RU" dirty="0" err="1"/>
              <a:t>information</a:t>
            </a:r>
            <a:r>
              <a:rPr lang="ru-RU" dirty="0"/>
              <a:t>, </a:t>
            </a:r>
            <a:r>
              <a:rPr lang="ru-RU" dirty="0" err="1"/>
              <a:t>describing</a:t>
            </a:r>
            <a:r>
              <a:rPr lang="ru-RU" dirty="0"/>
              <a:t> </a:t>
            </a:r>
            <a:r>
              <a:rPr lang="ru-RU" dirty="0" err="1"/>
              <a:t>how</a:t>
            </a:r>
            <a:r>
              <a:rPr lang="ru-RU" dirty="0"/>
              <a:t> </a:t>
            </a:r>
            <a:r>
              <a:rPr lang="ru-RU" dirty="0" err="1"/>
              <a:t>the</a:t>
            </a:r>
            <a:r>
              <a:rPr lang="ru-RU" dirty="0"/>
              <a:t> </a:t>
            </a:r>
            <a:r>
              <a:rPr lang="ru-RU" dirty="0" err="1"/>
              <a:t>alternate</a:t>
            </a:r>
            <a:r>
              <a:rPr lang="ru-RU" dirty="0"/>
              <a:t> </a:t>
            </a:r>
            <a:r>
              <a:rPr lang="ru-RU" dirty="0" err="1"/>
              <a:t>alleles</a:t>
            </a:r>
            <a:r>
              <a:rPr lang="ru-RU" dirty="0"/>
              <a:t> </a:t>
            </a:r>
            <a:r>
              <a:rPr lang="ru-RU" dirty="0" err="1"/>
              <a:t>are</a:t>
            </a:r>
            <a:r>
              <a:rPr lang="ru-RU" dirty="0"/>
              <a:t> </a:t>
            </a:r>
            <a:r>
              <a:rPr lang="ru-RU" dirty="0" err="1"/>
              <a:t>phased</a:t>
            </a:r>
            <a:r>
              <a:rPr lang="ru-RU" dirty="0"/>
              <a:t> </a:t>
            </a:r>
            <a:r>
              <a:rPr lang="ru-RU" dirty="0" err="1"/>
              <a:t>in</a:t>
            </a:r>
            <a:r>
              <a:rPr lang="ru-RU" dirty="0"/>
              <a:t> </a:t>
            </a:r>
            <a:r>
              <a:rPr lang="ru-RU" dirty="0" err="1"/>
              <a:t>relation</a:t>
            </a:r>
            <a:r>
              <a:rPr lang="ru-RU" dirty="0"/>
              <a:t> </a:t>
            </a:r>
            <a:r>
              <a:rPr lang="ru-RU" dirty="0" err="1"/>
              <a:t>to</a:t>
            </a:r>
            <a:r>
              <a:rPr lang="ru-RU" dirty="0"/>
              <a:t> </a:t>
            </a:r>
            <a:r>
              <a:rPr lang="ru-RU" dirty="0" err="1"/>
              <a:t>one</a:t>
            </a:r>
            <a:r>
              <a:rPr lang="ru-RU" dirty="0"/>
              <a:t> </a:t>
            </a:r>
            <a:r>
              <a:rPr lang="ru-RU" dirty="0" err="1"/>
              <a:t>another</a:t>
            </a:r>
            <a:r>
              <a:rPr lang="ru-RU" dirty="0"/>
              <a:t>"&gt;</a:t>
            </a:r>
          </a:p>
        </p:txBody>
      </p:sp>
      <p:sp>
        <p:nvSpPr>
          <p:cNvPr id="6" name="TextBox 5"/>
          <p:cNvSpPr txBox="1"/>
          <p:nvPr/>
        </p:nvSpPr>
        <p:spPr>
          <a:xfrm>
            <a:off x="495300" y="4103191"/>
            <a:ext cx="7901940" cy="646331"/>
          </a:xfrm>
          <a:prstGeom prst="rect">
            <a:avLst/>
          </a:prstGeom>
          <a:noFill/>
        </p:spPr>
        <p:txBody>
          <a:bodyPr wrap="square" rtlCol="0">
            <a:spAutoFit/>
          </a:bodyPr>
          <a:lstStyle/>
          <a:p>
            <a:r>
              <a:rPr lang="ru-RU" dirty="0" smtClean="0"/>
              <a:t>Вопрос, что делать если </a:t>
            </a:r>
            <a:r>
              <a:rPr lang="en-US" dirty="0" smtClean="0"/>
              <a:t>GT </a:t>
            </a:r>
            <a:r>
              <a:rPr lang="ru-RU" dirty="0" err="1" smtClean="0"/>
              <a:t>гетерозигота</a:t>
            </a:r>
            <a:r>
              <a:rPr lang="ru-RU" dirty="0" smtClean="0"/>
              <a:t> и информации о </a:t>
            </a:r>
            <a:r>
              <a:rPr lang="ru-RU" dirty="0" err="1" smtClean="0"/>
              <a:t>фазировании</a:t>
            </a:r>
            <a:r>
              <a:rPr lang="ru-RU" dirty="0" smtClean="0"/>
              <a:t> нет? Пока </a:t>
            </a:r>
            <a:r>
              <a:rPr lang="ru-RU" dirty="0" err="1" smtClean="0"/>
              <a:t>чтоя</a:t>
            </a:r>
            <a:r>
              <a:rPr lang="ru-RU" dirty="0" smtClean="0"/>
              <a:t> </a:t>
            </a:r>
            <a:r>
              <a:rPr lang="ru-RU" dirty="0" err="1" smtClean="0"/>
              <a:t>рандомно</a:t>
            </a:r>
            <a:r>
              <a:rPr lang="ru-RU" dirty="0" smtClean="0"/>
              <a:t> раскидываю. </a:t>
            </a:r>
            <a:endParaRPr lang="ru-RU" dirty="0"/>
          </a:p>
        </p:txBody>
      </p:sp>
    </p:spTree>
    <p:extLst>
      <p:ext uri="{BB962C8B-B14F-4D97-AF65-F5344CB8AC3E}">
        <p14:creationId xmlns:p14="http://schemas.microsoft.com/office/powerpoint/2010/main" val="294041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6680" y="685324"/>
            <a:ext cx="4495800" cy="2714625"/>
          </a:xfrm>
          <a:prstGeom prst="rect">
            <a:avLst/>
          </a:prstGeom>
        </p:spPr>
      </p:pic>
      <p:sp>
        <p:nvSpPr>
          <p:cNvPr id="7" name="TextBox 6"/>
          <p:cNvSpPr txBox="1"/>
          <p:nvPr/>
        </p:nvSpPr>
        <p:spPr>
          <a:xfrm>
            <a:off x="998220" y="129540"/>
            <a:ext cx="6659880" cy="369332"/>
          </a:xfrm>
          <a:prstGeom prst="rect">
            <a:avLst/>
          </a:prstGeom>
          <a:noFill/>
        </p:spPr>
        <p:txBody>
          <a:bodyPr wrap="square" rtlCol="0">
            <a:spAutoFit/>
          </a:bodyPr>
          <a:lstStyle/>
          <a:p>
            <a:r>
              <a:rPr lang="ru-RU" dirty="0" smtClean="0"/>
              <a:t>Решили выяснить сколько </a:t>
            </a:r>
            <a:r>
              <a:rPr lang="ru-RU" dirty="0" err="1" smtClean="0"/>
              <a:t>снипов</a:t>
            </a:r>
            <a:r>
              <a:rPr lang="ru-RU" dirty="0" smtClean="0"/>
              <a:t> фазировано.</a:t>
            </a:r>
            <a:endParaRPr lang="ru-RU" dirty="0"/>
          </a:p>
        </p:txBody>
      </p:sp>
      <p:sp>
        <p:nvSpPr>
          <p:cNvPr id="8" name="Прямоугольник 7"/>
          <p:cNvSpPr/>
          <p:nvPr/>
        </p:nvSpPr>
        <p:spPr>
          <a:xfrm>
            <a:off x="205740" y="3586401"/>
            <a:ext cx="6096000" cy="2246769"/>
          </a:xfrm>
          <a:prstGeom prst="rect">
            <a:avLst/>
          </a:prstGeom>
        </p:spPr>
        <p:txBody>
          <a:bodyPr>
            <a:spAutoFit/>
          </a:bodyPr>
          <a:lstStyle/>
          <a:p>
            <a:pPr>
              <a:buFont typeface="+mj-lt"/>
              <a:buAutoNum type="arabicPeriod"/>
            </a:pPr>
            <a:r>
              <a:rPr lang="ru-RU" sz="1400" dirty="0">
                <a:solidFill>
                  <a:srgbClr val="1B1D22"/>
                </a:solidFill>
                <a:latin typeface="inherit"/>
              </a:rPr>
              <a:t>тут возникла некоторая проблема с количеством фазированных </a:t>
            </a:r>
            <a:r>
              <a:rPr lang="ru-RU" sz="1400" dirty="0" err="1">
                <a:solidFill>
                  <a:srgbClr val="1B1D22"/>
                </a:solidFill>
                <a:latin typeface="inherit"/>
              </a:rPr>
              <a:t>снипов</a:t>
            </a:r>
            <a:r>
              <a:rPr lang="ru-RU" sz="1400" dirty="0">
                <a:solidFill>
                  <a:srgbClr val="1B1D22"/>
                </a:solidFill>
                <a:latin typeface="inherit"/>
              </a:rPr>
              <a:t>. Я писала скрипт для генерирования последовательностей из </a:t>
            </a:r>
            <a:r>
              <a:rPr lang="ru-RU" sz="1400" dirty="0" err="1">
                <a:solidFill>
                  <a:srgbClr val="1B1D22"/>
                </a:solidFill>
                <a:latin typeface="inherit"/>
              </a:rPr>
              <a:t>vcf</a:t>
            </a:r>
            <a:r>
              <a:rPr lang="ru-RU" sz="1400" dirty="0">
                <a:solidFill>
                  <a:srgbClr val="1B1D22"/>
                </a:solidFill>
                <a:latin typeface="inherit"/>
              </a:rPr>
              <a:t> файла и обнаружила, что на самом деле </a:t>
            </a:r>
            <a:r>
              <a:rPr lang="ru-RU" sz="1400" dirty="0" err="1">
                <a:solidFill>
                  <a:srgbClr val="1B1D22"/>
                </a:solidFill>
                <a:latin typeface="inherit"/>
              </a:rPr>
              <a:t>снипов</a:t>
            </a:r>
            <a:r>
              <a:rPr lang="ru-RU" sz="1400" dirty="0">
                <a:solidFill>
                  <a:srgbClr val="1B1D22"/>
                </a:solidFill>
                <a:latin typeface="inherit"/>
              </a:rPr>
              <a:t>, которые раскиданы по аллелям очень мало.</a:t>
            </a:r>
            <a:r>
              <a:rPr lang="ru-RU" sz="1400" dirty="0">
                <a:solidFill>
                  <a:srgbClr val="1B1D22"/>
                </a:solidFill>
                <a:latin typeface="Inter"/>
              </a:rPr>
              <a:t>(</a:t>
            </a:r>
            <a:r>
              <a:rPr lang="ru-RU" sz="1400" dirty="0" err="1">
                <a:solidFill>
                  <a:srgbClr val="1B1D22"/>
                </a:solidFill>
                <a:latin typeface="Inter"/>
              </a:rPr>
              <a:t>edited</a:t>
            </a:r>
            <a:r>
              <a:rPr lang="ru-RU" sz="1400" dirty="0">
                <a:solidFill>
                  <a:srgbClr val="1B1D22"/>
                </a:solidFill>
                <a:latin typeface="Inter"/>
              </a:rPr>
              <a:t>)</a:t>
            </a:r>
          </a:p>
          <a:p>
            <a:pPr>
              <a:buFont typeface="+mj-lt"/>
              <a:buAutoNum type="arabicPeriod"/>
            </a:pPr>
            <a:r>
              <a:rPr lang="ru-RU" sz="1400" dirty="0">
                <a:solidFill>
                  <a:srgbClr val="1B1D22"/>
                </a:solidFill>
                <a:latin typeface="Inter"/>
              </a:rPr>
              <a:t>получается, что из примерно 600 </a:t>
            </a:r>
            <a:r>
              <a:rPr lang="ru-RU" sz="1400" dirty="0" err="1">
                <a:solidFill>
                  <a:srgbClr val="1B1D22"/>
                </a:solidFill>
                <a:latin typeface="Inter"/>
              </a:rPr>
              <a:t>снипов</a:t>
            </a:r>
            <a:r>
              <a:rPr lang="ru-RU" sz="1400" dirty="0">
                <a:solidFill>
                  <a:srgbClr val="1B1D22"/>
                </a:solidFill>
                <a:latin typeface="Inter"/>
              </a:rPr>
              <a:t> для 3000 </a:t>
            </a:r>
            <a:r>
              <a:rPr lang="ru-RU" sz="1400" dirty="0" err="1">
                <a:solidFill>
                  <a:srgbClr val="1B1D22"/>
                </a:solidFill>
                <a:latin typeface="Inter"/>
              </a:rPr>
              <a:t>сэмплов</a:t>
            </a:r>
            <a:r>
              <a:rPr lang="ru-RU" sz="1400" dirty="0">
                <a:solidFill>
                  <a:srgbClr val="1B1D22"/>
                </a:solidFill>
                <a:latin typeface="Inter"/>
              </a:rPr>
              <a:t>, мы знаем точно распределение </a:t>
            </a:r>
            <a:r>
              <a:rPr lang="ru-RU" sz="1400" dirty="0" err="1">
                <a:solidFill>
                  <a:srgbClr val="1B1D22"/>
                </a:solidFill>
                <a:latin typeface="Inter"/>
              </a:rPr>
              <a:t>алеллей</a:t>
            </a:r>
            <a:r>
              <a:rPr lang="ru-RU" sz="1400" dirty="0">
                <a:solidFill>
                  <a:srgbClr val="1B1D22"/>
                </a:solidFill>
                <a:latin typeface="Inter"/>
              </a:rPr>
              <a:t> только у 5% </a:t>
            </a:r>
            <a:r>
              <a:rPr lang="ru-RU" sz="1400" dirty="0" err="1">
                <a:solidFill>
                  <a:srgbClr val="1B1D22"/>
                </a:solidFill>
                <a:latin typeface="Inter"/>
              </a:rPr>
              <a:t>сэмплов</a:t>
            </a:r>
            <a:r>
              <a:rPr lang="ru-RU" sz="1400" dirty="0">
                <a:solidFill>
                  <a:srgbClr val="1B1D22"/>
                </a:solidFill>
                <a:latin typeface="Inter"/>
              </a:rPr>
              <a:t> для каждого </a:t>
            </a:r>
            <a:r>
              <a:rPr lang="ru-RU" sz="1400" dirty="0" err="1">
                <a:solidFill>
                  <a:srgbClr val="1B1D22"/>
                </a:solidFill>
                <a:latin typeface="Inter"/>
              </a:rPr>
              <a:t>снипа</a:t>
            </a:r>
            <a:r>
              <a:rPr lang="ru-RU" sz="1400" dirty="0">
                <a:solidFill>
                  <a:srgbClr val="1B1D22"/>
                </a:solidFill>
                <a:latin typeface="Inter"/>
              </a:rPr>
              <a:t>. Я сейчас для каждого </a:t>
            </a:r>
            <a:r>
              <a:rPr lang="ru-RU" sz="1400" dirty="0" err="1">
                <a:solidFill>
                  <a:srgbClr val="1B1D22"/>
                </a:solidFill>
                <a:latin typeface="Inter"/>
              </a:rPr>
              <a:t>сэмла</a:t>
            </a:r>
            <a:r>
              <a:rPr lang="ru-RU" sz="1400" dirty="0">
                <a:solidFill>
                  <a:srgbClr val="1B1D22"/>
                </a:solidFill>
                <a:latin typeface="Inter"/>
              </a:rPr>
              <a:t> </a:t>
            </a:r>
            <a:r>
              <a:rPr lang="ru-RU" sz="1400" dirty="0" err="1">
                <a:solidFill>
                  <a:srgbClr val="1B1D22"/>
                </a:solidFill>
                <a:latin typeface="Inter"/>
              </a:rPr>
              <a:t>генерю</a:t>
            </a:r>
            <a:r>
              <a:rPr lang="ru-RU" sz="1400" dirty="0">
                <a:solidFill>
                  <a:srgbClr val="1B1D22"/>
                </a:solidFill>
                <a:latin typeface="Inter"/>
              </a:rPr>
              <a:t> по 2 последовательности и если информации о </a:t>
            </a:r>
            <a:r>
              <a:rPr lang="ru-RU" sz="1400" dirty="0" err="1">
                <a:solidFill>
                  <a:srgbClr val="1B1D22"/>
                </a:solidFill>
                <a:latin typeface="Inter"/>
              </a:rPr>
              <a:t>фазировании</a:t>
            </a:r>
            <a:r>
              <a:rPr lang="ru-RU" sz="1400" dirty="0">
                <a:solidFill>
                  <a:srgbClr val="1B1D22"/>
                </a:solidFill>
                <a:latin typeface="Inter"/>
              </a:rPr>
              <a:t> нет, я </a:t>
            </a:r>
            <a:r>
              <a:rPr lang="ru-RU" sz="1400" dirty="0" err="1">
                <a:solidFill>
                  <a:srgbClr val="1B1D22"/>
                </a:solidFill>
                <a:latin typeface="Inter"/>
              </a:rPr>
              <a:t>рандомно</a:t>
            </a:r>
            <a:r>
              <a:rPr lang="ru-RU" sz="1400" dirty="0">
                <a:solidFill>
                  <a:srgbClr val="1B1D22"/>
                </a:solidFill>
                <a:latin typeface="Inter"/>
              </a:rPr>
              <a:t> раскидываю </a:t>
            </a:r>
            <a:r>
              <a:rPr lang="ru-RU" sz="1400" dirty="0" err="1">
                <a:solidFill>
                  <a:srgbClr val="1B1D22"/>
                </a:solidFill>
                <a:latin typeface="Inter"/>
              </a:rPr>
              <a:t>вырианты</a:t>
            </a:r>
            <a:r>
              <a:rPr lang="ru-RU" sz="1400" dirty="0">
                <a:solidFill>
                  <a:srgbClr val="1B1D22"/>
                </a:solidFill>
                <a:latin typeface="Inter"/>
              </a:rPr>
              <a:t>, если это </a:t>
            </a:r>
            <a:r>
              <a:rPr lang="ru-RU" sz="1400" dirty="0" err="1">
                <a:solidFill>
                  <a:srgbClr val="1B1D22"/>
                </a:solidFill>
                <a:latin typeface="Inter"/>
              </a:rPr>
              <a:t>гетерозигота</a:t>
            </a:r>
            <a:r>
              <a:rPr lang="ru-RU" sz="1400" dirty="0">
                <a:solidFill>
                  <a:srgbClr val="1B1D22"/>
                </a:solidFill>
                <a:latin typeface="Inter"/>
              </a:rPr>
              <a:t>. Но кажется, что при таком количестве </a:t>
            </a:r>
            <a:r>
              <a:rPr lang="ru-RU" sz="1400" dirty="0" err="1">
                <a:solidFill>
                  <a:srgbClr val="1B1D22"/>
                </a:solidFill>
                <a:latin typeface="Inter"/>
              </a:rPr>
              <a:t>нефазированных</a:t>
            </a:r>
            <a:r>
              <a:rPr lang="ru-RU" sz="1400" dirty="0">
                <a:solidFill>
                  <a:srgbClr val="1B1D22"/>
                </a:solidFill>
                <a:latin typeface="Inter"/>
              </a:rPr>
              <a:t> это не совсем правильно.</a:t>
            </a:r>
            <a:endParaRPr lang="ru-RU" sz="1400" b="0" i="0" dirty="0">
              <a:solidFill>
                <a:srgbClr val="1B1D22"/>
              </a:solidFill>
              <a:effectLst/>
              <a:latin typeface="Inter"/>
            </a:endParaRPr>
          </a:p>
        </p:txBody>
      </p:sp>
      <p:pic>
        <p:nvPicPr>
          <p:cNvPr id="1026" name="Picture 2" descr="https://matrix-client.matrix.org/_matrix/media/v3/download/matrix.org/zSXYqlcYDQPKPZcGzxdZax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955" y="601662"/>
            <a:ext cx="4086225" cy="271462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469379" y="3545682"/>
            <a:ext cx="5047615" cy="954107"/>
          </a:xfrm>
          <a:prstGeom prst="rect">
            <a:avLst/>
          </a:prstGeom>
        </p:spPr>
        <p:txBody>
          <a:bodyPr wrap="square">
            <a:spAutoFit/>
          </a:bodyPr>
          <a:lstStyle/>
          <a:p>
            <a:r>
              <a:rPr lang="ru-RU" sz="1400" dirty="0">
                <a:solidFill>
                  <a:srgbClr val="1B1D22"/>
                </a:solidFill>
                <a:latin typeface="Inter"/>
              </a:rPr>
              <a:t>Я ещё раз всё пересчитала, учитывала только гетерозиготные </a:t>
            </a:r>
            <a:r>
              <a:rPr lang="ru-RU" sz="1400" dirty="0" err="1">
                <a:solidFill>
                  <a:srgbClr val="1B1D22"/>
                </a:solidFill>
                <a:latin typeface="Inter"/>
              </a:rPr>
              <a:t>снипы</a:t>
            </a:r>
            <a:r>
              <a:rPr lang="ru-RU" sz="1400" dirty="0">
                <a:solidFill>
                  <a:srgbClr val="1B1D22"/>
                </a:solidFill>
                <a:latin typeface="Inter"/>
              </a:rPr>
              <a:t>, и всё равно у меня получилось, что в основном они не фазированы. Но может я </a:t>
            </a:r>
            <a:r>
              <a:rPr lang="ru-RU" sz="1400" dirty="0" err="1">
                <a:solidFill>
                  <a:srgbClr val="1B1D22"/>
                </a:solidFill>
                <a:latin typeface="Inter"/>
              </a:rPr>
              <a:t>чекго</a:t>
            </a:r>
            <a:r>
              <a:rPr lang="ru-RU" sz="1400" dirty="0">
                <a:solidFill>
                  <a:srgbClr val="1B1D22"/>
                </a:solidFill>
                <a:latin typeface="Inter"/>
              </a:rPr>
              <a:t> то не понимаю в VCF файле, попробую ещё </a:t>
            </a:r>
            <a:r>
              <a:rPr lang="ru-RU" sz="1400" dirty="0" err="1">
                <a:solidFill>
                  <a:srgbClr val="1B1D22"/>
                </a:solidFill>
                <a:latin typeface="Inter"/>
              </a:rPr>
              <a:t>поразбираться</a:t>
            </a:r>
            <a:r>
              <a:rPr lang="ru-RU" sz="1400" dirty="0">
                <a:solidFill>
                  <a:srgbClr val="1B1D22"/>
                </a:solidFill>
                <a:latin typeface="Inter"/>
              </a:rPr>
              <a:t>.</a:t>
            </a:r>
            <a:endParaRPr lang="ru-RU" sz="1400" dirty="0"/>
          </a:p>
        </p:txBody>
      </p:sp>
    </p:spTree>
    <p:extLst>
      <p:ext uri="{BB962C8B-B14F-4D97-AF65-F5344CB8AC3E}">
        <p14:creationId xmlns:p14="http://schemas.microsoft.com/office/powerpoint/2010/main" val="133336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1480" y="141605"/>
            <a:ext cx="10515600" cy="4351338"/>
          </a:xfrm>
        </p:spPr>
        <p:txBody>
          <a:bodyPr/>
          <a:lstStyle/>
          <a:p>
            <a:r>
              <a:rPr lang="ru-RU" dirty="0" smtClean="0"/>
              <a:t>Выяснила, что на 1000 </a:t>
            </a:r>
            <a:r>
              <a:rPr lang="en-US" dirty="0" smtClean="0"/>
              <a:t>genomes</a:t>
            </a:r>
            <a:r>
              <a:rPr lang="ru-RU" dirty="0" smtClean="0"/>
              <a:t> есть отдельные</a:t>
            </a:r>
            <a:r>
              <a:rPr lang="en-US" dirty="0" smtClean="0"/>
              <a:t> </a:t>
            </a:r>
            <a:r>
              <a:rPr lang="ru-RU" dirty="0" smtClean="0"/>
              <a:t>файлы с фазированными </a:t>
            </a:r>
            <a:r>
              <a:rPr lang="ru-RU" dirty="0" err="1" smtClean="0"/>
              <a:t>снипами</a:t>
            </a:r>
            <a:r>
              <a:rPr lang="ru-RU" dirty="0" smtClean="0"/>
              <a:t>,  скачиваем их</a:t>
            </a:r>
          </a:p>
          <a:p>
            <a:endParaRPr lang="ru-RU" dirty="0"/>
          </a:p>
          <a:p>
            <a:r>
              <a:rPr lang="en-US" dirty="0" err="1"/>
              <a:t>wget</a:t>
            </a:r>
            <a:r>
              <a:rPr lang="en-US" dirty="0"/>
              <a:t> http://ftp.1000genomes.ebi.ac.uk/vol1/ftp/data_collections/1000G_2504_high_coverage/working/20201028_3202_phased/CCDG_14151_B01_GRM_WGS_2020-08-05_chr21.filtered.shapeit2-duohmm-phased.vcf.gz</a:t>
            </a:r>
            <a:endParaRPr lang="ru-RU" dirty="0"/>
          </a:p>
        </p:txBody>
      </p:sp>
      <p:sp>
        <p:nvSpPr>
          <p:cNvPr id="2" name="TextBox 1"/>
          <p:cNvSpPr txBox="1"/>
          <p:nvPr/>
        </p:nvSpPr>
        <p:spPr>
          <a:xfrm>
            <a:off x="1027611" y="4328160"/>
            <a:ext cx="4789715" cy="369332"/>
          </a:xfrm>
          <a:prstGeom prst="rect">
            <a:avLst/>
          </a:prstGeom>
          <a:noFill/>
        </p:spPr>
        <p:txBody>
          <a:bodyPr wrap="square" rtlCol="0">
            <a:spAutoFit/>
          </a:bodyPr>
          <a:lstStyle/>
          <a:p>
            <a:r>
              <a:rPr lang="ru-RU" dirty="0" smtClean="0"/>
              <a:t>Проверила, вроде все </a:t>
            </a:r>
            <a:r>
              <a:rPr lang="ru-RU" dirty="0" err="1"/>
              <a:t>с</a:t>
            </a:r>
            <a:r>
              <a:rPr lang="ru-RU" dirty="0" err="1" smtClean="0"/>
              <a:t>нипы</a:t>
            </a:r>
            <a:r>
              <a:rPr lang="ru-RU" dirty="0" smtClean="0"/>
              <a:t> фазированы.</a:t>
            </a:r>
            <a:endParaRPr lang="ru-RU" dirty="0"/>
          </a:p>
        </p:txBody>
      </p:sp>
    </p:spTree>
    <p:extLst>
      <p:ext uri="{BB962C8B-B14F-4D97-AF65-F5344CB8AC3E}">
        <p14:creationId xmlns:p14="http://schemas.microsoft.com/office/powerpoint/2010/main" val="65282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19" y="191589"/>
            <a:ext cx="4789715" cy="646331"/>
          </a:xfrm>
          <a:prstGeom prst="rect">
            <a:avLst/>
          </a:prstGeom>
          <a:noFill/>
        </p:spPr>
        <p:txBody>
          <a:bodyPr wrap="square" rtlCol="0">
            <a:spAutoFit/>
          </a:bodyPr>
          <a:lstStyle/>
          <a:p>
            <a:r>
              <a:rPr lang="ru-RU" dirty="0" smtClean="0"/>
              <a:t>Проверила, вроде в этом файле все </a:t>
            </a:r>
            <a:r>
              <a:rPr lang="ru-RU" dirty="0" err="1"/>
              <a:t>с</a:t>
            </a:r>
            <a:r>
              <a:rPr lang="ru-RU" dirty="0" err="1" smtClean="0"/>
              <a:t>нипы</a:t>
            </a:r>
            <a:r>
              <a:rPr lang="ru-RU" dirty="0" smtClean="0"/>
              <a:t> фазированы.</a:t>
            </a:r>
            <a:endParaRPr lang="ru-RU" dirty="0"/>
          </a:p>
        </p:txBody>
      </p:sp>
      <p:pic>
        <p:nvPicPr>
          <p:cNvPr id="6" name="Рисунок 5"/>
          <p:cNvPicPr>
            <a:picLocks noChangeAspect="1"/>
          </p:cNvPicPr>
          <p:nvPr/>
        </p:nvPicPr>
        <p:blipFill>
          <a:blip r:embed="rId2"/>
          <a:stretch>
            <a:fillRect/>
          </a:stretch>
        </p:blipFill>
        <p:spPr>
          <a:xfrm>
            <a:off x="5712717" y="2394103"/>
            <a:ext cx="6479283" cy="4236720"/>
          </a:xfrm>
          <a:prstGeom prst="rect">
            <a:avLst/>
          </a:prstGeom>
        </p:spPr>
      </p:pic>
      <p:sp>
        <p:nvSpPr>
          <p:cNvPr id="7" name="TextBox 6"/>
          <p:cNvSpPr txBox="1"/>
          <p:nvPr/>
        </p:nvSpPr>
        <p:spPr>
          <a:xfrm>
            <a:off x="6305007" y="191589"/>
            <a:ext cx="5329646" cy="646331"/>
          </a:xfrm>
          <a:prstGeom prst="rect">
            <a:avLst/>
          </a:prstGeom>
          <a:noFill/>
        </p:spPr>
        <p:txBody>
          <a:bodyPr wrap="square" rtlCol="0">
            <a:spAutoFit/>
          </a:bodyPr>
          <a:lstStyle/>
          <a:p>
            <a:r>
              <a:rPr lang="ru-RU" dirty="0" smtClean="0"/>
              <a:t>Но количество </a:t>
            </a:r>
            <a:r>
              <a:rPr lang="ru-RU" dirty="0" err="1" smtClean="0"/>
              <a:t>снипов</a:t>
            </a:r>
            <a:r>
              <a:rPr lang="ru-RU" dirty="0" smtClean="0"/>
              <a:t> на интервал одной длины меньше. </a:t>
            </a:r>
            <a:endParaRPr lang="ru-RU" dirty="0"/>
          </a:p>
        </p:txBody>
      </p:sp>
      <p:pic>
        <p:nvPicPr>
          <p:cNvPr id="8" name="Рисунок 7"/>
          <p:cNvPicPr>
            <a:picLocks noChangeAspect="1"/>
          </p:cNvPicPr>
          <p:nvPr/>
        </p:nvPicPr>
        <p:blipFill>
          <a:blip r:embed="rId3"/>
          <a:stretch>
            <a:fillRect/>
          </a:stretch>
        </p:blipFill>
        <p:spPr>
          <a:xfrm>
            <a:off x="-194106" y="2588732"/>
            <a:ext cx="5875580" cy="3729557"/>
          </a:xfrm>
          <a:prstGeom prst="rect">
            <a:avLst/>
          </a:prstGeom>
        </p:spPr>
      </p:pic>
      <p:sp>
        <p:nvSpPr>
          <p:cNvPr id="9" name="TextBox 8"/>
          <p:cNvSpPr txBox="1"/>
          <p:nvPr/>
        </p:nvSpPr>
        <p:spPr>
          <a:xfrm>
            <a:off x="1595050" y="2209437"/>
            <a:ext cx="1863636" cy="369332"/>
          </a:xfrm>
          <a:prstGeom prst="rect">
            <a:avLst/>
          </a:prstGeom>
          <a:noFill/>
        </p:spPr>
        <p:txBody>
          <a:bodyPr wrap="square" rtlCol="0">
            <a:spAutoFit/>
          </a:bodyPr>
          <a:lstStyle/>
          <a:p>
            <a:r>
              <a:rPr lang="ru-RU" dirty="0" smtClean="0"/>
              <a:t>Было</a:t>
            </a:r>
            <a:r>
              <a:rPr lang="en-US" dirty="0" smtClean="0"/>
              <a:t> (</a:t>
            </a:r>
            <a:r>
              <a:rPr lang="ru-RU" dirty="0" smtClean="0"/>
              <a:t>для </a:t>
            </a:r>
            <a:r>
              <a:rPr lang="en-US" dirty="0" smtClean="0"/>
              <a:t>chr20)</a:t>
            </a:r>
            <a:endParaRPr lang="ru-RU" dirty="0"/>
          </a:p>
        </p:txBody>
      </p:sp>
      <p:sp>
        <p:nvSpPr>
          <p:cNvPr id="10" name="TextBox 9"/>
          <p:cNvSpPr txBox="1"/>
          <p:nvPr/>
        </p:nvSpPr>
        <p:spPr>
          <a:xfrm>
            <a:off x="7876902" y="1932438"/>
            <a:ext cx="3374572" cy="646331"/>
          </a:xfrm>
          <a:prstGeom prst="rect">
            <a:avLst/>
          </a:prstGeom>
          <a:noFill/>
        </p:spPr>
        <p:txBody>
          <a:bodyPr wrap="square" rtlCol="0">
            <a:spAutoFit/>
          </a:bodyPr>
          <a:lstStyle/>
          <a:p>
            <a:r>
              <a:rPr lang="ru-RU" dirty="0" smtClean="0"/>
              <a:t>Стало</a:t>
            </a:r>
            <a:r>
              <a:rPr lang="en-US" dirty="0" smtClean="0"/>
              <a:t> </a:t>
            </a:r>
            <a:r>
              <a:rPr lang="ru-RU" dirty="0" smtClean="0"/>
              <a:t>(</a:t>
            </a:r>
            <a:r>
              <a:rPr lang="ru-RU" dirty="0"/>
              <a:t>для </a:t>
            </a:r>
            <a:r>
              <a:rPr lang="en-US" dirty="0"/>
              <a:t>chr21</a:t>
            </a:r>
            <a:r>
              <a:rPr lang="ru-RU" dirty="0"/>
              <a:t>)</a:t>
            </a:r>
          </a:p>
          <a:p>
            <a:endParaRPr lang="ru-RU" dirty="0"/>
          </a:p>
        </p:txBody>
      </p:sp>
      <p:sp>
        <p:nvSpPr>
          <p:cNvPr id="11" name="TextBox 10"/>
          <p:cNvSpPr txBox="1"/>
          <p:nvPr/>
        </p:nvSpPr>
        <p:spPr>
          <a:xfrm>
            <a:off x="3396343" y="1039265"/>
            <a:ext cx="3448594" cy="1200329"/>
          </a:xfrm>
          <a:prstGeom prst="rect">
            <a:avLst/>
          </a:prstGeom>
          <a:noFill/>
        </p:spPr>
        <p:txBody>
          <a:bodyPr wrap="square" rtlCol="0">
            <a:spAutoFit/>
          </a:bodyPr>
          <a:lstStyle/>
          <a:p>
            <a:r>
              <a:rPr lang="ru-RU" dirty="0" smtClean="0"/>
              <a:t>В столбиках для каждой длины – это среднее для 10 </a:t>
            </a:r>
            <a:r>
              <a:rPr lang="ru-RU" dirty="0" err="1" smtClean="0"/>
              <a:t>рандомных</a:t>
            </a:r>
            <a:r>
              <a:rPr lang="ru-RU" dirty="0" smtClean="0"/>
              <a:t> регионов такой длины с хромосомы</a:t>
            </a:r>
            <a:endParaRPr lang="ru-RU" dirty="0"/>
          </a:p>
        </p:txBody>
      </p:sp>
    </p:spTree>
    <p:extLst>
      <p:ext uri="{BB962C8B-B14F-4D97-AF65-F5344CB8AC3E}">
        <p14:creationId xmlns:p14="http://schemas.microsoft.com/office/powerpoint/2010/main" val="208285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726" y="292916"/>
            <a:ext cx="10515600" cy="4351338"/>
          </a:xfrm>
        </p:spPr>
        <p:txBody>
          <a:bodyPr/>
          <a:lstStyle/>
          <a:p>
            <a:r>
              <a:rPr lang="ru-RU" dirty="0" smtClean="0"/>
              <a:t>Попробуем ускорить создание фала с последовательностями используя  этот </a:t>
            </a:r>
            <a:r>
              <a:rPr lang="en-US" dirty="0" smtClean="0"/>
              <a:t>tool</a:t>
            </a:r>
            <a:endParaRPr lang="ru-RU" dirty="0"/>
          </a:p>
        </p:txBody>
      </p:sp>
      <p:pic>
        <p:nvPicPr>
          <p:cNvPr id="4" name="Рисунок 3"/>
          <p:cNvPicPr>
            <a:picLocks noChangeAspect="1"/>
          </p:cNvPicPr>
          <p:nvPr/>
        </p:nvPicPr>
        <p:blipFill>
          <a:blip r:embed="rId2"/>
          <a:stretch>
            <a:fillRect/>
          </a:stretch>
        </p:blipFill>
        <p:spPr>
          <a:xfrm>
            <a:off x="446178" y="1750975"/>
            <a:ext cx="6962775" cy="4972050"/>
          </a:xfrm>
          <a:prstGeom prst="rect">
            <a:avLst/>
          </a:prstGeom>
        </p:spPr>
      </p:pic>
      <p:sp>
        <p:nvSpPr>
          <p:cNvPr id="5" name="Прямоугольник 4"/>
          <p:cNvSpPr/>
          <p:nvPr/>
        </p:nvSpPr>
        <p:spPr>
          <a:xfrm>
            <a:off x="3927566" y="698780"/>
            <a:ext cx="6096000" cy="646331"/>
          </a:xfrm>
          <a:prstGeom prst="rect">
            <a:avLst/>
          </a:prstGeom>
        </p:spPr>
        <p:txBody>
          <a:bodyPr>
            <a:spAutoFit/>
          </a:bodyPr>
          <a:lstStyle/>
          <a:p>
            <a:r>
              <a:rPr lang="ru-RU" dirty="0"/>
              <a:t>https://ppp.readthedocs.io/en/latest/PPP_pages/Utilities/vcf_bed_to_seq.html</a:t>
            </a:r>
          </a:p>
        </p:txBody>
      </p:sp>
    </p:spTree>
    <p:extLst>
      <p:ext uri="{BB962C8B-B14F-4D97-AF65-F5344CB8AC3E}">
        <p14:creationId xmlns:p14="http://schemas.microsoft.com/office/powerpoint/2010/main" val="25401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395" y="310334"/>
            <a:ext cx="10515600" cy="4351338"/>
          </a:xfrm>
        </p:spPr>
        <p:txBody>
          <a:bodyPr/>
          <a:lstStyle/>
          <a:p>
            <a:r>
              <a:rPr lang="ru-RU" dirty="0" smtClean="0"/>
              <a:t>Все работает, оцениваем время работы для последовательности длиной 196608.</a:t>
            </a:r>
          </a:p>
          <a:p>
            <a:endParaRPr lang="ru-RU" dirty="0"/>
          </a:p>
        </p:txBody>
      </p:sp>
      <p:pic>
        <p:nvPicPr>
          <p:cNvPr id="4" name="Рисунок 3"/>
          <p:cNvPicPr>
            <a:picLocks noChangeAspect="1"/>
          </p:cNvPicPr>
          <p:nvPr/>
        </p:nvPicPr>
        <p:blipFill>
          <a:blip r:embed="rId2"/>
          <a:stretch>
            <a:fillRect/>
          </a:stretch>
        </p:blipFill>
        <p:spPr>
          <a:xfrm>
            <a:off x="465636" y="2744969"/>
            <a:ext cx="8439150" cy="1228725"/>
          </a:xfrm>
          <a:prstGeom prst="rect">
            <a:avLst/>
          </a:prstGeom>
        </p:spPr>
      </p:pic>
      <p:sp>
        <p:nvSpPr>
          <p:cNvPr id="5" name="TextBox 4"/>
          <p:cNvSpPr txBox="1"/>
          <p:nvPr/>
        </p:nvSpPr>
        <p:spPr>
          <a:xfrm>
            <a:off x="465636" y="1342986"/>
            <a:ext cx="8530318" cy="923330"/>
          </a:xfrm>
          <a:prstGeom prst="rect">
            <a:avLst/>
          </a:prstGeom>
          <a:noFill/>
        </p:spPr>
        <p:txBody>
          <a:bodyPr wrap="square" rtlCol="0">
            <a:spAutoFit/>
          </a:bodyPr>
          <a:lstStyle/>
          <a:p>
            <a:r>
              <a:rPr lang="ru-RU" dirty="0" smtClean="0"/>
              <a:t>Для последовательности длиной 196608 генерирование последовательности занимает 3 минуты 21 секунду</a:t>
            </a:r>
          </a:p>
          <a:p>
            <a:r>
              <a:rPr lang="ru-RU" dirty="0" smtClean="0"/>
              <a:t>То есть для примерно 30000 генов это примерно 3 дня на 24 ядрах </a:t>
            </a:r>
            <a:endParaRPr lang="ru-RU" dirty="0"/>
          </a:p>
        </p:txBody>
      </p:sp>
    </p:spTree>
    <p:extLst>
      <p:ext uri="{BB962C8B-B14F-4D97-AF65-F5344CB8AC3E}">
        <p14:creationId xmlns:p14="http://schemas.microsoft.com/office/powerpoint/2010/main" val="2645406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1539" y="227647"/>
            <a:ext cx="8896350" cy="1647825"/>
          </a:xfrm>
          <a:prstGeom prst="rect">
            <a:avLst/>
          </a:prstGeom>
        </p:spPr>
      </p:pic>
      <p:pic>
        <p:nvPicPr>
          <p:cNvPr id="3" name="Рисунок 2"/>
          <p:cNvPicPr>
            <a:picLocks noChangeAspect="1"/>
          </p:cNvPicPr>
          <p:nvPr/>
        </p:nvPicPr>
        <p:blipFill>
          <a:blip r:embed="rId3"/>
          <a:stretch>
            <a:fillRect/>
          </a:stretch>
        </p:blipFill>
        <p:spPr>
          <a:xfrm>
            <a:off x="481560" y="1875472"/>
            <a:ext cx="2759116" cy="4821691"/>
          </a:xfrm>
          <a:prstGeom prst="rect">
            <a:avLst/>
          </a:prstGeom>
        </p:spPr>
      </p:pic>
      <p:sp>
        <p:nvSpPr>
          <p:cNvPr id="5" name="TextBox 4"/>
          <p:cNvSpPr txBox="1"/>
          <p:nvPr/>
        </p:nvSpPr>
        <p:spPr>
          <a:xfrm>
            <a:off x="3727268" y="2124891"/>
            <a:ext cx="5773783" cy="369332"/>
          </a:xfrm>
          <a:prstGeom prst="rect">
            <a:avLst/>
          </a:prstGeom>
          <a:noFill/>
        </p:spPr>
        <p:txBody>
          <a:bodyPr wrap="square" rtlCol="0">
            <a:spAutoFit/>
          </a:bodyPr>
          <a:lstStyle/>
          <a:p>
            <a:r>
              <a:rPr lang="ru-RU" dirty="0" smtClean="0"/>
              <a:t>Я взяла из </a:t>
            </a:r>
            <a:r>
              <a:rPr lang="ru-RU" dirty="0" err="1" smtClean="0"/>
              <a:t>репозитория</a:t>
            </a:r>
            <a:r>
              <a:rPr lang="ru-RU" dirty="0" smtClean="0"/>
              <a:t> Эмиля вот этот файл</a:t>
            </a:r>
            <a:endParaRPr lang="ru-RU" dirty="0"/>
          </a:p>
        </p:txBody>
      </p:sp>
      <p:sp>
        <p:nvSpPr>
          <p:cNvPr id="6" name="Прямоугольник 5"/>
          <p:cNvSpPr/>
          <p:nvPr/>
        </p:nvSpPr>
        <p:spPr>
          <a:xfrm>
            <a:off x="3657600" y="2494223"/>
            <a:ext cx="6096000" cy="923330"/>
          </a:xfrm>
          <a:prstGeom prst="rect">
            <a:avLst/>
          </a:prstGeom>
        </p:spPr>
        <p:txBody>
          <a:bodyPr>
            <a:spAutoFit/>
          </a:bodyPr>
          <a:lstStyle/>
          <a:p>
            <a:r>
              <a:rPr lang="ru-RU" dirty="0"/>
              <a:t>https://github.com/genomech/labjournal/blob/faa416684e44ff721c390b072b780edf50f73049/archive/old_scripts/Annofit/annofit_data/omim_pli.csv</a:t>
            </a:r>
          </a:p>
        </p:txBody>
      </p:sp>
      <p:sp>
        <p:nvSpPr>
          <p:cNvPr id="7" name="TextBox 6"/>
          <p:cNvSpPr txBox="1"/>
          <p:nvPr/>
        </p:nvSpPr>
        <p:spPr>
          <a:xfrm>
            <a:off x="3727268" y="3425036"/>
            <a:ext cx="5190309" cy="2585323"/>
          </a:xfrm>
          <a:prstGeom prst="rect">
            <a:avLst/>
          </a:prstGeom>
          <a:noFill/>
        </p:spPr>
        <p:txBody>
          <a:bodyPr wrap="square" rtlCol="0">
            <a:spAutoFit/>
          </a:bodyPr>
          <a:lstStyle/>
          <a:p>
            <a:r>
              <a:rPr lang="ru-RU" dirty="0" smtClean="0"/>
              <a:t>В нём 36036 строк, но только для 13798 есть координаты. Для 14047 </a:t>
            </a:r>
            <a:r>
              <a:rPr lang="ru-RU" dirty="0" err="1" smtClean="0"/>
              <a:t>Омим</a:t>
            </a:r>
            <a:r>
              <a:rPr lang="ru-RU" dirty="0" smtClean="0"/>
              <a:t> фенотип не нулевой. </a:t>
            </a:r>
            <a:r>
              <a:rPr lang="ru-RU" dirty="0"/>
              <a:t>В итоге беру вот эти 13798 генов из них только 4063 гена имеют ненулевой фенотип.</a:t>
            </a:r>
          </a:p>
          <a:p>
            <a:endParaRPr lang="ru-RU" dirty="0" smtClean="0"/>
          </a:p>
          <a:p>
            <a:r>
              <a:rPr lang="ru-RU" dirty="0" smtClean="0"/>
              <a:t>Пробовала по имени гена пересекать с </a:t>
            </a:r>
            <a:r>
              <a:rPr lang="en-US" dirty="0" err="1" smtClean="0"/>
              <a:t>Ensembl</a:t>
            </a:r>
            <a:r>
              <a:rPr lang="en-US" dirty="0" smtClean="0"/>
              <a:t> </a:t>
            </a:r>
            <a:r>
              <a:rPr lang="ru-RU" dirty="0" smtClean="0"/>
              <a:t>названиями или названиями из файла, который я скачала с </a:t>
            </a:r>
            <a:r>
              <a:rPr lang="en-US" dirty="0" err="1" smtClean="0"/>
              <a:t>omim</a:t>
            </a:r>
            <a:r>
              <a:rPr lang="ru-RU" dirty="0" smtClean="0"/>
              <a:t>, около 17000 получается.</a:t>
            </a:r>
          </a:p>
          <a:p>
            <a:endParaRPr lang="ru-RU" dirty="0"/>
          </a:p>
        </p:txBody>
      </p:sp>
      <p:sp>
        <p:nvSpPr>
          <p:cNvPr id="10" name="TextBox 9"/>
          <p:cNvSpPr txBox="1"/>
          <p:nvPr/>
        </p:nvSpPr>
        <p:spPr>
          <a:xfrm>
            <a:off x="3931511" y="6010359"/>
            <a:ext cx="4615542" cy="646331"/>
          </a:xfrm>
          <a:prstGeom prst="rect">
            <a:avLst/>
          </a:prstGeom>
          <a:noFill/>
        </p:spPr>
        <p:txBody>
          <a:bodyPr wrap="square" rtlCol="0">
            <a:spAutoFit/>
          </a:bodyPr>
          <a:lstStyle/>
          <a:p>
            <a:r>
              <a:rPr lang="ru-RU" dirty="0" smtClean="0"/>
              <a:t>Итого, надо все возможные имена генов проверить и нормальную табличку сделать!</a:t>
            </a:r>
            <a:endParaRPr lang="ru-RU" dirty="0"/>
          </a:p>
        </p:txBody>
      </p:sp>
    </p:spTree>
    <p:extLst>
      <p:ext uri="{BB962C8B-B14F-4D97-AF65-F5344CB8AC3E}">
        <p14:creationId xmlns:p14="http://schemas.microsoft.com/office/powerpoint/2010/main" val="3572450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9560" y="353877"/>
            <a:ext cx="10515600" cy="4351338"/>
          </a:xfrm>
        </p:spPr>
        <p:txBody>
          <a:bodyPr/>
          <a:lstStyle/>
          <a:p>
            <a:r>
              <a:rPr lang="ru-RU" dirty="0" smtClean="0"/>
              <a:t>Интересно проверить, насколько хорошо вот этот </a:t>
            </a:r>
            <a:r>
              <a:rPr lang="en-US" dirty="0" smtClean="0"/>
              <a:t>tool </a:t>
            </a:r>
            <a:r>
              <a:rPr lang="ru-RU" dirty="0" smtClean="0"/>
              <a:t>справляется с </a:t>
            </a:r>
            <a:r>
              <a:rPr lang="ru-RU" dirty="0" err="1" smtClean="0"/>
              <a:t>инсерциями</a:t>
            </a:r>
            <a:r>
              <a:rPr lang="ru-RU" dirty="0" smtClean="0"/>
              <a:t> </a:t>
            </a:r>
            <a:r>
              <a:rPr lang="ru-RU" dirty="0"/>
              <a:t>https://ppp.readthedocs.io/en/latest/PPP_pages/Utilities/vcf_bed_to_seq.html</a:t>
            </a:r>
          </a:p>
          <a:p>
            <a:endParaRPr lang="ru-RU" dirty="0"/>
          </a:p>
        </p:txBody>
      </p:sp>
      <p:sp>
        <p:nvSpPr>
          <p:cNvPr id="4" name="TextBox 3"/>
          <p:cNvSpPr txBox="1"/>
          <p:nvPr/>
        </p:nvSpPr>
        <p:spPr>
          <a:xfrm>
            <a:off x="435429" y="2160214"/>
            <a:ext cx="4180114" cy="369332"/>
          </a:xfrm>
          <a:prstGeom prst="rect">
            <a:avLst/>
          </a:prstGeom>
          <a:noFill/>
        </p:spPr>
        <p:txBody>
          <a:bodyPr wrap="square" rtlCol="0">
            <a:spAutoFit/>
          </a:bodyPr>
          <a:lstStyle/>
          <a:p>
            <a:r>
              <a:rPr lang="ru-RU" dirty="0" smtClean="0"/>
              <a:t>Выберем примеры на </a:t>
            </a:r>
            <a:r>
              <a:rPr lang="en-US" dirty="0" smtClean="0"/>
              <a:t>chr21</a:t>
            </a:r>
            <a:endParaRPr lang="ru-RU" dirty="0"/>
          </a:p>
        </p:txBody>
      </p:sp>
      <p:pic>
        <p:nvPicPr>
          <p:cNvPr id="6" name="Рисунок 5"/>
          <p:cNvPicPr>
            <a:picLocks noChangeAspect="1"/>
          </p:cNvPicPr>
          <p:nvPr/>
        </p:nvPicPr>
        <p:blipFill>
          <a:blip r:embed="rId2"/>
          <a:stretch>
            <a:fillRect/>
          </a:stretch>
        </p:blipFill>
        <p:spPr>
          <a:xfrm>
            <a:off x="435429" y="2658427"/>
            <a:ext cx="1381125" cy="200025"/>
          </a:xfrm>
          <a:prstGeom prst="rect">
            <a:avLst/>
          </a:prstGeom>
        </p:spPr>
      </p:pic>
      <p:sp>
        <p:nvSpPr>
          <p:cNvPr id="7" name="TextBox 6"/>
          <p:cNvSpPr txBox="1"/>
          <p:nvPr/>
        </p:nvSpPr>
        <p:spPr>
          <a:xfrm>
            <a:off x="1816552" y="2538866"/>
            <a:ext cx="3213463" cy="369332"/>
          </a:xfrm>
          <a:prstGeom prst="rect">
            <a:avLst/>
          </a:prstGeom>
          <a:noFill/>
        </p:spPr>
        <p:txBody>
          <a:bodyPr wrap="square" rtlCol="0">
            <a:spAutoFit/>
          </a:bodyPr>
          <a:lstStyle/>
          <a:p>
            <a:r>
              <a:rPr lang="ru-RU" dirty="0" smtClean="0"/>
              <a:t>Вставилось три буквы</a:t>
            </a:r>
            <a:endParaRPr lang="ru-RU" dirty="0"/>
          </a:p>
        </p:txBody>
      </p:sp>
      <p:pic>
        <p:nvPicPr>
          <p:cNvPr id="8" name="Рисунок 7"/>
          <p:cNvPicPr>
            <a:picLocks noChangeAspect="1"/>
          </p:cNvPicPr>
          <p:nvPr/>
        </p:nvPicPr>
        <p:blipFill>
          <a:blip r:embed="rId3"/>
          <a:stretch>
            <a:fillRect/>
          </a:stretch>
        </p:blipFill>
        <p:spPr>
          <a:xfrm>
            <a:off x="478291" y="2858452"/>
            <a:ext cx="1295400" cy="180975"/>
          </a:xfrm>
          <a:prstGeom prst="rect">
            <a:avLst/>
          </a:prstGeom>
        </p:spPr>
      </p:pic>
      <p:sp>
        <p:nvSpPr>
          <p:cNvPr id="9" name="TextBox 8"/>
          <p:cNvSpPr txBox="1"/>
          <p:nvPr/>
        </p:nvSpPr>
        <p:spPr>
          <a:xfrm>
            <a:off x="1816552" y="2793347"/>
            <a:ext cx="4832440" cy="369332"/>
          </a:xfrm>
          <a:prstGeom prst="rect">
            <a:avLst/>
          </a:prstGeom>
          <a:noFill/>
        </p:spPr>
        <p:txBody>
          <a:bodyPr wrap="square" rtlCol="0">
            <a:spAutoFit/>
          </a:bodyPr>
          <a:lstStyle/>
          <a:p>
            <a:r>
              <a:rPr lang="ru-RU" dirty="0" smtClean="0"/>
              <a:t>Наоборот 4 заменились на одну</a:t>
            </a:r>
            <a:endParaRPr lang="ru-RU" dirty="0"/>
          </a:p>
        </p:txBody>
      </p:sp>
      <p:pic>
        <p:nvPicPr>
          <p:cNvPr id="10" name="Рисунок 9"/>
          <p:cNvPicPr>
            <a:picLocks noChangeAspect="1"/>
          </p:cNvPicPr>
          <p:nvPr/>
        </p:nvPicPr>
        <p:blipFill>
          <a:blip r:embed="rId4"/>
          <a:stretch>
            <a:fillRect/>
          </a:stretch>
        </p:blipFill>
        <p:spPr>
          <a:xfrm>
            <a:off x="5697447" y="2409341"/>
            <a:ext cx="2695575" cy="352425"/>
          </a:xfrm>
          <a:prstGeom prst="rect">
            <a:avLst/>
          </a:prstGeom>
        </p:spPr>
      </p:pic>
      <p:sp>
        <p:nvSpPr>
          <p:cNvPr id="11" name="TextBox 10"/>
          <p:cNvSpPr txBox="1"/>
          <p:nvPr/>
        </p:nvSpPr>
        <p:spPr>
          <a:xfrm>
            <a:off x="8815793" y="2077201"/>
            <a:ext cx="2798855" cy="923330"/>
          </a:xfrm>
          <a:prstGeom prst="rect">
            <a:avLst/>
          </a:prstGeom>
          <a:noFill/>
        </p:spPr>
        <p:txBody>
          <a:bodyPr wrap="square" rtlCol="0">
            <a:spAutoFit/>
          </a:bodyPr>
          <a:lstStyle/>
          <a:p>
            <a:r>
              <a:rPr lang="ru-RU" dirty="0" smtClean="0"/>
              <a:t>Не понятно почему вообще такая штука существует в </a:t>
            </a:r>
            <a:r>
              <a:rPr lang="en-US" dirty="0" smtClean="0"/>
              <a:t>VCF </a:t>
            </a:r>
            <a:r>
              <a:rPr lang="ru-RU" dirty="0" smtClean="0"/>
              <a:t>файле</a:t>
            </a:r>
            <a:endParaRPr lang="ru-RU" dirty="0"/>
          </a:p>
        </p:txBody>
      </p:sp>
      <p:cxnSp>
        <p:nvCxnSpPr>
          <p:cNvPr id="13" name="Прямая со стрелкой 12"/>
          <p:cNvCxnSpPr>
            <a:stCxn id="11" idx="1"/>
          </p:cNvCxnSpPr>
          <p:nvPr/>
        </p:nvCxnSpPr>
        <p:spPr>
          <a:xfrm flipH="1">
            <a:off x="8264435" y="2538866"/>
            <a:ext cx="551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4206376" y="2562515"/>
            <a:ext cx="533673"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0</a:t>
            </a:r>
            <a:r>
              <a:rPr kumimoji="0" lang="en-US"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ru-RU"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1</a:t>
            </a:r>
            <a:r>
              <a:rPr kumimoji="0" lang="en-US"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ru-RU"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HG00096</a:t>
            </a:r>
            <a:r>
              <a:rPr kumimoji="0" lang="ru-RU" altLang="ru-RU" sz="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78291" y="3495535"/>
            <a:ext cx="8438605" cy="646331"/>
          </a:xfrm>
          <a:prstGeom prst="rect">
            <a:avLst/>
          </a:prstGeom>
          <a:noFill/>
        </p:spPr>
        <p:txBody>
          <a:bodyPr wrap="square" rtlCol="0">
            <a:spAutoFit/>
          </a:bodyPr>
          <a:lstStyle/>
          <a:p>
            <a:r>
              <a:rPr lang="ru-RU" dirty="0" smtClean="0"/>
              <a:t>Ничего не получается, этот </a:t>
            </a:r>
            <a:r>
              <a:rPr lang="ru-RU" dirty="0" err="1" smtClean="0"/>
              <a:t>тул</a:t>
            </a:r>
            <a:r>
              <a:rPr lang="ru-RU" dirty="0" smtClean="0"/>
              <a:t> пишет одинаковые последовательности и в том и другом случае… надо разбираться</a:t>
            </a:r>
            <a:endParaRPr lang="ru-RU" dirty="0"/>
          </a:p>
        </p:txBody>
      </p:sp>
      <p:sp>
        <p:nvSpPr>
          <p:cNvPr id="17" name="TextBox 16"/>
          <p:cNvSpPr txBox="1"/>
          <p:nvPr/>
        </p:nvSpPr>
        <p:spPr>
          <a:xfrm>
            <a:off x="705394" y="4572000"/>
            <a:ext cx="4580709" cy="923330"/>
          </a:xfrm>
          <a:prstGeom prst="rect">
            <a:avLst/>
          </a:prstGeom>
          <a:noFill/>
        </p:spPr>
        <p:txBody>
          <a:bodyPr wrap="square" rtlCol="0">
            <a:spAutoFit/>
          </a:bodyPr>
          <a:lstStyle/>
          <a:p>
            <a:r>
              <a:rPr lang="ru-RU" dirty="0" smtClean="0"/>
              <a:t>Короче судя по всему этот </a:t>
            </a:r>
            <a:r>
              <a:rPr lang="ru-RU" dirty="0" err="1" smtClean="0"/>
              <a:t>тул</a:t>
            </a:r>
            <a:r>
              <a:rPr lang="ru-RU" dirty="0" smtClean="0"/>
              <a:t> фильтрует </a:t>
            </a:r>
            <a:r>
              <a:rPr lang="ru-RU" dirty="0" err="1" smtClean="0"/>
              <a:t>инделы</a:t>
            </a:r>
            <a:r>
              <a:rPr lang="ru-RU" dirty="0" smtClean="0"/>
              <a:t> внутри и умеет работать только с </a:t>
            </a:r>
            <a:r>
              <a:rPr lang="en-US" dirty="0" smtClean="0"/>
              <a:t>SNP.</a:t>
            </a:r>
            <a:r>
              <a:rPr lang="ru-RU" dirty="0" smtClean="0">
                <a:sym typeface="Wingdings" panose="05000000000000000000" pitchFamily="2" charset="2"/>
              </a:rPr>
              <a:t>((((</a:t>
            </a:r>
            <a:endParaRPr lang="ru-RU" dirty="0"/>
          </a:p>
        </p:txBody>
      </p:sp>
    </p:spTree>
    <p:extLst>
      <p:ext uri="{BB962C8B-B14F-4D97-AF65-F5344CB8AC3E}">
        <p14:creationId xmlns:p14="http://schemas.microsoft.com/office/powerpoint/2010/main" val="385469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932" y="110037"/>
            <a:ext cx="10515600" cy="612774"/>
          </a:xfrm>
        </p:spPr>
        <p:txBody>
          <a:bodyPr/>
          <a:lstStyle/>
          <a:p>
            <a:r>
              <a:rPr lang="ru-RU" dirty="0" smtClean="0"/>
              <a:t>Буду использовать всё таки свой скрипт</a:t>
            </a:r>
            <a:endParaRPr lang="ru-RU" dirty="0"/>
          </a:p>
        </p:txBody>
      </p:sp>
      <p:sp>
        <p:nvSpPr>
          <p:cNvPr id="4" name="TextBox 3"/>
          <p:cNvSpPr txBox="1"/>
          <p:nvPr/>
        </p:nvSpPr>
        <p:spPr>
          <a:xfrm>
            <a:off x="158932" y="722811"/>
            <a:ext cx="4056017" cy="923330"/>
          </a:xfrm>
          <a:prstGeom prst="rect">
            <a:avLst/>
          </a:prstGeom>
          <a:noFill/>
        </p:spPr>
        <p:txBody>
          <a:bodyPr wrap="square" rtlCol="0">
            <a:spAutoFit/>
          </a:bodyPr>
          <a:lstStyle/>
          <a:p>
            <a:r>
              <a:rPr lang="ru-RU" dirty="0" smtClean="0"/>
              <a:t>Оценила, что на генерирование </a:t>
            </a:r>
            <a:r>
              <a:rPr lang="en-US" dirty="0" err="1" smtClean="0"/>
              <a:t>fasta</a:t>
            </a:r>
            <a:r>
              <a:rPr lang="en-US" dirty="0" smtClean="0"/>
              <a:t> </a:t>
            </a:r>
            <a:r>
              <a:rPr lang="ru-RU" dirty="0" smtClean="0"/>
              <a:t>файла с 3202*2 последовательностями нужно примерно 2 минуты. </a:t>
            </a:r>
            <a:endParaRPr lang="ru-RU" dirty="0"/>
          </a:p>
        </p:txBody>
      </p:sp>
      <p:sp>
        <p:nvSpPr>
          <p:cNvPr id="7" name="TextBox 6"/>
          <p:cNvSpPr txBox="1"/>
          <p:nvPr/>
        </p:nvSpPr>
        <p:spPr>
          <a:xfrm>
            <a:off x="158932" y="1797250"/>
            <a:ext cx="6355079" cy="1200329"/>
          </a:xfrm>
          <a:prstGeom prst="rect">
            <a:avLst/>
          </a:prstGeom>
          <a:noFill/>
        </p:spPr>
        <p:txBody>
          <a:bodyPr wrap="square" rtlCol="0">
            <a:spAutoFit/>
          </a:bodyPr>
          <a:lstStyle/>
          <a:p>
            <a:r>
              <a:rPr lang="ru-RU" dirty="0" smtClean="0"/>
              <a:t>Но выяснилось, что эта оценка завышена. </a:t>
            </a:r>
          </a:p>
          <a:p>
            <a:r>
              <a:rPr lang="ru-RU" dirty="0" smtClean="0"/>
              <a:t>Я проверяла на конкретном регионе, вот на этом </a:t>
            </a:r>
            <a:r>
              <a:rPr lang="en-US" dirty="0"/>
              <a:t>"chr21:8140555-8337396"</a:t>
            </a:r>
          </a:p>
          <a:p>
            <a:endParaRPr lang="ru-RU" dirty="0"/>
          </a:p>
        </p:txBody>
      </p:sp>
      <p:sp>
        <p:nvSpPr>
          <p:cNvPr id="8" name="TextBox 7"/>
          <p:cNvSpPr txBox="1"/>
          <p:nvPr/>
        </p:nvSpPr>
        <p:spPr>
          <a:xfrm>
            <a:off x="304800" y="3317966"/>
            <a:ext cx="10850880" cy="1200329"/>
          </a:xfrm>
          <a:prstGeom prst="rect">
            <a:avLst/>
          </a:prstGeom>
          <a:noFill/>
        </p:spPr>
        <p:txBody>
          <a:bodyPr wrap="square" rtlCol="0">
            <a:spAutoFit/>
          </a:bodyPr>
          <a:lstStyle/>
          <a:p>
            <a:r>
              <a:rPr lang="ru-RU" dirty="0" smtClean="0"/>
              <a:t>Кластер НГУ</a:t>
            </a:r>
            <a:r>
              <a:rPr lang="en-US" dirty="0" smtClean="0"/>
              <a:t>: </a:t>
            </a:r>
            <a:r>
              <a:rPr lang="ru-RU" dirty="0" smtClean="0"/>
              <a:t>В очереди </a:t>
            </a:r>
            <a:r>
              <a:rPr lang="en-US" dirty="0"/>
              <a:t>xl230g9q  start time </a:t>
            </a:r>
            <a:r>
              <a:rPr lang="en-US" dirty="0" err="1"/>
              <a:t>fot</a:t>
            </a:r>
            <a:r>
              <a:rPr lang="en-US" dirty="0"/>
              <a:t> this gene </a:t>
            </a:r>
            <a:r>
              <a:rPr lang="en-US" dirty="0" smtClean="0"/>
              <a:t>2023-12-20 </a:t>
            </a:r>
            <a:r>
              <a:rPr lang="en-US" dirty="0"/>
              <a:t>17:47:33.919209 end time for this gene  2023-12-20 </a:t>
            </a:r>
            <a:r>
              <a:rPr lang="en-US" dirty="0" smtClean="0"/>
              <a:t>17:50:12.715742 </a:t>
            </a:r>
            <a:r>
              <a:rPr lang="ru-RU" dirty="0" smtClean="0"/>
              <a:t>итого </a:t>
            </a:r>
            <a:r>
              <a:rPr lang="ru-RU" dirty="0" smtClean="0">
                <a:solidFill>
                  <a:srgbClr val="FF0000"/>
                </a:solidFill>
              </a:rPr>
              <a:t>2 мин 11 сек</a:t>
            </a:r>
          </a:p>
          <a:p>
            <a:r>
              <a:rPr lang="ru-RU" dirty="0" smtClean="0"/>
              <a:t>Карасик:  </a:t>
            </a:r>
            <a:r>
              <a:rPr lang="en-US" dirty="0"/>
              <a:t>start time </a:t>
            </a:r>
            <a:r>
              <a:rPr lang="en-US" dirty="0" err="1"/>
              <a:t>fot</a:t>
            </a:r>
            <a:r>
              <a:rPr lang="en-US" dirty="0"/>
              <a:t> this gene </a:t>
            </a:r>
            <a:r>
              <a:rPr lang="en-US" dirty="0" smtClean="0"/>
              <a:t>2023-12-20 </a:t>
            </a:r>
            <a:r>
              <a:rPr lang="en-US" dirty="0"/>
              <a:t>17:52:34.599570 end time for this gene  2023-12-20 </a:t>
            </a:r>
            <a:r>
              <a:rPr lang="en-US" dirty="0" smtClean="0"/>
              <a:t>17:53:55.042487</a:t>
            </a:r>
            <a:r>
              <a:rPr lang="ru-RU" dirty="0" smtClean="0"/>
              <a:t> итого </a:t>
            </a:r>
            <a:r>
              <a:rPr lang="ru-RU" dirty="0" smtClean="0">
                <a:solidFill>
                  <a:srgbClr val="FF0000"/>
                </a:solidFill>
              </a:rPr>
              <a:t>1 мин 21 сек</a:t>
            </a:r>
            <a:endParaRPr lang="ru-RU" dirty="0">
              <a:solidFill>
                <a:srgbClr val="FF0000"/>
              </a:solidFill>
            </a:endParaRPr>
          </a:p>
        </p:txBody>
      </p:sp>
      <p:sp>
        <p:nvSpPr>
          <p:cNvPr id="9" name="TextBox 8"/>
          <p:cNvSpPr txBox="1"/>
          <p:nvPr/>
        </p:nvSpPr>
        <p:spPr>
          <a:xfrm>
            <a:off x="505097" y="5049718"/>
            <a:ext cx="7088777" cy="646331"/>
          </a:xfrm>
          <a:prstGeom prst="rect">
            <a:avLst/>
          </a:prstGeom>
          <a:noFill/>
        </p:spPr>
        <p:txBody>
          <a:bodyPr wrap="square" rtlCol="0">
            <a:spAutoFit/>
          </a:bodyPr>
          <a:lstStyle/>
          <a:p>
            <a:r>
              <a:rPr lang="ru-RU" dirty="0" smtClean="0"/>
              <a:t>Но есть регионы, например </a:t>
            </a:r>
            <a:r>
              <a:rPr lang="en-US" dirty="0" smtClean="0"/>
              <a:t> </a:t>
            </a:r>
            <a:r>
              <a:rPr lang="en-US" dirty="0"/>
              <a:t>“</a:t>
            </a:r>
            <a:r>
              <a:rPr lang="en-US" dirty="0" smtClean="0"/>
              <a:t>chr21:45607585-45804193” </a:t>
            </a:r>
            <a:r>
              <a:rPr lang="ru-RU" dirty="0" smtClean="0"/>
              <a:t>в которых </a:t>
            </a:r>
            <a:r>
              <a:rPr lang="en-US" dirty="0" err="1" smtClean="0"/>
              <a:t>всё</a:t>
            </a:r>
            <a:r>
              <a:rPr lang="en-US" dirty="0" smtClean="0"/>
              <a:t> </a:t>
            </a:r>
            <a:r>
              <a:rPr lang="en-US" dirty="0" err="1" smtClean="0"/>
              <a:t>считается</a:t>
            </a:r>
            <a:r>
              <a:rPr lang="en-US" dirty="0" smtClean="0"/>
              <a:t> </a:t>
            </a:r>
            <a:r>
              <a:rPr lang="ru-RU" dirty="0" smtClean="0"/>
              <a:t>около 30 минут, </a:t>
            </a:r>
            <a:endParaRPr lang="ru-RU" dirty="0"/>
          </a:p>
        </p:txBody>
      </p:sp>
      <p:sp>
        <p:nvSpPr>
          <p:cNvPr id="10" name="TextBox 9"/>
          <p:cNvSpPr txBox="1"/>
          <p:nvPr/>
        </p:nvSpPr>
        <p:spPr>
          <a:xfrm>
            <a:off x="304800" y="4469350"/>
            <a:ext cx="3222171" cy="369332"/>
          </a:xfrm>
          <a:prstGeom prst="rect">
            <a:avLst/>
          </a:prstGeom>
          <a:noFill/>
        </p:spPr>
        <p:txBody>
          <a:bodyPr wrap="square" rtlCol="0">
            <a:spAutoFit/>
          </a:bodyPr>
          <a:lstStyle/>
          <a:p>
            <a:r>
              <a:rPr lang="ru-RU" dirty="0" smtClean="0"/>
              <a:t>Тот </a:t>
            </a:r>
            <a:r>
              <a:rPr lang="ru-RU" dirty="0" err="1" smtClean="0"/>
              <a:t>тул</a:t>
            </a:r>
            <a:r>
              <a:rPr lang="ru-RU" dirty="0" smtClean="0"/>
              <a:t> </a:t>
            </a:r>
            <a:r>
              <a:rPr lang="ru-RU" dirty="0" smtClean="0">
                <a:solidFill>
                  <a:srgbClr val="FF0000"/>
                </a:solidFill>
              </a:rPr>
              <a:t>1 мин 31 сек</a:t>
            </a:r>
            <a:endParaRPr lang="ru-RU" dirty="0">
              <a:solidFill>
                <a:srgbClr val="FF0000"/>
              </a:solidFill>
            </a:endParaRPr>
          </a:p>
        </p:txBody>
      </p:sp>
      <p:sp>
        <p:nvSpPr>
          <p:cNvPr id="11" name="TextBox 10"/>
          <p:cNvSpPr txBox="1"/>
          <p:nvPr/>
        </p:nvSpPr>
        <p:spPr>
          <a:xfrm>
            <a:off x="304800" y="6237388"/>
            <a:ext cx="3222171" cy="369332"/>
          </a:xfrm>
          <a:prstGeom prst="rect">
            <a:avLst/>
          </a:prstGeom>
          <a:noFill/>
        </p:spPr>
        <p:txBody>
          <a:bodyPr wrap="square" rtlCol="0">
            <a:spAutoFit/>
          </a:bodyPr>
          <a:lstStyle/>
          <a:p>
            <a:r>
              <a:rPr lang="ru-RU" dirty="0" smtClean="0"/>
              <a:t>Тот </a:t>
            </a:r>
            <a:r>
              <a:rPr lang="ru-RU" dirty="0" err="1" smtClean="0"/>
              <a:t>тул</a:t>
            </a:r>
            <a:endParaRPr lang="ru-RU" dirty="0">
              <a:solidFill>
                <a:srgbClr val="FF0000"/>
              </a:solidFill>
            </a:endParaRPr>
          </a:p>
        </p:txBody>
      </p:sp>
    </p:spTree>
    <p:extLst>
      <p:ext uri="{BB962C8B-B14F-4D97-AF65-F5344CB8AC3E}">
        <p14:creationId xmlns:p14="http://schemas.microsoft.com/office/powerpoint/2010/main" val="189239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8372" y="201668"/>
            <a:ext cx="866963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3200" b="1" i="0" u="none" strike="noStrike" cap="none" normalizeH="0" baseline="0" dirty="0" err="1" smtClean="0">
                <a:ln>
                  <a:noFill/>
                </a:ln>
                <a:solidFill>
                  <a:schemeClr val="tx1"/>
                </a:solidFill>
                <a:effectLst/>
                <a:latin typeface="Arial" panose="020B0604020202020204" pitchFamily="34" charset="0"/>
              </a:rPr>
              <a:t>gnomAD</a:t>
            </a:r>
            <a:r>
              <a:rPr kumimoji="0" lang="ru-RU" altLang="ru-RU" sz="3200" b="1" i="0" u="none" strike="noStrike" cap="none" normalizeH="0" baseline="0" dirty="0" smtClean="0">
                <a:ln>
                  <a:noFill/>
                </a:ln>
                <a:solidFill>
                  <a:schemeClr val="tx1"/>
                </a:solidFill>
                <a:effectLst/>
                <a:latin typeface="Arial" panose="020B0604020202020204" pitchFamily="34" charset="0"/>
              </a:rPr>
              <a:t> v4.0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smtClean="0">
                <a:ln>
                  <a:noFill/>
                </a:ln>
                <a:solidFill>
                  <a:srgbClr val="000000"/>
                </a:solidFill>
                <a:effectLst/>
                <a:latin typeface="-apple-system"/>
              </a:rPr>
              <a:t>November</a:t>
            </a:r>
            <a:r>
              <a:rPr kumimoji="0" lang="ru-RU" altLang="ru-RU" sz="1200" b="0" i="0" u="none" strike="noStrike" cap="none" normalizeH="0" baseline="0" dirty="0" smtClean="0">
                <a:ln>
                  <a:noFill/>
                </a:ln>
                <a:solidFill>
                  <a:srgbClr val="000000"/>
                </a:solidFill>
                <a:effectLst/>
                <a:latin typeface="-apple-system"/>
              </a:rPr>
              <a:t> 01, 2023 </a:t>
            </a:r>
            <a:r>
              <a:rPr kumimoji="0" lang="ru-RU" altLang="ru-RU" sz="1200" b="0" i="0" u="none" strike="noStrike" cap="none" normalizeH="0" baseline="0" dirty="0" err="1" smtClean="0">
                <a:ln>
                  <a:noFill/>
                </a:ln>
                <a:solidFill>
                  <a:srgbClr val="000000"/>
                </a:solidFill>
                <a:effectLst/>
                <a:latin typeface="-apple-system"/>
              </a:rPr>
              <a:t>in</a:t>
            </a:r>
            <a:r>
              <a:rPr kumimoji="0" lang="ru-RU" altLang="ru-RU" sz="1200" b="0" i="0" u="none" strike="noStrike" cap="none" normalizeH="0" baseline="0" dirty="0" smtClean="0">
                <a:ln>
                  <a:noFill/>
                </a:ln>
                <a:solidFill>
                  <a:srgbClr val="000000"/>
                </a:solidFill>
                <a:effectLst/>
                <a:latin typeface="-apple-system"/>
              </a:rPr>
              <a:t> </a:t>
            </a:r>
            <a:r>
              <a:rPr kumimoji="0" lang="ru-RU" altLang="ru-RU" sz="1200" b="0" i="0" u="none" strike="noStrike" cap="none" normalizeH="0" baseline="0" dirty="0" err="1" smtClean="0">
                <a:ln>
                  <a:noFill/>
                </a:ln>
                <a:solidFill>
                  <a:srgbClr val="1173BB"/>
                </a:solidFill>
                <a:effectLst/>
                <a:latin typeface="-apple-system"/>
                <a:hlinkClick r:id="rId2"/>
              </a:rPr>
              <a:t>Announcements</a:t>
            </a:r>
            <a:r>
              <a:rPr kumimoji="0" lang="ru-RU" altLang="ru-RU" sz="1200" b="0" i="0" u="none" strike="noStrike" cap="none" normalizeH="0" baseline="0" dirty="0" smtClean="0">
                <a:ln>
                  <a:noFill/>
                </a:ln>
                <a:solidFill>
                  <a:srgbClr val="000000"/>
                </a:solidFill>
                <a:effectLst/>
                <a:latin typeface="-apple-system"/>
              </a:rPr>
              <a:t> / </a:t>
            </a:r>
            <a:r>
              <a:rPr kumimoji="0" lang="ru-RU" altLang="ru-RU" sz="1200" b="0" i="0" u="none" strike="noStrike" cap="none" normalizeH="0" baseline="0" dirty="0" err="1" smtClean="0">
                <a:ln>
                  <a:noFill/>
                </a:ln>
                <a:solidFill>
                  <a:srgbClr val="1173BB"/>
                </a:solidFill>
                <a:effectLst/>
                <a:latin typeface="-apple-system"/>
                <a:hlinkClick r:id="rId3"/>
              </a:rPr>
              <a:t>Release</a:t>
            </a:r>
            <a:endParaRPr kumimoji="0" lang="ru-RU" altLang="ru-RU" sz="1200" b="0" i="0" u="none" strike="noStrike" cap="none" normalizeH="0" baseline="0" dirty="0" smtClean="0">
              <a:ln>
                <a:noFill/>
              </a:ln>
              <a:solidFill>
                <a:srgbClr val="00000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err="1" smtClean="0">
                <a:ln>
                  <a:noFill/>
                </a:ln>
                <a:solidFill>
                  <a:srgbClr val="1173BB"/>
                </a:solidFill>
                <a:effectLst/>
                <a:latin typeface="-apple-system"/>
                <a:hlinkClick r:id="rId4"/>
              </a:rPr>
              <a:t>Katherine</a:t>
            </a:r>
            <a:r>
              <a:rPr kumimoji="0" lang="ru-RU" altLang="ru-RU" sz="1200" b="0" i="0" u="none" strike="noStrike" cap="none" normalizeH="0" baseline="0" dirty="0" smtClean="0">
                <a:ln>
                  <a:noFill/>
                </a:ln>
                <a:solidFill>
                  <a:srgbClr val="1173BB"/>
                </a:solidFill>
                <a:effectLst/>
                <a:latin typeface="-apple-system"/>
                <a:hlinkClick r:id="rId4"/>
              </a:rPr>
              <a:t> </a:t>
            </a:r>
            <a:r>
              <a:rPr kumimoji="0" lang="ru-RU" altLang="ru-RU" sz="1200" b="0" i="0" u="none" strike="noStrike" cap="none" normalizeH="0" baseline="0" dirty="0" err="1" smtClean="0">
                <a:ln>
                  <a:noFill/>
                </a:ln>
                <a:solidFill>
                  <a:srgbClr val="1173BB"/>
                </a:solidFill>
                <a:effectLst/>
                <a:latin typeface="-apple-system"/>
                <a:hlinkClick r:id="rId4"/>
              </a:rPr>
              <a:t>Chao</a:t>
            </a:r>
            <a:r>
              <a:rPr kumimoji="0" lang="ru-RU" altLang="ru-RU" sz="1200" b="0" i="0" u="none" strike="noStrike" cap="none" normalizeH="0" baseline="0" dirty="0" smtClean="0">
                <a:ln>
                  <a:noFill/>
                </a:ln>
                <a:solidFill>
                  <a:srgbClr val="000000"/>
                </a:solidFill>
                <a:effectLst/>
                <a:latin typeface="-apple-system"/>
              </a:rPr>
              <a:t>, </a:t>
            </a:r>
            <a:r>
              <a:rPr kumimoji="0" lang="ru-RU" altLang="ru-RU" sz="1200" b="0" i="0" u="none" strike="noStrike" cap="none" normalizeH="0" baseline="0" dirty="0" err="1" smtClean="0">
                <a:ln>
                  <a:noFill/>
                </a:ln>
                <a:solidFill>
                  <a:srgbClr val="1173BB"/>
                </a:solidFill>
                <a:effectLst/>
                <a:latin typeface="-apple-system"/>
                <a:hlinkClick r:id="rId5"/>
              </a:rPr>
              <a:t>gnomAD</a:t>
            </a:r>
            <a:r>
              <a:rPr kumimoji="0" lang="ru-RU" altLang="ru-RU" sz="1200" b="0" i="0" u="none" strike="noStrike" cap="none" normalizeH="0" baseline="0" dirty="0" smtClean="0">
                <a:ln>
                  <a:noFill/>
                </a:ln>
                <a:solidFill>
                  <a:srgbClr val="1173BB"/>
                </a:solidFill>
                <a:effectLst/>
                <a:latin typeface="-apple-system"/>
                <a:hlinkClick r:id="rId5"/>
              </a:rPr>
              <a:t> </a:t>
            </a:r>
            <a:r>
              <a:rPr kumimoji="0" lang="ru-RU" altLang="ru-RU" sz="1200" b="0" i="0" u="none" strike="noStrike" cap="none" normalizeH="0" baseline="0" dirty="0" err="1" smtClean="0">
                <a:ln>
                  <a:noFill/>
                </a:ln>
                <a:solidFill>
                  <a:srgbClr val="1173BB"/>
                </a:solidFill>
                <a:effectLst/>
                <a:latin typeface="-apple-system"/>
                <a:hlinkClick r:id="rId5"/>
              </a:rPr>
              <a:t>Production</a:t>
            </a:r>
            <a:r>
              <a:rPr kumimoji="0" lang="ru-RU" altLang="ru-RU" sz="1200" b="0" i="0" u="none" strike="noStrike" cap="none" normalizeH="0" baseline="0" dirty="0" smtClean="0">
                <a:ln>
                  <a:noFill/>
                </a:ln>
                <a:solidFill>
                  <a:srgbClr val="1173BB"/>
                </a:solidFill>
                <a:effectLst/>
                <a:latin typeface="-apple-system"/>
                <a:hlinkClick r:id="rId5"/>
              </a:rPr>
              <a:t> </a:t>
            </a:r>
            <a:r>
              <a:rPr kumimoji="0" lang="ru-RU" altLang="ru-RU" sz="1200" b="0" i="0" u="none" strike="noStrike" cap="none" normalizeH="0" baseline="0" dirty="0" err="1" smtClean="0">
                <a:ln>
                  <a:noFill/>
                </a:ln>
                <a:solidFill>
                  <a:srgbClr val="1173BB"/>
                </a:solidFill>
                <a:effectLst/>
                <a:latin typeface="-apple-system"/>
                <a:hlinkClick r:id="rId5"/>
              </a:rPr>
              <a:t>Team</a:t>
            </a: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chemeClr val="tx1"/>
                </a:solidFill>
                <a:effectLst/>
                <a:latin typeface="Arial" panose="020B0604020202020204" pitchFamily="34" charset="0"/>
              </a:rPr>
              <a:t>Today</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we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are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delighted</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to</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announce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release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of</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gnomAD</a:t>
            </a:r>
            <a:r>
              <a:rPr kumimoji="0" lang="ru-RU" altLang="ru-RU" sz="1000" b="0" i="0" u="none" strike="noStrike" cap="none" normalizeH="0" baseline="0" dirty="0" smtClean="0">
                <a:ln>
                  <a:noFill/>
                </a:ln>
                <a:solidFill>
                  <a:schemeClr val="tx1"/>
                </a:solidFill>
                <a:effectLst/>
                <a:latin typeface="Arial" panose="020B0604020202020204" pitchFamily="34" charset="0"/>
              </a:rPr>
              <a:t> v4, </a:t>
            </a:r>
            <a:r>
              <a:rPr kumimoji="0" lang="ru-RU" altLang="ru-RU" sz="1000" b="0" i="0" u="none" strike="noStrike" cap="none" normalizeH="0" baseline="0" dirty="0" err="1" smtClean="0">
                <a:ln>
                  <a:noFill/>
                </a:ln>
                <a:solidFill>
                  <a:schemeClr val="tx1"/>
                </a:solidFill>
                <a:effectLst/>
                <a:latin typeface="Arial" panose="020B0604020202020204" pitchFamily="34" charset="0"/>
              </a:rPr>
              <a:t>which</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includes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data</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from</a:t>
            </a:r>
            <a:r>
              <a:rPr kumimoji="0" lang="ru-RU" altLang="ru-RU" sz="1000" b="0" i="0" u="none" strike="noStrike" cap="none" normalizeH="0" baseline="0" dirty="0" smtClean="0">
                <a:ln>
                  <a:noFill/>
                </a:ln>
                <a:solidFill>
                  <a:schemeClr val="tx1"/>
                </a:solidFill>
                <a:effectLst/>
                <a:latin typeface="Arial" panose="020B0604020202020204" pitchFamily="34" charset="0"/>
              </a:rPr>
              <a:t> 807,162 </a:t>
            </a:r>
            <a:r>
              <a:rPr kumimoji="0" lang="ru-RU" altLang="ru-RU" sz="1000" b="0" i="0" u="none" strike="noStrike" cap="none" normalizeH="0" baseline="0" dirty="0" err="1" smtClean="0">
                <a:ln>
                  <a:noFill/>
                </a:ln>
                <a:solidFill>
                  <a:schemeClr val="tx1"/>
                </a:solidFill>
                <a:effectLst/>
                <a:latin typeface="Arial" panose="020B0604020202020204" pitchFamily="34" charset="0"/>
              </a:rPr>
              <a:t>total</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individuals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This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release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nearly</a:t>
            </a:r>
            <a:r>
              <a:rPr kumimoji="0" lang="ru-RU" altLang="ru-RU" sz="1000" i="0" u="none" strike="noStrike" cap="none" normalizeH="0" baseline="0" dirty="0" smtClean="0">
                <a:ln>
                  <a:noFill/>
                </a:ln>
                <a:solidFill>
                  <a:schemeClr val="tx1"/>
                </a:solidFill>
                <a:effectLst/>
                <a:latin typeface="Arial" panose="020B0604020202020204" pitchFamily="34" charset="0"/>
              </a:rPr>
              <a:t> 5x </a:t>
            </a:r>
            <a:r>
              <a:rPr kumimoji="0" lang="ru-RU" altLang="ru-RU" sz="1000" i="0" u="none" strike="noStrike" cap="none" normalizeH="0" baseline="0" dirty="0" err="1" smtClean="0">
                <a:ln>
                  <a:noFill/>
                </a:ln>
                <a:solidFill>
                  <a:schemeClr val="tx1"/>
                </a:solidFill>
                <a:effectLst/>
                <a:latin typeface="Arial" panose="020B0604020202020204" pitchFamily="34" charset="0"/>
              </a:rPr>
              <a:t>larger</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than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combined</a:t>
            </a:r>
            <a:r>
              <a:rPr kumimoji="0" lang="ru-RU" altLang="ru-RU" sz="1000" b="0" i="0" u="none" strike="noStrike" cap="none" normalizeH="0" baseline="0" dirty="0" smtClean="0">
                <a:ln>
                  <a:noFill/>
                </a:ln>
                <a:solidFill>
                  <a:schemeClr val="tx1"/>
                </a:solidFill>
                <a:effectLst/>
                <a:latin typeface="Arial" panose="020B0604020202020204" pitchFamily="34" charset="0"/>
              </a:rPr>
              <a:t> v2/v3 </a:t>
            </a:r>
            <a:r>
              <a:rPr kumimoji="0" lang="ru-RU" altLang="ru-RU" sz="1000" b="0" i="0" u="none" strike="noStrike" cap="none" normalizeH="0" baseline="0" dirty="0" err="1" smtClean="0">
                <a:ln>
                  <a:noFill/>
                </a:ln>
                <a:solidFill>
                  <a:schemeClr val="tx1"/>
                </a:solidFill>
                <a:effectLst/>
                <a:latin typeface="Arial" panose="020B0604020202020204" pitchFamily="34" charset="0"/>
              </a:rPr>
              <a:t>releases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and</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consists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of</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two</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callsets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exome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sequencing</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data</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from</a:t>
            </a:r>
            <a:r>
              <a:rPr kumimoji="0" lang="ru-RU" altLang="ru-RU" sz="1000" b="0" i="0" u="none" strike="noStrike" cap="none" normalizeH="0" baseline="0" dirty="0" smtClean="0">
                <a:ln>
                  <a:noFill/>
                </a:ln>
                <a:solidFill>
                  <a:schemeClr val="tx1"/>
                </a:solidFill>
                <a:effectLst/>
                <a:latin typeface="Arial" panose="020B0604020202020204" pitchFamily="34" charset="0"/>
              </a:rPr>
              <a:t> 730,947 </a:t>
            </a:r>
            <a:r>
              <a:rPr kumimoji="0" lang="ru-RU" altLang="ru-RU" sz="1000" b="0" i="0" u="none" strike="noStrike" cap="none" normalizeH="0" baseline="0" dirty="0" err="1" smtClean="0">
                <a:ln>
                  <a:noFill/>
                </a:ln>
                <a:solidFill>
                  <a:schemeClr val="tx1"/>
                </a:solidFill>
                <a:effectLst/>
                <a:latin typeface="Arial" panose="020B0604020202020204" pitchFamily="34" charset="0"/>
              </a:rPr>
              <a:t>individuals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including</a:t>
            </a:r>
            <a:r>
              <a:rPr kumimoji="0" lang="ru-RU" altLang="ru-RU" sz="1000" b="0" i="0" u="none" strike="noStrike" cap="none" normalizeH="0" baseline="0" dirty="0" smtClean="0">
                <a:ln>
                  <a:noFill/>
                </a:ln>
                <a:solidFill>
                  <a:schemeClr val="tx1"/>
                </a:solidFill>
                <a:effectLst/>
                <a:latin typeface="Arial" panose="020B0604020202020204" pitchFamily="34" charset="0"/>
              </a:rPr>
              <a:t> 416,555 </a:t>
            </a:r>
            <a:r>
              <a:rPr kumimoji="0" lang="ru-RU" altLang="ru-RU" sz="1000" b="0" i="0" u="none" strike="noStrike" cap="none" normalizeH="0" baseline="0" dirty="0" err="1" smtClean="0">
                <a:ln>
                  <a:noFill/>
                </a:ln>
                <a:solidFill>
                  <a:schemeClr val="tx1"/>
                </a:solidFill>
                <a:effectLst/>
                <a:latin typeface="Arial" panose="020B0604020202020204" pitchFamily="34" charset="0"/>
              </a:rPr>
              <a:t>individuals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from</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smtClean="0">
                <a:ln>
                  <a:noFill/>
                </a:ln>
                <a:solidFill>
                  <a:srgbClr val="1173BB"/>
                </a:solidFill>
                <a:effectLst/>
                <a:latin typeface="Arial" panose="020B0604020202020204" pitchFamily="34" charset="0"/>
                <a:hlinkClick r:id="rId6"/>
              </a:rPr>
              <a:t>UK </a:t>
            </a:r>
            <a:r>
              <a:rPr kumimoji="0" lang="ru-RU" altLang="ru-RU" sz="1000" b="0" i="0" u="none" strike="noStrike" cap="none" normalizeH="0" baseline="0" dirty="0" err="1" smtClean="0">
                <a:ln>
                  <a:noFill/>
                </a:ln>
                <a:solidFill>
                  <a:srgbClr val="1173BB"/>
                </a:solidFill>
                <a:effectLst/>
                <a:latin typeface="Arial" panose="020B0604020202020204" pitchFamily="34" charset="0"/>
                <a:hlinkClick r:id="rId6"/>
              </a:rPr>
              <a:t>Biobank</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and</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genome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sequencing</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data</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from</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1" i="0" u="none" strike="noStrike" cap="none" normalizeH="0" baseline="0" dirty="0" smtClean="0">
                <a:ln>
                  <a:noFill/>
                </a:ln>
                <a:solidFill>
                  <a:schemeClr val="tx1"/>
                </a:solidFill>
                <a:effectLst/>
                <a:latin typeface="Arial" panose="020B0604020202020204" pitchFamily="34" charset="0"/>
              </a:rPr>
              <a:t>76,215</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individuals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Both</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callsets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within</a:t>
            </a:r>
            <a:r>
              <a:rPr kumimoji="0" lang="ru-RU" altLang="ru-RU" sz="1000" b="0" i="0" u="none" strike="noStrike" cap="none" normalizeH="0" baseline="0" dirty="0" smtClean="0">
                <a:ln>
                  <a:noFill/>
                </a:ln>
                <a:solidFill>
                  <a:schemeClr val="tx1"/>
                </a:solidFill>
                <a:effectLst/>
                <a:latin typeface="Arial" panose="020B0604020202020204" pitchFamily="34" charset="0"/>
              </a:rPr>
              <a:t> v4 </a:t>
            </a:r>
            <a:r>
              <a:rPr kumimoji="0" lang="ru-RU" altLang="ru-RU" sz="1000" b="0" i="0" u="none" strike="noStrike" cap="none" normalizeH="0" baseline="0" dirty="0" err="1" smtClean="0">
                <a:ln>
                  <a:noFill/>
                </a:ln>
                <a:solidFill>
                  <a:schemeClr val="tx1"/>
                </a:solidFill>
                <a:effectLst/>
                <a:latin typeface="Arial" panose="020B0604020202020204" pitchFamily="34" charset="0"/>
              </a:rPr>
              <a:t>were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aligned</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to</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build</a:t>
            </a:r>
            <a:r>
              <a:rPr kumimoji="0" lang="ru-RU" altLang="ru-RU" sz="1000" i="0" u="none" strike="noStrike" cap="none" normalizeH="0" baseline="0" dirty="0" smtClean="0">
                <a:ln>
                  <a:noFill/>
                </a:ln>
                <a:solidFill>
                  <a:schemeClr val="tx1"/>
                </a:solidFill>
                <a:effectLst/>
                <a:latin typeface="Arial" panose="020B0604020202020204" pitchFamily="34" charset="0"/>
              </a:rPr>
              <a:t> GRCh38 </a:t>
            </a:r>
            <a:r>
              <a:rPr kumimoji="0" lang="ru-RU" altLang="ru-RU" sz="1000" i="0" u="none" strike="noStrike" cap="none" normalizeH="0" baseline="0" dirty="0" err="1" smtClean="0">
                <a:ln>
                  <a:noFill/>
                </a:ln>
                <a:solidFill>
                  <a:schemeClr val="tx1"/>
                </a:solidFill>
                <a:effectLst/>
                <a:latin typeface="Arial" panose="020B0604020202020204" pitchFamily="34" charset="0"/>
              </a:rPr>
              <a:t>of</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the</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human</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reference</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genome</a:t>
            </a:r>
            <a:r>
              <a:rPr kumimoji="0" lang="ru-RU" altLang="ru-RU" sz="100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i="0" u="none" strike="noStrike" cap="none" normalizeH="0" baseline="0" dirty="0" err="1" smtClean="0">
                <a:ln>
                  <a:noFill/>
                </a:ln>
                <a:solidFill>
                  <a:schemeClr val="tx1"/>
                </a:solidFill>
                <a:effectLst/>
                <a:latin typeface="Arial" panose="020B0604020202020204" pitchFamily="34" charset="0"/>
              </a:rPr>
              <a:t>The</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gnomAD</a:t>
            </a:r>
            <a:r>
              <a:rPr kumimoji="0" lang="ru-RU" altLang="ru-RU" sz="1000" i="0" u="none" strike="noStrike" cap="none" normalizeH="0" baseline="0" dirty="0" smtClean="0">
                <a:ln>
                  <a:noFill/>
                </a:ln>
                <a:solidFill>
                  <a:schemeClr val="tx1"/>
                </a:solidFill>
                <a:effectLst/>
                <a:latin typeface="Arial" panose="020B0604020202020204" pitchFamily="34" charset="0"/>
              </a:rPr>
              <a:t> v4 </a:t>
            </a:r>
            <a:r>
              <a:rPr kumimoji="0" lang="ru-RU" altLang="ru-RU" sz="1000" i="0" u="none" strike="noStrike" cap="none" normalizeH="0" baseline="0" dirty="0" err="1" smtClean="0">
                <a:ln>
                  <a:noFill/>
                </a:ln>
                <a:solidFill>
                  <a:schemeClr val="tx1"/>
                </a:solidFill>
                <a:effectLst/>
                <a:latin typeface="Arial" panose="020B0604020202020204" pitchFamily="34" charset="0"/>
              </a:rPr>
              <a:t>release</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adds</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additional</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global</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diversity</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and</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includes</a:t>
            </a:r>
            <a:r>
              <a:rPr kumimoji="0" lang="ru-RU" altLang="ru-RU" sz="1000" i="0" u="none" strike="noStrike" cap="none" normalizeH="0" baseline="0" dirty="0" smtClean="0">
                <a:ln>
                  <a:noFill/>
                </a:ln>
                <a:solidFill>
                  <a:schemeClr val="tx1"/>
                </a:solidFill>
                <a:effectLst/>
                <a:latin typeface="Arial" panose="020B0604020202020204" pitchFamily="34" charset="0"/>
              </a:rPr>
              <a:t> ~138,000 </a:t>
            </a:r>
            <a:r>
              <a:rPr kumimoji="0" lang="ru-RU" altLang="ru-RU" sz="1000" i="0" u="none" strike="noStrike" cap="none" normalizeH="0" baseline="0" dirty="0" err="1" smtClean="0">
                <a:ln>
                  <a:noFill/>
                </a:ln>
                <a:solidFill>
                  <a:schemeClr val="tx1"/>
                </a:solidFill>
                <a:effectLst/>
                <a:latin typeface="Arial" panose="020B0604020202020204" pitchFamily="34" charset="0"/>
              </a:rPr>
              <a:t>individuals</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of</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non-European</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genetic</a:t>
            </a:r>
            <a:r>
              <a:rPr kumimoji="0" lang="ru-RU" altLang="ru-RU" sz="1000" i="0" u="none" strike="noStrike" cap="none" normalizeH="0" baseline="0" dirty="0" smtClean="0">
                <a:ln>
                  <a:noFill/>
                </a:ln>
                <a:solidFill>
                  <a:schemeClr val="tx1"/>
                </a:solidFill>
                <a:effectLst/>
                <a:latin typeface="Arial" panose="020B0604020202020204" pitchFamily="34" charset="0"/>
              </a:rPr>
              <a:t> </a:t>
            </a:r>
            <a:r>
              <a:rPr kumimoji="0" lang="ru-RU" altLang="ru-RU" sz="1000" i="0" u="none" strike="noStrike" cap="none" normalizeH="0" baseline="0" dirty="0" err="1" smtClean="0">
                <a:ln>
                  <a:noFill/>
                </a:ln>
                <a:solidFill>
                  <a:schemeClr val="tx1"/>
                </a:solidFill>
                <a:effectLst/>
                <a:latin typeface="Arial" panose="020B0604020202020204" pitchFamily="34" charset="0"/>
              </a:rPr>
              <a:t>ancestry</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However</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new</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inclusion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of</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cohorts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such</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UK </a:t>
            </a:r>
            <a:r>
              <a:rPr kumimoji="0" lang="ru-RU" altLang="ru-RU" sz="1000" b="0" i="0" u="none" strike="noStrike" cap="none" normalizeH="0" baseline="0" dirty="0" err="1" smtClean="0">
                <a:ln>
                  <a:noFill/>
                </a:ln>
                <a:solidFill>
                  <a:schemeClr val="tx1"/>
                </a:solidFill>
                <a:effectLst/>
                <a:latin typeface="Arial" panose="020B0604020202020204" pitchFamily="34" charset="0"/>
              </a:rPr>
              <a:t>Biobank</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means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that</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proportion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of</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samples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with</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European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ancestry</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higher</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than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in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previous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releases</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The</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genetic</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ancestry</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group</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breakdown</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of</a:t>
            </a:r>
            <a:r>
              <a:rPr kumimoji="0" lang="ru-RU" altLang="ru-RU" sz="1000" b="0" i="0" u="none" strike="noStrike" cap="none" normalizeH="0" baseline="0" dirty="0" smtClean="0">
                <a:ln>
                  <a:noFill/>
                </a:ln>
                <a:solidFill>
                  <a:schemeClr val="tx1"/>
                </a:solidFill>
                <a:effectLst/>
                <a:latin typeface="Arial" panose="020B0604020202020204" pitchFamily="34" charset="0"/>
              </a:rPr>
              <a:t> </a:t>
            </a:r>
            <a:r>
              <a:rPr kumimoji="0" lang="ru-RU" altLang="ru-RU" sz="1000" b="0" i="0" u="none" strike="noStrike" cap="none" normalizeH="0" baseline="0" dirty="0" err="1" smtClean="0">
                <a:ln>
                  <a:noFill/>
                </a:ln>
                <a:solidFill>
                  <a:schemeClr val="tx1"/>
                </a:solidFill>
                <a:effectLst/>
                <a:latin typeface="Arial" panose="020B0604020202020204" pitchFamily="34" charset="0"/>
              </a:rPr>
              <a:t>gnomAD</a:t>
            </a:r>
            <a:r>
              <a:rPr kumimoji="0" lang="ru-RU" altLang="ru-RU" sz="1000" b="0" i="0" u="none" strike="noStrike" cap="none" normalizeH="0" baseline="0" dirty="0" smtClean="0">
                <a:ln>
                  <a:noFill/>
                </a:ln>
                <a:solidFill>
                  <a:schemeClr val="tx1"/>
                </a:solidFill>
                <a:effectLst/>
                <a:latin typeface="Arial" panose="020B0604020202020204" pitchFamily="34" charset="0"/>
              </a:rPr>
              <a:t> v4 </a:t>
            </a:r>
            <a:r>
              <a:rPr kumimoji="0" lang="ru-RU" altLang="ru-RU" sz="1000" b="0" i="0" u="none" strike="noStrike" cap="none" normalizeH="0" baseline="0" dirty="0" err="1" smtClean="0">
                <a:ln>
                  <a:noFill/>
                </a:ln>
                <a:solidFill>
                  <a:schemeClr val="tx1"/>
                </a:solidFill>
                <a:effectLst/>
                <a:latin typeface="Arial" panose="020B0604020202020204" pitchFamily="34" charset="0"/>
              </a:rPr>
              <a:t>is</a:t>
            </a:r>
            <a:r>
              <a:rPr kumimoji="0" lang="ru-RU" altLang="ru-RU" sz="1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t>
            </a:r>
            <a:r>
              <a:rPr kumimoji="0" lang="ru-RU" altLang="ru-RU" sz="29200" b="0" i="0" u="none" strike="noStrike" cap="none" normalizeH="0" baseline="0" dirty="0" smtClean="0">
                <a:ln>
                  <a:noFill/>
                </a:ln>
                <a:solidFill>
                  <a:schemeClr val="tx1"/>
                </a:solidFill>
                <a:effectLst/>
                <a:latin typeface="Arial" panose="020B0604020202020204" pitchFamily="34" charset="0"/>
              </a:rPr>
              <a:t> </a:t>
            </a:r>
            <a:r>
              <a:rPr kumimoji="0" lang="ru-RU" altLang="ru-RU" sz="1800" b="0" i="0" u="none" strike="noStrike" cap="none" normalizeH="0" baseline="0" dirty="0" smtClean="0">
                <a:ln>
                  <a:noFill/>
                </a:ln>
                <a:solidFill>
                  <a:schemeClr val="tx1"/>
                </a:solidFill>
                <a:effectLst/>
                <a:latin typeface="Arial" panose="020B0604020202020204" pitchFamily="34" charset="0"/>
              </a:rPr>
              <a:t>                                                                                                                              </a:t>
            </a:r>
          </a:p>
        </p:txBody>
      </p:sp>
      <p:pic>
        <p:nvPicPr>
          <p:cNvPr id="1026" name="Picture 2" descr="https://gnomad.broadinstitute.org/news/images/gnomad-genetic-ancestry-group-size-by-version-tab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335" y="2231658"/>
            <a:ext cx="80676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7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4179" y="239877"/>
            <a:ext cx="2675732" cy="369332"/>
          </a:xfrm>
          <a:prstGeom prst="rect">
            <a:avLst/>
          </a:prstGeom>
        </p:spPr>
        <p:txBody>
          <a:bodyPr wrap="none">
            <a:spAutoFit/>
          </a:bodyPr>
          <a:lstStyle/>
          <a:p>
            <a:r>
              <a:rPr lang="en-US" dirty="0"/>
              <a:t>"chr21:8140555-8337396"</a:t>
            </a:r>
          </a:p>
        </p:txBody>
      </p:sp>
      <p:sp>
        <p:nvSpPr>
          <p:cNvPr id="5" name="TextBox 4"/>
          <p:cNvSpPr txBox="1"/>
          <p:nvPr/>
        </p:nvSpPr>
        <p:spPr>
          <a:xfrm>
            <a:off x="487679" y="1062446"/>
            <a:ext cx="3727269" cy="369332"/>
          </a:xfrm>
          <a:prstGeom prst="rect">
            <a:avLst/>
          </a:prstGeom>
          <a:noFill/>
        </p:spPr>
        <p:txBody>
          <a:bodyPr wrap="square" rtlCol="0">
            <a:spAutoFit/>
          </a:bodyPr>
          <a:lstStyle/>
          <a:p>
            <a:r>
              <a:rPr lang="ru-RU" dirty="0" smtClean="0"/>
              <a:t>Проходим 150 </a:t>
            </a:r>
            <a:r>
              <a:rPr lang="ru-RU" dirty="0" err="1" smtClean="0"/>
              <a:t>снипов</a:t>
            </a:r>
            <a:r>
              <a:rPr lang="ru-RU" dirty="0" smtClean="0"/>
              <a:t> за минуту</a:t>
            </a:r>
            <a:endParaRPr lang="ru-RU" dirty="0"/>
          </a:p>
        </p:txBody>
      </p:sp>
      <p:sp>
        <p:nvSpPr>
          <p:cNvPr id="6" name="Прямоугольник 5"/>
          <p:cNvSpPr/>
          <p:nvPr/>
        </p:nvSpPr>
        <p:spPr>
          <a:xfrm>
            <a:off x="5261247" y="239877"/>
            <a:ext cx="2958374" cy="369332"/>
          </a:xfrm>
          <a:prstGeom prst="rect">
            <a:avLst/>
          </a:prstGeom>
        </p:spPr>
        <p:txBody>
          <a:bodyPr wrap="none">
            <a:spAutoFit/>
          </a:bodyPr>
          <a:lstStyle/>
          <a:p>
            <a:r>
              <a:rPr lang="en-US" dirty="0"/>
              <a:t>“chr21:45607585-45804193” </a:t>
            </a:r>
            <a:endParaRPr lang="ru-RU" dirty="0"/>
          </a:p>
        </p:txBody>
      </p:sp>
      <p:sp>
        <p:nvSpPr>
          <p:cNvPr id="7" name="TextBox 6"/>
          <p:cNvSpPr txBox="1"/>
          <p:nvPr/>
        </p:nvSpPr>
        <p:spPr>
          <a:xfrm>
            <a:off x="5499463" y="1062445"/>
            <a:ext cx="3331028" cy="369332"/>
          </a:xfrm>
          <a:prstGeom prst="rect">
            <a:avLst/>
          </a:prstGeom>
          <a:noFill/>
        </p:spPr>
        <p:txBody>
          <a:bodyPr wrap="square" rtlCol="0">
            <a:spAutoFit/>
          </a:bodyPr>
          <a:lstStyle/>
          <a:p>
            <a:r>
              <a:rPr lang="ru-RU" dirty="0" smtClean="0"/>
              <a:t>Проходим 90 </a:t>
            </a:r>
            <a:r>
              <a:rPr lang="ru-RU" dirty="0" err="1" smtClean="0"/>
              <a:t>снипов</a:t>
            </a:r>
            <a:r>
              <a:rPr lang="ru-RU" dirty="0" smtClean="0"/>
              <a:t> за минуту</a:t>
            </a:r>
            <a:endParaRPr lang="ru-RU" dirty="0"/>
          </a:p>
        </p:txBody>
      </p:sp>
    </p:spTree>
    <p:extLst>
      <p:ext uri="{BB962C8B-B14F-4D97-AF65-F5344CB8AC3E}">
        <p14:creationId xmlns:p14="http://schemas.microsoft.com/office/powerpoint/2010/main" val="46286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554" y="510631"/>
            <a:ext cx="10515600" cy="4351338"/>
          </a:xfrm>
        </p:spPr>
        <p:txBody>
          <a:bodyPr/>
          <a:lstStyle/>
          <a:p>
            <a:r>
              <a:rPr lang="en-US" dirty="0"/>
              <a:t>phase3_liftover_nygc_dir/ ○ 1kGP phase 3 </a:t>
            </a:r>
            <a:r>
              <a:rPr lang="en-US" dirty="0" err="1"/>
              <a:t>callset</a:t>
            </a:r>
            <a:r>
              <a:rPr lang="en-US" dirty="0"/>
              <a:t> from 2015 (PMID: 26432245)lifted-</a:t>
            </a:r>
            <a:r>
              <a:rPr lang="en-US" dirty="0" err="1"/>
              <a:t>overfrom</a:t>
            </a:r>
            <a:r>
              <a:rPr lang="en-US" dirty="0"/>
              <a:t> the GRCh37 to GRCh38 using </a:t>
            </a:r>
            <a:r>
              <a:rPr lang="en-US" dirty="0" err="1"/>
              <a:t>CrossMap</a:t>
            </a:r>
            <a:r>
              <a:rPr lang="en-US" dirty="0"/>
              <a:t> for comparison purposes, as described in </a:t>
            </a:r>
            <a:r>
              <a:rPr lang="en-US" dirty="0" err="1"/>
              <a:t>Byrska</a:t>
            </a:r>
            <a:r>
              <a:rPr lang="en-US" dirty="0"/>
              <a:t>-Bishop et al., 2022 (PMID: 36055201).</a:t>
            </a:r>
            <a:endParaRPr lang="ru-RU" dirty="0"/>
          </a:p>
        </p:txBody>
      </p:sp>
    </p:spTree>
    <p:extLst>
      <p:ext uri="{BB962C8B-B14F-4D97-AF65-F5344CB8AC3E}">
        <p14:creationId xmlns:p14="http://schemas.microsoft.com/office/powerpoint/2010/main" val="1812023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7309" y="231956"/>
            <a:ext cx="10515600" cy="4351338"/>
          </a:xfrm>
        </p:spPr>
        <p:txBody>
          <a:bodyPr/>
          <a:lstStyle/>
          <a:p>
            <a:r>
              <a:rPr lang="ru-RU" dirty="0" smtClean="0"/>
              <a:t>Проверяю как мой код справляется с </a:t>
            </a:r>
            <a:r>
              <a:rPr lang="ru-RU" dirty="0" err="1" smtClean="0"/>
              <a:t>инделами</a:t>
            </a:r>
            <a:endParaRPr lang="ru-RU" dirty="0"/>
          </a:p>
        </p:txBody>
      </p:sp>
      <p:sp>
        <p:nvSpPr>
          <p:cNvPr id="4" name="TextBox 3"/>
          <p:cNvSpPr txBox="1"/>
          <p:nvPr/>
        </p:nvSpPr>
        <p:spPr>
          <a:xfrm>
            <a:off x="315685" y="1027295"/>
            <a:ext cx="11695612" cy="1754326"/>
          </a:xfrm>
          <a:prstGeom prst="rect">
            <a:avLst/>
          </a:prstGeom>
          <a:noFill/>
        </p:spPr>
        <p:txBody>
          <a:bodyPr wrap="square" rtlCol="0">
            <a:spAutoFit/>
          </a:bodyPr>
          <a:lstStyle/>
          <a:p>
            <a:r>
              <a:rPr lang="en-US" dirty="0"/>
              <a:t>&gt;</a:t>
            </a:r>
            <a:r>
              <a:rPr lang="en-US" dirty="0" smtClean="0"/>
              <a:t>HG00096_0_chr21:13899200-13899300</a:t>
            </a:r>
            <a:endParaRPr lang="ru-RU" dirty="0" smtClean="0"/>
          </a:p>
          <a:p>
            <a:r>
              <a:rPr lang="en-US" dirty="0" smtClean="0"/>
              <a:t>TCTCTCCTAGGCCCAGGGC</a:t>
            </a:r>
            <a:r>
              <a:rPr lang="en-US" dirty="0" smtClean="0">
                <a:solidFill>
                  <a:srgbClr val="FF0000"/>
                </a:solidFill>
              </a:rPr>
              <a:t>C</a:t>
            </a:r>
            <a:r>
              <a:rPr lang="en-US" dirty="0" smtClean="0"/>
              <a:t>TGACAGCAAGGGCTGCTGCAAAATCTCTGAAATGCCTCCAAGAGTTTTCCCCCAGTGTCTTGGCTATTAGCACTGGCCTC</a:t>
            </a:r>
            <a:endParaRPr lang="ru-RU" dirty="0" smtClean="0"/>
          </a:p>
          <a:p>
            <a:r>
              <a:rPr lang="en-US" dirty="0" smtClean="0"/>
              <a:t>&gt;HG00096_1_chr21:13899200-13899300</a:t>
            </a:r>
            <a:endParaRPr lang="ru-RU" dirty="0" smtClean="0"/>
          </a:p>
          <a:p>
            <a:r>
              <a:rPr lang="en-US" dirty="0" smtClean="0"/>
              <a:t>TCTCTCCTAGGCCCAGGGC</a:t>
            </a:r>
            <a:r>
              <a:rPr lang="en-US" dirty="0" smtClean="0">
                <a:solidFill>
                  <a:srgbClr val="FF0000"/>
                </a:solidFill>
              </a:rPr>
              <a:t>CTG</a:t>
            </a:r>
            <a:r>
              <a:rPr lang="en-US" dirty="0" smtClean="0"/>
              <a:t>TGACAGCAAGGGCTGCTGCAAAATCTCTGAAATGCCTCCAAGAGTTTTCCCCCAGTGTCTTGGCTATTAGCACTGGCC</a:t>
            </a:r>
            <a:endParaRPr lang="ru-RU" dirty="0"/>
          </a:p>
        </p:txBody>
      </p:sp>
      <p:pic>
        <p:nvPicPr>
          <p:cNvPr id="5" name="Рисунок 4"/>
          <p:cNvPicPr>
            <a:picLocks noChangeAspect="1"/>
          </p:cNvPicPr>
          <p:nvPr/>
        </p:nvPicPr>
        <p:blipFill>
          <a:blip r:embed="rId2"/>
          <a:stretch>
            <a:fillRect/>
          </a:stretch>
        </p:blipFill>
        <p:spPr>
          <a:xfrm>
            <a:off x="592183" y="871129"/>
            <a:ext cx="1381125" cy="200025"/>
          </a:xfrm>
          <a:prstGeom prst="rect">
            <a:avLst/>
          </a:prstGeom>
        </p:spPr>
      </p:pic>
      <p:sp>
        <p:nvSpPr>
          <p:cNvPr id="6" name="TextBox 5"/>
          <p:cNvSpPr txBox="1"/>
          <p:nvPr/>
        </p:nvSpPr>
        <p:spPr>
          <a:xfrm>
            <a:off x="5146765" y="2781621"/>
            <a:ext cx="1889760" cy="369332"/>
          </a:xfrm>
          <a:prstGeom prst="rect">
            <a:avLst/>
          </a:prstGeom>
          <a:noFill/>
        </p:spPr>
        <p:txBody>
          <a:bodyPr wrap="square" rtlCol="0">
            <a:spAutoFit/>
          </a:bodyPr>
          <a:lstStyle/>
          <a:p>
            <a:r>
              <a:rPr lang="ru-RU" dirty="0" smtClean="0"/>
              <a:t>Всё супер!</a:t>
            </a:r>
            <a:endParaRPr lang="ru-RU" dirty="0"/>
          </a:p>
        </p:txBody>
      </p:sp>
    </p:spTree>
    <p:extLst>
      <p:ext uri="{BB962C8B-B14F-4D97-AF65-F5344CB8AC3E}">
        <p14:creationId xmlns:p14="http://schemas.microsoft.com/office/powerpoint/2010/main" val="1546155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27017" y="1448556"/>
            <a:ext cx="6813097" cy="4364415"/>
          </a:xfrm>
          <a:prstGeom prst="rect">
            <a:avLst/>
          </a:prstGeom>
        </p:spPr>
      </p:pic>
      <p:sp>
        <p:nvSpPr>
          <p:cNvPr id="5" name="TextBox 4"/>
          <p:cNvSpPr txBox="1"/>
          <p:nvPr/>
        </p:nvSpPr>
        <p:spPr>
          <a:xfrm>
            <a:off x="627017" y="87086"/>
            <a:ext cx="6879772" cy="923330"/>
          </a:xfrm>
          <a:prstGeom prst="rect">
            <a:avLst/>
          </a:prstGeom>
          <a:noFill/>
        </p:spPr>
        <p:txBody>
          <a:bodyPr wrap="square" rtlCol="0">
            <a:spAutoFit/>
          </a:bodyPr>
          <a:lstStyle/>
          <a:p>
            <a:r>
              <a:rPr lang="ru-RU" dirty="0" smtClean="0"/>
              <a:t>В итоге пока генерируем такой </a:t>
            </a:r>
            <a:r>
              <a:rPr lang="ru-RU" dirty="0" err="1" smtClean="0"/>
              <a:t>датасет</a:t>
            </a:r>
            <a:r>
              <a:rPr lang="ru-RU" dirty="0" smtClean="0"/>
              <a:t>, Для названий генов из файла Эмиля нашлись координаты и есть </a:t>
            </a:r>
            <a:r>
              <a:rPr lang="en-US" dirty="0" err="1" smtClean="0"/>
              <a:t>Omim</a:t>
            </a:r>
            <a:r>
              <a:rPr lang="en-US" dirty="0" smtClean="0"/>
              <a:t> phenotype. </a:t>
            </a:r>
            <a:r>
              <a:rPr lang="ru-RU" dirty="0" smtClean="0"/>
              <a:t>Итого получилось 4126 генов</a:t>
            </a:r>
            <a:endParaRPr lang="ru-RU" dirty="0"/>
          </a:p>
        </p:txBody>
      </p:sp>
    </p:spTree>
    <p:extLst>
      <p:ext uri="{BB962C8B-B14F-4D97-AF65-F5344CB8AC3E}">
        <p14:creationId xmlns:p14="http://schemas.microsoft.com/office/powerpoint/2010/main" val="220076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24198" y="924469"/>
            <a:ext cx="8915400" cy="5810250"/>
          </a:xfrm>
          <a:prstGeom prst="rect">
            <a:avLst/>
          </a:prstGeom>
        </p:spPr>
      </p:pic>
      <p:sp>
        <p:nvSpPr>
          <p:cNvPr id="5" name="TextBox 4"/>
          <p:cNvSpPr txBox="1"/>
          <p:nvPr/>
        </p:nvSpPr>
        <p:spPr>
          <a:xfrm>
            <a:off x="574766" y="69669"/>
            <a:ext cx="4807132" cy="923330"/>
          </a:xfrm>
          <a:prstGeom prst="rect">
            <a:avLst/>
          </a:prstGeom>
          <a:noFill/>
        </p:spPr>
        <p:txBody>
          <a:bodyPr wrap="square" rtlCol="0">
            <a:spAutoFit/>
          </a:bodyPr>
          <a:lstStyle/>
          <a:p>
            <a:r>
              <a:rPr lang="ru-RU" dirty="0" smtClean="0"/>
              <a:t>Выяснила, что у нас есть немного </a:t>
            </a:r>
            <a:r>
              <a:rPr lang="ru-RU" dirty="0" err="1" smtClean="0"/>
              <a:t>дупликатов</a:t>
            </a:r>
            <a:r>
              <a:rPr lang="ru-RU" dirty="0" smtClean="0"/>
              <a:t> названий генов, если их удалить, то остаётся 4074 генов </a:t>
            </a:r>
            <a:endParaRPr lang="ru-RU" dirty="0"/>
          </a:p>
        </p:txBody>
      </p:sp>
    </p:spTree>
    <p:extLst>
      <p:ext uri="{BB962C8B-B14F-4D97-AF65-F5344CB8AC3E}">
        <p14:creationId xmlns:p14="http://schemas.microsoft.com/office/powerpoint/2010/main" val="239737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74766" y="992777"/>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urier New" panose="02070309020205020404" pitchFamily="49" charset="0"/>
              </a:rPr>
              <a:t>pLI</a:t>
            </a:r>
            <a:r>
              <a:rPr kumimoji="0" lang="ru-RU" altLang="ru-RU" sz="1000" b="0" i="0" u="none" strike="noStrike" cap="none" normalizeH="0" baseline="0" dirty="0" smtClean="0">
                <a:ln>
                  <a:noFill/>
                </a:ln>
                <a:solidFill>
                  <a:srgbClr val="000000"/>
                </a:solidFill>
                <a:effectLst/>
                <a:latin typeface="Courier New" panose="02070309020205020404" pitchFamily="49" charset="0"/>
              </a:rPr>
              <a:t> </a:t>
            </a:r>
            <a:r>
              <a:rPr kumimoji="0" lang="ru-RU" altLang="ru-RU" sz="1000" b="0" i="0" u="none" strike="noStrike" cap="none" normalizeH="0" baseline="0" dirty="0" err="1" smtClean="0">
                <a:ln>
                  <a:noFill/>
                </a:ln>
                <a:solidFill>
                  <a:srgbClr val="000000"/>
                </a:solidFill>
                <a:effectLst/>
                <a:latin typeface="Courier New" panose="02070309020205020404" pitchFamily="49" charset="0"/>
              </a:rPr>
              <a:t>score</a:t>
            </a:r>
            <a:r>
              <a:rPr kumimoji="0" lang="ru-RU" altLang="ru-RU" sz="1000" b="0" i="0" u="none" strike="noStrike" cap="none" normalizeH="0" baseline="0" dirty="0" smtClean="0">
                <a:ln>
                  <a:noFill/>
                </a:ln>
                <a:solidFill>
                  <a:srgbClr val="000000"/>
                </a:solidFill>
                <a:effectLst/>
                <a:latin typeface="Courier New" panose="02070309020205020404" pitchFamily="49" charset="0"/>
              </a:rPr>
              <a:t> </a:t>
            </a:r>
            <a:r>
              <a:rPr kumimoji="0" lang="ru-RU" altLang="ru-RU" sz="1000" b="0" i="0" u="none" strike="noStrike" cap="none" normalizeH="0" baseline="0" dirty="0" err="1" smtClean="0">
                <a:ln>
                  <a:noFill/>
                </a:ln>
                <a:solidFill>
                  <a:srgbClr val="000000"/>
                </a:solidFill>
                <a:effectLst/>
                <a:latin typeface="Courier New" panose="02070309020205020404" pitchFamily="49" charset="0"/>
              </a:rPr>
              <a:t>is</a:t>
            </a:r>
            <a:r>
              <a:rPr kumimoji="0" lang="ru-RU" altLang="ru-RU" sz="1000" b="0" i="0" u="none" strike="noStrike" cap="none" normalizeH="0" baseline="0" dirty="0" smtClean="0">
                <a:ln>
                  <a:noFill/>
                </a:ln>
                <a:solidFill>
                  <a:srgbClr val="000000"/>
                </a:solidFill>
                <a:effectLst/>
                <a:latin typeface="Courier New" panose="02070309020205020404" pitchFamily="49" charset="0"/>
              </a:rPr>
              <a:t> </a:t>
            </a:r>
            <a:r>
              <a:rPr kumimoji="0" lang="ru-RU" altLang="ru-RU" sz="1000" b="0" i="0" u="none" strike="noStrike" cap="none" normalizeH="0" baseline="0" dirty="0" err="1" smtClean="0">
                <a:ln>
                  <a:noFill/>
                </a:ln>
                <a:solidFill>
                  <a:srgbClr val="000000"/>
                </a:solidFill>
                <a:effectLst/>
                <a:latin typeface="Courier New" panose="02070309020205020404" pitchFamily="49" charset="0"/>
              </a:rPr>
              <a:t>Nan</a:t>
            </a:r>
            <a:r>
              <a:rPr kumimoji="0" lang="ru-RU" altLang="ru-RU" sz="1000" b="0" i="0" u="none" strike="noStrike" cap="none" normalizeH="0" baseline="0" dirty="0" smtClean="0">
                <a:ln>
                  <a:noFill/>
                </a:ln>
                <a:solidFill>
                  <a:srgbClr val="000000"/>
                </a:solidFill>
                <a:effectLst/>
                <a:latin typeface="Courier New" panose="02070309020205020404" pitchFamily="49" charset="0"/>
              </a:rPr>
              <a:t> </a:t>
            </a:r>
            <a:r>
              <a:rPr kumimoji="0" lang="ru-RU" altLang="ru-RU" sz="1000" b="0" i="0" u="none" strike="noStrike" cap="none" normalizeH="0" baseline="0" dirty="0" err="1" smtClean="0">
                <a:ln>
                  <a:noFill/>
                </a:ln>
                <a:solidFill>
                  <a:srgbClr val="000000"/>
                </a:solidFill>
                <a:effectLst/>
                <a:latin typeface="Courier New" panose="02070309020205020404" pitchFamily="49" charset="0"/>
              </a:rPr>
              <a:t>for</a:t>
            </a:r>
            <a:r>
              <a:rPr kumimoji="0" lang="ru-RU" altLang="ru-RU" sz="1000" b="0" i="0" u="none" strike="noStrike" cap="none" normalizeH="0" baseline="0" dirty="0" smtClean="0">
                <a:ln>
                  <a:noFill/>
                </a:ln>
                <a:solidFill>
                  <a:srgbClr val="000000"/>
                </a:solidFill>
                <a:effectLst/>
                <a:latin typeface="Courier New" panose="02070309020205020404" pitchFamily="49" charset="0"/>
              </a:rPr>
              <a:t> 2583</a:t>
            </a:r>
            <a:r>
              <a:rPr kumimoji="0" lang="ru-RU" altLang="ru-RU" sz="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435428" y="435429"/>
            <a:ext cx="6601098" cy="369332"/>
          </a:xfrm>
          <a:prstGeom prst="rect">
            <a:avLst/>
          </a:prstGeom>
          <a:noFill/>
        </p:spPr>
        <p:txBody>
          <a:bodyPr wrap="square" rtlCol="0">
            <a:spAutoFit/>
          </a:bodyPr>
          <a:lstStyle/>
          <a:p>
            <a:r>
              <a:rPr lang="ru-RU" dirty="0" smtClean="0"/>
              <a:t>Посмотрим распределение </a:t>
            </a:r>
            <a:r>
              <a:rPr lang="en-US" dirty="0" err="1" smtClean="0"/>
              <a:t>pLI</a:t>
            </a:r>
            <a:r>
              <a:rPr lang="en-US" dirty="0" smtClean="0"/>
              <a:t> score </a:t>
            </a:r>
            <a:r>
              <a:rPr lang="ru-RU" dirty="0" smtClean="0"/>
              <a:t>для этих генов</a:t>
            </a:r>
            <a:endParaRPr lang="ru-RU" dirty="0"/>
          </a:p>
        </p:txBody>
      </p:sp>
      <p:sp>
        <p:nvSpPr>
          <p:cNvPr id="8" name="TextBox 7"/>
          <p:cNvSpPr txBox="1"/>
          <p:nvPr/>
        </p:nvSpPr>
        <p:spPr>
          <a:xfrm>
            <a:off x="461554" y="1449977"/>
            <a:ext cx="3274423" cy="923330"/>
          </a:xfrm>
          <a:prstGeom prst="rect">
            <a:avLst/>
          </a:prstGeom>
          <a:noFill/>
        </p:spPr>
        <p:txBody>
          <a:bodyPr wrap="square" rtlCol="0">
            <a:spAutoFit/>
          </a:bodyPr>
          <a:lstStyle/>
          <a:p>
            <a:r>
              <a:rPr lang="en-US" dirty="0" smtClean="0"/>
              <a:t>Max </a:t>
            </a:r>
            <a:r>
              <a:rPr lang="en-US" dirty="0" err="1" smtClean="0"/>
              <a:t>pLI</a:t>
            </a:r>
            <a:r>
              <a:rPr lang="en-US" dirty="0" smtClean="0"/>
              <a:t> score 1.0</a:t>
            </a:r>
          </a:p>
          <a:p>
            <a:r>
              <a:rPr lang="en-US" dirty="0" smtClean="0"/>
              <a:t>Min </a:t>
            </a:r>
            <a:r>
              <a:rPr lang="en-US" dirty="0" err="1" smtClean="0"/>
              <a:t>pLI</a:t>
            </a:r>
            <a:r>
              <a:rPr lang="en-US" dirty="0" smtClean="0"/>
              <a:t> </a:t>
            </a:r>
            <a:r>
              <a:rPr lang="en-US" dirty="0"/>
              <a:t>score </a:t>
            </a:r>
            <a:r>
              <a:rPr lang="en-US" dirty="0" smtClean="0"/>
              <a:t> 3.38323005538586e-52</a:t>
            </a:r>
            <a:endParaRPr lang="ru-RU" dirty="0"/>
          </a:p>
        </p:txBody>
      </p:sp>
      <p:pic>
        <p:nvPicPr>
          <p:cNvPr id="10" name="Рисунок 9"/>
          <p:cNvPicPr>
            <a:picLocks noChangeAspect="1"/>
          </p:cNvPicPr>
          <p:nvPr/>
        </p:nvPicPr>
        <p:blipFill>
          <a:blip r:embed="rId2"/>
          <a:stretch>
            <a:fillRect/>
          </a:stretch>
        </p:blipFill>
        <p:spPr>
          <a:xfrm>
            <a:off x="3709851" y="1637993"/>
            <a:ext cx="7455217" cy="4703607"/>
          </a:xfrm>
          <a:prstGeom prst="rect">
            <a:avLst/>
          </a:prstGeom>
        </p:spPr>
      </p:pic>
      <p:sp>
        <p:nvSpPr>
          <p:cNvPr id="11" name="TextBox 10"/>
          <p:cNvSpPr txBox="1"/>
          <p:nvPr/>
        </p:nvSpPr>
        <p:spPr>
          <a:xfrm>
            <a:off x="574766" y="3248298"/>
            <a:ext cx="2281645" cy="923330"/>
          </a:xfrm>
          <a:prstGeom prst="rect">
            <a:avLst/>
          </a:prstGeom>
          <a:noFill/>
        </p:spPr>
        <p:txBody>
          <a:bodyPr wrap="square" rtlCol="0">
            <a:spAutoFit/>
          </a:bodyPr>
          <a:lstStyle/>
          <a:p>
            <a:r>
              <a:rPr lang="ru-RU" dirty="0" smtClean="0"/>
              <a:t>1491</a:t>
            </a:r>
            <a:r>
              <a:rPr lang="en-US" dirty="0" smtClean="0"/>
              <a:t> </a:t>
            </a:r>
            <a:r>
              <a:rPr lang="ru-RU" dirty="0" smtClean="0"/>
              <a:t>ген из </a:t>
            </a:r>
            <a:r>
              <a:rPr lang="ru-RU" dirty="0" err="1" smtClean="0"/>
              <a:t>датасета</a:t>
            </a:r>
            <a:r>
              <a:rPr lang="ru-RU" dirty="0" smtClean="0"/>
              <a:t> </a:t>
            </a:r>
            <a:r>
              <a:rPr lang="en-US" dirty="0" smtClean="0"/>
              <a:t>subset2 </a:t>
            </a:r>
            <a:r>
              <a:rPr lang="ru-RU" dirty="0" smtClean="0"/>
              <a:t>имеет не нулевой </a:t>
            </a:r>
            <a:r>
              <a:rPr lang="en-US" dirty="0" err="1" smtClean="0"/>
              <a:t>pLI</a:t>
            </a:r>
            <a:r>
              <a:rPr lang="en-US" dirty="0" smtClean="0"/>
              <a:t> score</a:t>
            </a:r>
            <a:endParaRPr lang="ru-RU" dirty="0"/>
          </a:p>
        </p:txBody>
      </p:sp>
      <p:sp>
        <p:nvSpPr>
          <p:cNvPr id="12" name="Прямоугольник 11"/>
          <p:cNvSpPr/>
          <p:nvPr/>
        </p:nvSpPr>
        <p:spPr>
          <a:xfrm>
            <a:off x="278674" y="5423151"/>
            <a:ext cx="3614057" cy="738664"/>
          </a:xfrm>
          <a:prstGeom prst="rect">
            <a:avLst/>
          </a:prstGeom>
        </p:spPr>
        <p:txBody>
          <a:bodyPr wrap="square">
            <a:spAutoFit/>
          </a:bodyPr>
          <a:lstStyle/>
          <a:p>
            <a:r>
              <a:rPr lang="en-US" sz="1400" dirty="0">
                <a:solidFill>
                  <a:srgbClr val="4D5156"/>
                </a:solidFill>
                <a:latin typeface="Google Sans"/>
              </a:rPr>
              <a:t>The </a:t>
            </a:r>
            <a:r>
              <a:rPr lang="en-US" sz="1400" dirty="0" err="1">
                <a:solidFill>
                  <a:srgbClr val="4D5156"/>
                </a:solidFill>
                <a:latin typeface="Google Sans"/>
              </a:rPr>
              <a:t>gnomAD</a:t>
            </a:r>
            <a:r>
              <a:rPr lang="en-US" sz="1400" dirty="0">
                <a:solidFill>
                  <a:srgbClr val="4D5156"/>
                </a:solidFill>
                <a:latin typeface="Google Sans"/>
              </a:rPr>
              <a:t> team recommends transcripts with a </a:t>
            </a:r>
            <a:r>
              <a:rPr lang="en-US" sz="1400" dirty="0" err="1">
                <a:solidFill>
                  <a:srgbClr val="4D5156"/>
                </a:solidFill>
                <a:latin typeface="Google Sans"/>
              </a:rPr>
              <a:t>pLI</a:t>
            </a:r>
            <a:r>
              <a:rPr lang="en-US" sz="1400" dirty="0">
                <a:solidFill>
                  <a:srgbClr val="4D5156"/>
                </a:solidFill>
                <a:latin typeface="Google Sans"/>
              </a:rPr>
              <a:t> &gt;= 0.9 for the set of transcripts extremely intolerant to truncating variants</a:t>
            </a:r>
            <a:endParaRPr lang="ru-RU" sz="1400" dirty="0"/>
          </a:p>
        </p:txBody>
      </p:sp>
    </p:spTree>
    <p:extLst>
      <p:ext uri="{BB962C8B-B14F-4D97-AF65-F5344CB8AC3E}">
        <p14:creationId xmlns:p14="http://schemas.microsoft.com/office/powerpoint/2010/main" val="590443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811" y="362585"/>
            <a:ext cx="10515600" cy="4351338"/>
          </a:xfrm>
        </p:spPr>
        <p:txBody>
          <a:bodyPr/>
          <a:lstStyle/>
          <a:p>
            <a:r>
              <a:rPr lang="ru-RU" dirty="0" smtClean="0"/>
              <a:t>Решили </a:t>
            </a:r>
            <a:r>
              <a:rPr lang="ru-RU" dirty="0" err="1" smtClean="0"/>
              <a:t>погуглить</a:t>
            </a:r>
            <a:r>
              <a:rPr lang="ru-RU" dirty="0" smtClean="0"/>
              <a:t>, вдруг кто </a:t>
            </a:r>
            <a:r>
              <a:rPr lang="ru-RU" dirty="0" err="1" smtClean="0"/>
              <a:t>нибудь</a:t>
            </a:r>
            <a:r>
              <a:rPr lang="ru-RU" dirty="0" smtClean="0"/>
              <a:t> уже такое сделал.</a:t>
            </a:r>
            <a:endParaRPr lang="ru-RU" dirty="0"/>
          </a:p>
        </p:txBody>
      </p:sp>
      <p:pic>
        <p:nvPicPr>
          <p:cNvPr id="4" name="Рисунок 3"/>
          <p:cNvPicPr>
            <a:picLocks noChangeAspect="1"/>
          </p:cNvPicPr>
          <p:nvPr/>
        </p:nvPicPr>
        <p:blipFill>
          <a:blip r:embed="rId2"/>
          <a:stretch>
            <a:fillRect/>
          </a:stretch>
        </p:blipFill>
        <p:spPr>
          <a:xfrm>
            <a:off x="200298" y="837125"/>
            <a:ext cx="5590902" cy="1817333"/>
          </a:xfrm>
          <a:prstGeom prst="rect">
            <a:avLst/>
          </a:prstGeom>
        </p:spPr>
      </p:pic>
      <p:sp>
        <p:nvSpPr>
          <p:cNvPr id="5" name="TextBox 4"/>
          <p:cNvSpPr txBox="1"/>
          <p:nvPr/>
        </p:nvSpPr>
        <p:spPr>
          <a:xfrm>
            <a:off x="6244046" y="837125"/>
            <a:ext cx="1950720" cy="2308324"/>
          </a:xfrm>
          <a:prstGeom prst="rect">
            <a:avLst/>
          </a:prstGeom>
          <a:noFill/>
        </p:spPr>
        <p:txBody>
          <a:bodyPr wrap="square" rtlCol="0">
            <a:spAutoFit/>
          </a:bodyPr>
          <a:lstStyle/>
          <a:p>
            <a:r>
              <a:rPr lang="ru-RU" dirty="0" smtClean="0"/>
              <a:t>Просто обзор примеров, как </a:t>
            </a:r>
            <a:r>
              <a:rPr lang="ru-RU" dirty="0" err="1" smtClean="0"/>
              <a:t>нейросети</a:t>
            </a:r>
            <a:r>
              <a:rPr lang="ru-RU" dirty="0" smtClean="0"/>
              <a:t> используются в </a:t>
            </a:r>
            <a:r>
              <a:rPr lang="ru-RU" dirty="0" err="1" smtClean="0"/>
              <a:t>геномике</a:t>
            </a:r>
            <a:r>
              <a:rPr lang="ru-RU" dirty="0"/>
              <a:t> </a:t>
            </a:r>
            <a:r>
              <a:rPr lang="ru-RU" dirty="0" smtClean="0"/>
              <a:t>для предсказания экспрессии и 3</a:t>
            </a:r>
            <a:r>
              <a:rPr lang="en-US" dirty="0" smtClean="0"/>
              <a:t>D </a:t>
            </a:r>
            <a:r>
              <a:rPr lang="ru-RU" dirty="0" smtClean="0"/>
              <a:t>генома</a:t>
            </a:r>
            <a:endParaRPr lang="ru-RU" dirty="0"/>
          </a:p>
        </p:txBody>
      </p:sp>
      <p:pic>
        <p:nvPicPr>
          <p:cNvPr id="6" name="Рисунок 5"/>
          <p:cNvPicPr>
            <a:picLocks noChangeAspect="1"/>
          </p:cNvPicPr>
          <p:nvPr/>
        </p:nvPicPr>
        <p:blipFill>
          <a:blip r:embed="rId3"/>
          <a:stretch>
            <a:fillRect/>
          </a:stretch>
        </p:blipFill>
        <p:spPr>
          <a:xfrm>
            <a:off x="68580" y="3128998"/>
            <a:ext cx="6305006" cy="1502365"/>
          </a:xfrm>
          <a:prstGeom prst="rect">
            <a:avLst/>
          </a:prstGeom>
        </p:spPr>
      </p:pic>
      <p:sp>
        <p:nvSpPr>
          <p:cNvPr id="7" name="TextBox 6"/>
          <p:cNvSpPr txBox="1"/>
          <p:nvPr/>
        </p:nvSpPr>
        <p:spPr>
          <a:xfrm>
            <a:off x="6373586" y="3619989"/>
            <a:ext cx="2621280" cy="923330"/>
          </a:xfrm>
          <a:prstGeom prst="rect">
            <a:avLst/>
          </a:prstGeom>
          <a:noFill/>
        </p:spPr>
        <p:txBody>
          <a:bodyPr wrap="square" rtlCol="0">
            <a:spAutoFit/>
          </a:bodyPr>
          <a:lstStyle/>
          <a:p>
            <a:r>
              <a:rPr lang="ru-RU" dirty="0" smtClean="0"/>
              <a:t>Новая модель </a:t>
            </a:r>
            <a:r>
              <a:rPr lang="ru-RU" dirty="0" err="1" smtClean="0"/>
              <a:t>трансформер</a:t>
            </a:r>
            <a:r>
              <a:rPr lang="ru-RU" dirty="0" smtClean="0"/>
              <a:t>, </a:t>
            </a:r>
            <a:r>
              <a:rPr lang="ru-RU" dirty="0" err="1" smtClean="0"/>
              <a:t>пишут,что</a:t>
            </a:r>
            <a:r>
              <a:rPr lang="ru-RU" dirty="0" smtClean="0"/>
              <a:t> превосходит </a:t>
            </a:r>
            <a:r>
              <a:rPr lang="en-US" dirty="0" err="1" smtClean="0"/>
              <a:t>enformer</a:t>
            </a:r>
            <a:endParaRPr lang="ru-RU" dirty="0"/>
          </a:p>
        </p:txBody>
      </p:sp>
      <p:pic>
        <p:nvPicPr>
          <p:cNvPr id="8" name="Рисунок 7"/>
          <p:cNvPicPr>
            <a:picLocks noChangeAspect="1"/>
          </p:cNvPicPr>
          <p:nvPr/>
        </p:nvPicPr>
        <p:blipFill>
          <a:blip r:embed="rId4"/>
          <a:stretch>
            <a:fillRect/>
          </a:stretch>
        </p:blipFill>
        <p:spPr>
          <a:xfrm>
            <a:off x="341811" y="4713923"/>
            <a:ext cx="5408023" cy="1851034"/>
          </a:xfrm>
          <a:prstGeom prst="rect">
            <a:avLst/>
          </a:prstGeom>
        </p:spPr>
      </p:pic>
      <p:sp>
        <p:nvSpPr>
          <p:cNvPr id="9" name="TextBox 8"/>
          <p:cNvSpPr txBox="1"/>
          <p:nvPr/>
        </p:nvSpPr>
        <p:spPr>
          <a:xfrm>
            <a:off x="6104709" y="5094514"/>
            <a:ext cx="3675017" cy="1754326"/>
          </a:xfrm>
          <a:prstGeom prst="rect">
            <a:avLst/>
          </a:prstGeom>
          <a:noFill/>
        </p:spPr>
        <p:txBody>
          <a:bodyPr wrap="square" rtlCol="0">
            <a:spAutoFit/>
          </a:bodyPr>
          <a:lstStyle/>
          <a:p>
            <a:r>
              <a:rPr lang="ru-RU" dirty="0" smtClean="0"/>
              <a:t>Улучшили </a:t>
            </a:r>
            <a:r>
              <a:rPr lang="ru-RU" dirty="0" err="1" smtClean="0"/>
              <a:t>скоринговую</a:t>
            </a:r>
            <a:r>
              <a:rPr lang="ru-RU" dirty="0" smtClean="0"/>
              <a:t> функцию, чтобы расставлять варианты по приоритету. Проверяли на </a:t>
            </a:r>
            <a:r>
              <a:rPr lang="en-US" dirty="0" err="1" smtClean="0"/>
              <a:t>eqtl</a:t>
            </a:r>
            <a:r>
              <a:rPr lang="ru-RU" dirty="0" smtClean="0"/>
              <a:t>, использовалось предсказание с </a:t>
            </a:r>
            <a:r>
              <a:rPr lang="ru-RU" dirty="0" err="1" smtClean="0"/>
              <a:t>референсным</a:t>
            </a:r>
            <a:r>
              <a:rPr lang="ru-RU" dirty="0" smtClean="0"/>
              <a:t> </a:t>
            </a:r>
            <a:r>
              <a:rPr lang="ru-RU" dirty="0" err="1" smtClean="0"/>
              <a:t>аллелем</a:t>
            </a:r>
            <a:r>
              <a:rPr lang="ru-RU" dirty="0" smtClean="0"/>
              <a:t> и альтернативным</a:t>
            </a:r>
            <a:endParaRPr lang="ru-RU" dirty="0"/>
          </a:p>
        </p:txBody>
      </p:sp>
      <p:sp>
        <p:nvSpPr>
          <p:cNvPr id="2" name="Прямоугольник 1"/>
          <p:cNvSpPr/>
          <p:nvPr/>
        </p:nvSpPr>
        <p:spPr>
          <a:xfrm>
            <a:off x="5749834" y="4650303"/>
            <a:ext cx="6096000" cy="507831"/>
          </a:xfrm>
          <a:prstGeom prst="rect">
            <a:avLst/>
          </a:prstGeom>
        </p:spPr>
        <p:txBody>
          <a:bodyPr>
            <a:spAutoFit/>
          </a:bodyPr>
          <a:lstStyle/>
          <a:p>
            <a:r>
              <a:rPr lang="ru-RU" sz="900" dirty="0" err="1"/>
              <a:t>chrome-extension</a:t>
            </a:r>
            <a:r>
              <a:rPr lang="ru-RU" sz="900" dirty="0"/>
              <a:t>://</a:t>
            </a:r>
            <a:r>
              <a:rPr lang="ru-RU" sz="900" dirty="0" err="1"/>
              <a:t>efaidnbmnnnibpcajpcglclefindmkaj</a:t>
            </a:r>
            <a:r>
              <a:rPr lang="ru-RU" sz="900" dirty="0"/>
              <a:t>/https://studenttheses.uu.nl/bitstream/handle/20.500.12932/43219/2022_10_Internship_Report_Nimrod_de_Wit.pdf?sequence=1</a:t>
            </a:r>
          </a:p>
        </p:txBody>
      </p:sp>
    </p:spTree>
    <p:extLst>
      <p:ext uri="{BB962C8B-B14F-4D97-AF65-F5344CB8AC3E}">
        <p14:creationId xmlns:p14="http://schemas.microsoft.com/office/powerpoint/2010/main" val="1346526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023" y="0"/>
            <a:ext cx="12390120" cy="1325563"/>
          </a:xfrm>
        </p:spPr>
        <p:txBody>
          <a:bodyPr/>
          <a:lstStyle/>
          <a:p>
            <a:r>
              <a:rPr lang="ru-RU" dirty="0" smtClean="0"/>
              <a:t>Решили проверить, правильно ли в </a:t>
            </a:r>
            <a:r>
              <a:rPr lang="ru-RU" dirty="0" err="1" smtClean="0"/>
              <a:t>датасете</a:t>
            </a:r>
            <a:r>
              <a:rPr lang="ru-RU" dirty="0" smtClean="0"/>
              <a:t> замены происходят</a:t>
            </a:r>
            <a:endParaRPr lang="ru-RU" dirty="0"/>
          </a:p>
        </p:txBody>
      </p:sp>
      <p:sp>
        <p:nvSpPr>
          <p:cNvPr id="4" name="Прямоугольник 3"/>
          <p:cNvSpPr/>
          <p:nvPr/>
        </p:nvSpPr>
        <p:spPr>
          <a:xfrm>
            <a:off x="139337" y="1107213"/>
            <a:ext cx="11260183" cy="2308324"/>
          </a:xfrm>
          <a:prstGeom prst="rect">
            <a:avLst/>
          </a:prstGeom>
        </p:spPr>
        <p:txBody>
          <a:bodyPr wrap="square">
            <a:spAutoFit/>
          </a:bodyPr>
          <a:lstStyle/>
          <a:p>
            <a:r>
              <a:rPr lang="ru-RU" dirty="0"/>
              <a:t>&gt;</a:t>
            </a:r>
            <a:r>
              <a:rPr lang="ru-RU" dirty="0" smtClean="0"/>
              <a:t>HG01492_0_chr21:46324074-46324174</a:t>
            </a:r>
          </a:p>
          <a:p>
            <a:r>
              <a:rPr lang="ru-RU" dirty="0" smtClean="0"/>
              <a:t>TTGGCGG CGC GTGTCGGGGGCGGGGCCGCGGCTGCGTGACAGTTGTCGCGGGGGAGGGCGAGCCCAAGCGCGGGGAGGGAGTGTAAATAAGGAAGGCTGC</a:t>
            </a:r>
          </a:p>
          <a:p>
            <a:r>
              <a:rPr lang="ru-RU" dirty="0" smtClean="0"/>
              <a:t>&gt;HG01492_1_chr21:46324074-46324174</a:t>
            </a:r>
          </a:p>
          <a:p>
            <a:r>
              <a:rPr lang="ru-RU" dirty="0" smtClean="0"/>
              <a:t>TTGGCGG </a:t>
            </a:r>
            <a:r>
              <a:rPr lang="ru-RU" dirty="0"/>
              <a:t>CG</a:t>
            </a:r>
            <a:r>
              <a:rPr lang="ru-RU" dirty="0">
                <a:solidFill>
                  <a:srgbClr val="FF0000"/>
                </a:solidFill>
              </a:rPr>
              <a:t>T</a:t>
            </a:r>
            <a:r>
              <a:rPr lang="ru-RU" dirty="0"/>
              <a:t> GTGTCGGGGGCGGGGCCGCGGCTGCGTGACAGTTGTCGCGGGGGAGGGCGAGCCCAAGCGCGGGGAGGGAGTGTAAATAAGGAAGGCTGC</a:t>
            </a:r>
          </a:p>
        </p:txBody>
      </p:sp>
      <p:pic>
        <p:nvPicPr>
          <p:cNvPr id="5" name="Рисунок 4"/>
          <p:cNvPicPr>
            <a:picLocks noChangeAspect="1"/>
          </p:cNvPicPr>
          <p:nvPr/>
        </p:nvPicPr>
        <p:blipFill>
          <a:blip r:embed="rId2"/>
          <a:stretch>
            <a:fillRect/>
          </a:stretch>
        </p:blipFill>
        <p:spPr>
          <a:xfrm>
            <a:off x="6339840" y="3124101"/>
            <a:ext cx="5320937" cy="3710775"/>
          </a:xfrm>
          <a:prstGeom prst="rect">
            <a:avLst/>
          </a:prstGeom>
        </p:spPr>
      </p:pic>
      <p:sp>
        <p:nvSpPr>
          <p:cNvPr id="6" name="TextBox 5"/>
          <p:cNvSpPr txBox="1"/>
          <p:nvPr/>
        </p:nvSpPr>
        <p:spPr>
          <a:xfrm>
            <a:off x="139337" y="3709851"/>
            <a:ext cx="5292634" cy="2585323"/>
          </a:xfrm>
          <a:prstGeom prst="rect">
            <a:avLst/>
          </a:prstGeom>
          <a:noFill/>
        </p:spPr>
        <p:txBody>
          <a:bodyPr wrap="square" rtlCol="0">
            <a:spAutoFit/>
          </a:bodyPr>
          <a:lstStyle/>
          <a:p>
            <a:r>
              <a:rPr lang="ru-RU" dirty="0" smtClean="0"/>
              <a:t>Всё правильно, мы заменяем верные буквы. Но координаты в названии указаны не совсем правильно, потому что для получения последовательности, я начинаю нумерацию с 0, а в </a:t>
            </a:r>
            <a:r>
              <a:rPr lang="en-US" dirty="0" smtClean="0"/>
              <a:t>IGV </a:t>
            </a:r>
            <a:r>
              <a:rPr lang="ru-RU" dirty="0" smtClean="0"/>
              <a:t>нумерация с 1 (как и в </a:t>
            </a:r>
            <a:r>
              <a:rPr lang="en-US" dirty="0" smtClean="0"/>
              <a:t>VCF </a:t>
            </a:r>
            <a:r>
              <a:rPr lang="ru-RU" dirty="0" smtClean="0"/>
              <a:t>файле), что я учла при работе с координатами из </a:t>
            </a:r>
            <a:r>
              <a:rPr lang="en-US" dirty="0" err="1" smtClean="0"/>
              <a:t>vcf</a:t>
            </a:r>
            <a:r>
              <a:rPr lang="ru-RU" dirty="0" smtClean="0"/>
              <a:t>, но не учла при написании названия файла. </a:t>
            </a:r>
            <a:r>
              <a:rPr lang="ru-RU" dirty="0" err="1" smtClean="0"/>
              <a:t>Соответственноы</a:t>
            </a:r>
            <a:r>
              <a:rPr lang="ru-RU" dirty="0" smtClean="0"/>
              <a:t> нужно прибавлять один (потому что в файле с геном) </a:t>
            </a:r>
            <a:endParaRPr lang="ru-RU" dirty="0"/>
          </a:p>
        </p:txBody>
      </p:sp>
    </p:spTree>
    <p:extLst>
      <p:ext uri="{BB962C8B-B14F-4D97-AF65-F5344CB8AC3E}">
        <p14:creationId xmlns:p14="http://schemas.microsoft.com/office/powerpoint/2010/main" val="1201148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9891" y="0"/>
            <a:ext cx="10515600" cy="4351338"/>
          </a:xfrm>
        </p:spPr>
        <p:txBody>
          <a:bodyPr>
            <a:normAutofit/>
          </a:bodyPr>
          <a:lstStyle/>
          <a:p>
            <a:r>
              <a:rPr lang="ru-RU" sz="1800" dirty="0" smtClean="0"/>
              <a:t>И проверим ещё раз, что </a:t>
            </a:r>
            <a:r>
              <a:rPr lang="ru-RU" sz="1800" dirty="0" err="1" smtClean="0"/>
              <a:t>делеции</a:t>
            </a:r>
            <a:r>
              <a:rPr lang="ru-RU" sz="1800" dirty="0" smtClean="0"/>
              <a:t> работаю правильно </a:t>
            </a:r>
          </a:p>
          <a:p>
            <a:pPr marL="0" indent="0">
              <a:buNone/>
            </a:pPr>
            <a:r>
              <a:rPr lang="en-US" sz="1800" dirty="0" smtClean="0"/>
              <a:t>&gt;HG01864_0_chr21:25880970-25880985</a:t>
            </a:r>
            <a:endParaRPr lang="ru-RU" sz="1800" dirty="0" smtClean="0"/>
          </a:p>
          <a:p>
            <a:pPr marL="0" indent="0">
              <a:buNone/>
            </a:pPr>
            <a:r>
              <a:rPr lang="en-US" sz="1800" dirty="0" smtClean="0"/>
              <a:t>CAGGGATTC</a:t>
            </a:r>
            <a:r>
              <a:rPr lang="en-US" sz="1800" dirty="0" smtClean="0">
                <a:solidFill>
                  <a:srgbClr val="FF0000"/>
                </a:solidFill>
              </a:rPr>
              <a:t>TTTTC</a:t>
            </a:r>
            <a:r>
              <a:rPr lang="en-US" sz="1800" dirty="0" smtClean="0"/>
              <a:t> TTTATCAAAGACCCAAAGATACGTGGACAAAAAAAGAAAAGCTTGAAGTCTCAATGCCTAATGTGTGCACATAAAACAGGCACGAAGAAACAAACGTGTGTATCCTCTTAATTCCTATATCACAAATATAGCAGAA</a:t>
            </a:r>
            <a:endParaRPr lang="ru-RU" sz="1800" dirty="0" smtClean="0"/>
          </a:p>
          <a:p>
            <a:pPr marL="0" indent="0">
              <a:buNone/>
            </a:pPr>
            <a:r>
              <a:rPr lang="en-US" sz="1800" dirty="0" smtClean="0"/>
              <a:t>&gt;HG01864_1_chr21:25880970-25880985</a:t>
            </a:r>
            <a:endParaRPr lang="ru-RU" sz="1800" dirty="0" smtClean="0"/>
          </a:p>
          <a:p>
            <a:pPr marL="0" indent="0">
              <a:buNone/>
            </a:pPr>
            <a:r>
              <a:rPr lang="en-US" sz="1800" dirty="0" smtClean="0"/>
              <a:t>CAGGGATTC</a:t>
            </a:r>
            <a:r>
              <a:rPr lang="en-US" sz="1800" dirty="0" smtClean="0">
                <a:solidFill>
                  <a:srgbClr val="FF0000"/>
                </a:solidFill>
              </a:rPr>
              <a:t>T</a:t>
            </a:r>
            <a:r>
              <a:rPr lang="en-US" sz="1800" dirty="0" smtClean="0"/>
              <a:t> </a:t>
            </a:r>
            <a:r>
              <a:rPr lang="en-US" sz="1800" dirty="0"/>
              <a:t>TTTATCAAAGACCCAAAGATACGTGGACAAAAAAAGAAAAGCTTGAAGTCTCAATGCCTAATGTGTGCACATAAAACAGGCACGAAGAAACAAACGTGTGTATCCTCTTAATTCCTATATCACAAATATAGCAGAAGCAG</a:t>
            </a:r>
            <a:endParaRPr lang="ru-RU" sz="1800" dirty="0"/>
          </a:p>
        </p:txBody>
      </p:sp>
      <p:pic>
        <p:nvPicPr>
          <p:cNvPr id="4" name="Рисунок 3"/>
          <p:cNvPicPr>
            <a:picLocks noChangeAspect="1"/>
          </p:cNvPicPr>
          <p:nvPr/>
        </p:nvPicPr>
        <p:blipFill>
          <a:blip r:embed="rId2"/>
          <a:stretch>
            <a:fillRect/>
          </a:stretch>
        </p:blipFill>
        <p:spPr>
          <a:xfrm>
            <a:off x="3466011" y="2821577"/>
            <a:ext cx="7175864" cy="4036423"/>
          </a:xfrm>
          <a:prstGeom prst="rect">
            <a:avLst/>
          </a:prstGeom>
        </p:spPr>
      </p:pic>
      <p:sp>
        <p:nvSpPr>
          <p:cNvPr id="5" name="TextBox 4"/>
          <p:cNvSpPr txBox="1"/>
          <p:nvPr/>
        </p:nvSpPr>
        <p:spPr>
          <a:xfrm>
            <a:off x="862149" y="3953691"/>
            <a:ext cx="1611085" cy="369332"/>
          </a:xfrm>
          <a:prstGeom prst="rect">
            <a:avLst/>
          </a:prstGeom>
          <a:noFill/>
        </p:spPr>
        <p:txBody>
          <a:bodyPr wrap="square" rtlCol="0">
            <a:spAutoFit/>
          </a:bodyPr>
          <a:lstStyle/>
          <a:p>
            <a:r>
              <a:rPr lang="ru-RU" dirty="0" smtClean="0"/>
              <a:t>Всё верно</a:t>
            </a:r>
            <a:endParaRPr lang="ru-RU" dirty="0"/>
          </a:p>
        </p:txBody>
      </p:sp>
    </p:spTree>
    <p:extLst>
      <p:ext uri="{BB962C8B-B14F-4D97-AF65-F5344CB8AC3E}">
        <p14:creationId xmlns:p14="http://schemas.microsoft.com/office/powerpoint/2010/main" val="1259410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0520" y="562882"/>
            <a:ext cx="10515600" cy="4351338"/>
          </a:xfrm>
        </p:spPr>
        <p:txBody>
          <a:bodyPr/>
          <a:lstStyle/>
          <a:p>
            <a:r>
              <a:rPr lang="ru-RU" dirty="0" smtClean="0"/>
              <a:t>Что </a:t>
            </a:r>
            <a:r>
              <a:rPr lang="en-US" dirty="0" err="1" smtClean="0"/>
              <a:t>enformer</a:t>
            </a:r>
            <a:r>
              <a:rPr lang="en-US" dirty="0" smtClean="0"/>
              <a:t> </a:t>
            </a:r>
            <a:r>
              <a:rPr lang="ru-RU" dirty="0" smtClean="0"/>
              <a:t>даёт на выходе</a:t>
            </a:r>
            <a:endParaRPr lang="ru-RU" dirty="0"/>
          </a:p>
        </p:txBody>
      </p:sp>
      <p:sp>
        <p:nvSpPr>
          <p:cNvPr id="4" name="Прямоугольник 3"/>
          <p:cNvSpPr/>
          <p:nvPr/>
        </p:nvSpPr>
        <p:spPr>
          <a:xfrm>
            <a:off x="350520" y="1365796"/>
            <a:ext cx="6096000" cy="1200329"/>
          </a:xfrm>
          <a:prstGeom prst="rect">
            <a:avLst/>
          </a:prstGeom>
        </p:spPr>
        <p:txBody>
          <a:bodyPr>
            <a:spAutoFit/>
          </a:bodyPr>
          <a:lstStyle/>
          <a:p>
            <a:r>
              <a:rPr lang="ru-RU" dirty="0"/>
              <a:t>638 CAGE </a:t>
            </a:r>
            <a:r>
              <a:rPr lang="ru-RU" dirty="0" err="1"/>
              <a:t>tracks</a:t>
            </a:r>
            <a:r>
              <a:rPr lang="ru-RU" dirty="0"/>
              <a:t>, </a:t>
            </a:r>
            <a:r>
              <a:rPr lang="ru-RU" dirty="0" err="1"/>
              <a:t>from</a:t>
            </a:r>
            <a:r>
              <a:rPr lang="ru-RU" dirty="0"/>
              <a:t> </a:t>
            </a:r>
            <a:r>
              <a:rPr lang="ru-RU" dirty="0" err="1"/>
              <a:t>multiple</a:t>
            </a:r>
            <a:r>
              <a:rPr lang="ru-RU" dirty="0"/>
              <a:t> </a:t>
            </a:r>
            <a:r>
              <a:rPr lang="ru-RU" dirty="0" err="1"/>
              <a:t>different</a:t>
            </a:r>
            <a:r>
              <a:rPr lang="ru-RU" dirty="0"/>
              <a:t> </a:t>
            </a:r>
            <a:r>
              <a:rPr lang="ru-RU" dirty="0" err="1"/>
              <a:t>cell</a:t>
            </a:r>
            <a:r>
              <a:rPr lang="ru-RU" dirty="0"/>
              <a:t> </a:t>
            </a:r>
            <a:r>
              <a:rPr lang="ru-RU" dirty="0" err="1"/>
              <a:t>types</a:t>
            </a:r>
            <a:r>
              <a:rPr lang="ru-RU" dirty="0"/>
              <a:t> (</a:t>
            </a:r>
            <a:r>
              <a:rPr lang="ru-RU" dirty="0" err="1"/>
              <a:t>see</a:t>
            </a:r>
            <a:r>
              <a:rPr lang="ru-RU" dirty="0"/>
              <a:t> </a:t>
            </a:r>
            <a:r>
              <a:rPr lang="ru-RU" dirty="0" err="1"/>
              <a:t>methods</a:t>
            </a:r>
            <a:r>
              <a:rPr lang="ru-RU" dirty="0"/>
              <a:t> </a:t>
            </a:r>
            <a:r>
              <a:rPr lang="ru-RU" dirty="0" err="1"/>
              <a:t>for</a:t>
            </a:r>
            <a:r>
              <a:rPr lang="ru-RU" dirty="0"/>
              <a:t> </a:t>
            </a:r>
            <a:r>
              <a:rPr lang="ru-RU" dirty="0" err="1"/>
              <a:t>full</a:t>
            </a:r>
            <a:r>
              <a:rPr lang="ru-RU" dirty="0"/>
              <a:t> </a:t>
            </a:r>
            <a:r>
              <a:rPr lang="ru-RU" dirty="0" err="1"/>
              <a:t>description</a:t>
            </a:r>
            <a:r>
              <a:rPr lang="ru-RU" dirty="0"/>
              <a:t> </a:t>
            </a:r>
            <a:r>
              <a:rPr lang="ru-RU" dirty="0" err="1"/>
              <a:t>of</a:t>
            </a:r>
            <a:r>
              <a:rPr lang="ru-RU" dirty="0"/>
              <a:t> </a:t>
            </a:r>
            <a:r>
              <a:rPr lang="ru-RU" dirty="0" err="1"/>
              <a:t>genomic</a:t>
            </a:r>
            <a:r>
              <a:rPr lang="ru-RU" dirty="0"/>
              <a:t> </a:t>
            </a:r>
            <a:r>
              <a:rPr lang="ru-RU" dirty="0" err="1"/>
              <a:t>tracks</a:t>
            </a:r>
            <a:r>
              <a:rPr lang="ru-RU" dirty="0"/>
              <a:t>). </a:t>
            </a:r>
            <a:r>
              <a:rPr lang="ru-RU" dirty="0" err="1"/>
              <a:t>Tracks</a:t>
            </a:r>
            <a:r>
              <a:rPr lang="ru-RU" dirty="0"/>
              <a:t> </a:t>
            </a:r>
            <a:r>
              <a:rPr lang="ru-RU" dirty="0" err="1"/>
              <a:t>represent</a:t>
            </a:r>
            <a:r>
              <a:rPr lang="ru-RU" dirty="0"/>
              <a:t> a 115 </a:t>
            </a:r>
            <a:r>
              <a:rPr lang="ru-RU" dirty="0" err="1"/>
              <a:t>kb</a:t>
            </a:r>
            <a:r>
              <a:rPr lang="ru-RU" dirty="0"/>
              <a:t> DNA </a:t>
            </a:r>
            <a:r>
              <a:rPr lang="ru-RU" dirty="0" err="1"/>
              <a:t>strand</a:t>
            </a:r>
            <a:r>
              <a:rPr lang="ru-RU" dirty="0"/>
              <a:t> </a:t>
            </a:r>
            <a:r>
              <a:rPr lang="ru-RU" dirty="0" err="1"/>
              <a:t>aggregated</a:t>
            </a:r>
            <a:r>
              <a:rPr lang="ru-RU" dirty="0"/>
              <a:t> </a:t>
            </a:r>
            <a:r>
              <a:rPr lang="ru-RU" dirty="0" err="1"/>
              <a:t>into</a:t>
            </a:r>
            <a:r>
              <a:rPr lang="ru-RU" dirty="0"/>
              <a:t> 128bp </a:t>
            </a:r>
            <a:r>
              <a:rPr lang="ru-RU" dirty="0" err="1"/>
              <a:t>bins</a:t>
            </a:r>
            <a:r>
              <a:rPr lang="ru-RU" dirty="0"/>
              <a:t>, </a:t>
            </a:r>
            <a:r>
              <a:rPr lang="ru-RU" dirty="0" err="1"/>
              <a:t>resulting</a:t>
            </a:r>
            <a:r>
              <a:rPr lang="ru-RU" dirty="0"/>
              <a:t> </a:t>
            </a:r>
            <a:r>
              <a:rPr lang="ru-RU" dirty="0" err="1"/>
              <a:t>in</a:t>
            </a:r>
            <a:r>
              <a:rPr lang="ru-RU" dirty="0"/>
              <a:t> 896 </a:t>
            </a:r>
            <a:r>
              <a:rPr lang="ru-RU" dirty="0" err="1"/>
              <a:t>values</a:t>
            </a:r>
            <a:r>
              <a:rPr lang="ru-RU" dirty="0"/>
              <a:t> </a:t>
            </a:r>
            <a:r>
              <a:rPr lang="ru-RU" dirty="0" err="1"/>
              <a:t>per</a:t>
            </a:r>
            <a:r>
              <a:rPr lang="ru-RU" dirty="0"/>
              <a:t> </a:t>
            </a:r>
            <a:r>
              <a:rPr lang="ru-RU" dirty="0" err="1"/>
              <a:t>track</a:t>
            </a:r>
            <a:r>
              <a:rPr lang="ru-RU" dirty="0"/>
              <a:t>. </a:t>
            </a:r>
          </a:p>
        </p:txBody>
      </p:sp>
    </p:spTree>
    <p:extLst>
      <p:ext uri="{BB962C8B-B14F-4D97-AF65-F5344CB8AC3E}">
        <p14:creationId xmlns:p14="http://schemas.microsoft.com/office/powerpoint/2010/main" val="174794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920" y="908430"/>
            <a:ext cx="9570720" cy="1754326"/>
          </a:xfrm>
          <a:prstGeom prst="rect">
            <a:avLst/>
          </a:prstGeom>
        </p:spPr>
        <p:txBody>
          <a:bodyPr wrap="square">
            <a:spAutoFit/>
          </a:bodyPr>
          <a:lstStyle/>
          <a:p>
            <a:r>
              <a:rPr lang="en-US" b="0" i="0" dirty="0" smtClean="0">
                <a:solidFill>
                  <a:srgbClr val="000000"/>
                </a:solidFill>
                <a:effectLst/>
                <a:latin typeface="Open Sans" panose="020B0606030504020204" pitchFamily="34" charset="0"/>
              </a:rPr>
              <a:t>It is important to note that some individuals with Mendelian disease may still be included in the datasets. We suggest caution about excluding variants as disease candidates when seen in one or a few individuals. Also, as demonstrated in Figure </a:t>
            </a:r>
            <a:r>
              <a:rPr lang="en-US" i="0" dirty="0" smtClean="0">
                <a:effectLst/>
                <a:latin typeface="Open Sans" panose="020B0606030504020204" pitchFamily="34" charset="0"/>
                <a:hlinkClick r:id="rId2"/>
              </a:rPr>
              <a:t>2a,b</a:t>
            </a:r>
            <a:r>
              <a:rPr lang="en-US" b="0" i="0" dirty="0" smtClean="0">
                <a:solidFill>
                  <a:srgbClr val="000000"/>
                </a:solidFill>
                <a:effectLst/>
                <a:latin typeface="Open Sans" panose="020B0606030504020204" pitchFamily="34" charset="0"/>
              </a:rPr>
              <a:t>, and prior work (</a:t>
            </a:r>
            <a:r>
              <a:rPr lang="en-US" b="0" i="0" dirty="0" err="1" smtClean="0">
                <a:solidFill>
                  <a:srgbClr val="000000"/>
                </a:solidFill>
                <a:effectLst/>
                <a:latin typeface="Open Sans" panose="020B0606030504020204" pitchFamily="34" charset="0"/>
              </a:rPr>
              <a:t>Karczewski</a:t>
            </a:r>
            <a:r>
              <a:rPr lang="en-US" b="0" i="0" dirty="0" smtClean="0">
                <a:solidFill>
                  <a:srgbClr val="000000"/>
                </a:solidFill>
                <a:effectLst/>
                <a:latin typeface="Open Sans" panose="020B0606030504020204" pitchFamily="34" charset="0"/>
              </a:rPr>
              <a:t> et al., </a:t>
            </a:r>
            <a:r>
              <a:rPr lang="en-US" b="0" i="0" dirty="0" smtClean="0">
                <a:solidFill>
                  <a:srgbClr val="000000"/>
                </a:solidFill>
                <a:effectLst/>
                <a:latin typeface="Open Sans" panose="020B0606030504020204" pitchFamily="34" charset="0"/>
                <a:hlinkClick r:id="rId3"/>
              </a:rPr>
              <a:t>2020</a:t>
            </a:r>
            <a:r>
              <a:rPr lang="en-US" b="0" i="0" dirty="0" smtClean="0">
                <a:solidFill>
                  <a:srgbClr val="000000"/>
                </a:solidFill>
                <a:effectLst/>
                <a:latin typeface="Open Sans" panose="020B0606030504020204" pitchFamily="34" charset="0"/>
              </a:rPr>
              <a:t>), we are still far from representing all possible variation, and a variant's absence from </a:t>
            </a:r>
            <a:r>
              <a:rPr lang="en-US" b="0" i="0" dirty="0" err="1" smtClean="0">
                <a:solidFill>
                  <a:srgbClr val="000000"/>
                </a:solidFill>
                <a:effectLst/>
                <a:latin typeface="Open Sans" panose="020B0606030504020204" pitchFamily="34" charset="0"/>
              </a:rPr>
              <a:t>gnomAD</a:t>
            </a:r>
            <a:r>
              <a:rPr lang="en-US" b="0" i="0" dirty="0" smtClean="0">
                <a:solidFill>
                  <a:srgbClr val="000000"/>
                </a:solidFill>
                <a:effectLst/>
                <a:latin typeface="Open Sans" panose="020B0606030504020204" pitchFamily="34" charset="0"/>
              </a:rPr>
              <a:t> is consistent but far from sufficient evidence for its involvement in disease.</a:t>
            </a:r>
            <a:endParaRPr lang="ru-RU" dirty="0"/>
          </a:p>
        </p:txBody>
      </p:sp>
      <p:sp>
        <p:nvSpPr>
          <p:cNvPr id="5" name="TextBox 4"/>
          <p:cNvSpPr txBox="1"/>
          <p:nvPr/>
        </p:nvSpPr>
        <p:spPr>
          <a:xfrm>
            <a:off x="60960" y="400594"/>
            <a:ext cx="6470469" cy="369332"/>
          </a:xfrm>
          <a:prstGeom prst="rect">
            <a:avLst/>
          </a:prstGeom>
          <a:noFill/>
        </p:spPr>
        <p:txBody>
          <a:bodyPr wrap="square" rtlCol="0">
            <a:spAutoFit/>
          </a:bodyPr>
          <a:lstStyle/>
          <a:p>
            <a:r>
              <a:rPr lang="ru-RU" dirty="0" smtClean="0"/>
              <a:t>Вообще эта база данных по идее включает здоровых людей, но</a:t>
            </a:r>
            <a:r>
              <a:rPr lang="en-US" dirty="0" smtClean="0"/>
              <a:t>:</a:t>
            </a:r>
            <a:endParaRPr lang="ru-RU" dirty="0"/>
          </a:p>
        </p:txBody>
      </p:sp>
      <p:sp>
        <p:nvSpPr>
          <p:cNvPr id="2" name="Прямоугольник 1"/>
          <p:cNvSpPr/>
          <p:nvPr/>
        </p:nvSpPr>
        <p:spPr>
          <a:xfrm>
            <a:off x="435429" y="5562489"/>
            <a:ext cx="6096000" cy="923330"/>
          </a:xfrm>
          <a:prstGeom prst="rect">
            <a:avLst/>
          </a:prstGeom>
        </p:spPr>
        <p:txBody>
          <a:bodyPr>
            <a:spAutoFit/>
          </a:bodyPr>
          <a:lstStyle/>
          <a:p>
            <a:r>
              <a:rPr lang="en-US" dirty="0">
                <a:solidFill>
                  <a:srgbClr val="1F2328"/>
                </a:solidFill>
                <a:latin typeface="-apple-system"/>
              </a:rPr>
              <a:t>Only high quality genotypes are counted towards allele number. Thus, AN varies along the genome because not all regions are equally covered in all samples.</a:t>
            </a:r>
            <a:endParaRPr lang="ru-RU" dirty="0"/>
          </a:p>
        </p:txBody>
      </p:sp>
      <p:sp>
        <p:nvSpPr>
          <p:cNvPr id="3" name="TextBox 2"/>
          <p:cNvSpPr txBox="1"/>
          <p:nvPr/>
        </p:nvSpPr>
        <p:spPr>
          <a:xfrm>
            <a:off x="548641" y="4667794"/>
            <a:ext cx="2934788" cy="646331"/>
          </a:xfrm>
          <a:prstGeom prst="rect">
            <a:avLst/>
          </a:prstGeom>
          <a:noFill/>
        </p:spPr>
        <p:txBody>
          <a:bodyPr wrap="square" rtlCol="0">
            <a:spAutoFit/>
          </a:bodyPr>
          <a:lstStyle/>
          <a:p>
            <a:r>
              <a:rPr lang="ru-RU" dirty="0" smtClean="0"/>
              <a:t>Суммарное количество аллелей оказалось разным</a:t>
            </a:r>
            <a:r>
              <a:rPr lang="en-US" dirty="0" smtClean="0"/>
              <a:t>:</a:t>
            </a:r>
            <a:r>
              <a:rPr lang="ru-RU" dirty="0" smtClean="0"/>
              <a:t> </a:t>
            </a:r>
            <a:endParaRPr lang="ru-RU" dirty="0"/>
          </a:p>
        </p:txBody>
      </p:sp>
    </p:spTree>
    <p:extLst>
      <p:ext uri="{BB962C8B-B14F-4D97-AF65-F5344CB8AC3E}">
        <p14:creationId xmlns:p14="http://schemas.microsoft.com/office/powerpoint/2010/main" val="425944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817" y="144870"/>
            <a:ext cx="10515600" cy="4351338"/>
          </a:xfrm>
        </p:spPr>
        <p:txBody>
          <a:bodyPr/>
          <a:lstStyle/>
          <a:p>
            <a:r>
              <a:rPr lang="ru-RU" dirty="0" smtClean="0"/>
              <a:t>Пытаемся запустить </a:t>
            </a:r>
            <a:r>
              <a:rPr lang="en-US" dirty="0" err="1" smtClean="0"/>
              <a:t>enformer</a:t>
            </a:r>
            <a:r>
              <a:rPr lang="en-US" dirty="0" smtClean="0"/>
              <a:t>.</a:t>
            </a:r>
            <a:r>
              <a:rPr lang="ru-RU" dirty="0" smtClean="0"/>
              <a:t> (</a:t>
            </a:r>
            <a:r>
              <a:rPr lang="ru-RU" dirty="0" smtClean="0">
                <a:solidFill>
                  <a:srgbClr val="7030A0"/>
                </a:solidFill>
              </a:rPr>
              <a:t>кластер </a:t>
            </a:r>
            <a:r>
              <a:rPr lang="ru-RU" dirty="0" err="1" smtClean="0">
                <a:solidFill>
                  <a:srgbClr val="7030A0"/>
                </a:solidFill>
              </a:rPr>
              <a:t>ицига</a:t>
            </a:r>
            <a:r>
              <a:rPr lang="ru-RU" dirty="0" smtClean="0">
                <a:solidFill>
                  <a:srgbClr val="7030A0"/>
                </a:solidFill>
              </a:rPr>
              <a:t>, </a:t>
            </a:r>
            <a:r>
              <a:rPr lang="en-US" dirty="0" err="1" smtClean="0">
                <a:solidFill>
                  <a:srgbClr val="7030A0"/>
                </a:solidFill>
              </a:rPr>
              <a:t>pytorch</a:t>
            </a:r>
            <a:r>
              <a:rPr lang="en-US" dirty="0" smtClean="0">
                <a:solidFill>
                  <a:srgbClr val="7030A0"/>
                </a:solidFill>
              </a:rPr>
              <a:t> </a:t>
            </a:r>
            <a:r>
              <a:rPr lang="ru-RU" dirty="0" smtClean="0">
                <a:solidFill>
                  <a:srgbClr val="7030A0"/>
                </a:solidFill>
              </a:rPr>
              <a:t>версия</a:t>
            </a:r>
            <a:r>
              <a:rPr lang="ru-RU" dirty="0" smtClean="0"/>
              <a:t>)</a:t>
            </a:r>
            <a:endParaRPr lang="ru-RU" dirty="0"/>
          </a:p>
        </p:txBody>
      </p:sp>
      <p:sp>
        <p:nvSpPr>
          <p:cNvPr id="6" name="TextBox 5"/>
          <p:cNvSpPr txBox="1"/>
          <p:nvPr/>
        </p:nvSpPr>
        <p:spPr>
          <a:xfrm>
            <a:off x="0" y="6078584"/>
            <a:ext cx="6851469" cy="369332"/>
          </a:xfrm>
          <a:prstGeom prst="rect">
            <a:avLst/>
          </a:prstGeom>
          <a:noFill/>
        </p:spPr>
        <p:txBody>
          <a:bodyPr wrap="square" rtlCol="0">
            <a:spAutoFit/>
          </a:bodyPr>
          <a:lstStyle/>
          <a:p>
            <a:r>
              <a:rPr lang="ru-RU" dirty="0" smtClean="0"/>
              <a:t>Использование оперативной памяти вырастает до 25</a:t>
            </a:r>
            <a:r>
              <a:rPr lang="en-US" dirty="0" smtClean="0"/>
              <a:t>Gb</a:t>
            </a:r>
            <a:endParaRPr lang="ru-RU" dirty="0"/>
          </a:p>
        </p:txBody>
      </p:sp>
      <p:sp>
        <p:nvSpPr>
          <p:cNvPr id="9" name="TextBox 8"/>
          <p:cNvSpPr txBox="1"/>
          <p:nvPr/>
        </p:nvSpPr>
        <p:spPr>
          <a:xfrm>
            <a:off x="116221" y="5709252"/>
            <a:ext cx="5468983" cy="369332"/>
          </a:xfrm>
          <a:prstGeom prst="rect">
            <a:avLst/>
          </a:prstGeom>
          <a:noFill/>
        </p:spPr>
        <p:txBody>
          <a:bodyPr wrap="square" rtlCol="0">
            <a:spAutoFit/>
          </a:bodyPr>
          <a:lstStyle/>
          <a:p>
            <a:r>
              <a:rPr lang="ru-RU" dirty="0" smtClean="0"/>
              <a:t>На </a:t>
            </a:r>
            <a:r>
              <a:rPr lang="en-US" dirty="0" smtClean="0">
                <a:solidFill>
                  <a:srgbClr val="7030A0"/>
                </a:solidFill>
              </a:rPr>
              <a:t>CPU</a:t>
            </a:r>
            <a:r>
              <a:rPr lang="en-US" dirty="0" smtClean="0"/>
              <a:t> </a:t>
            </a:r>
            <a:r>
              <a:rPr lang="ru-RU" dirty="0" err="1" smtClean="0"/>
              <a:t>инференс</a:t>
            </a:r>
            <a:r>
              <a:rPr lang="ru-RU" dirty="0" smtClean="0"/>
              <a:t> занимает около 44 секунд</a:t>
            </a:r>
            <a:endParaRPr lang="ru-RU" dirty="0"/>
          </a:p>
        </p:txBody>
      </p:sp>
      <p:pic>
        <p:nvPicPr>
          <p:cNvPr id="10" name="Рисунок 9"/>
          <p:cNvPicPr>
            <a:picLocks noChangeAspect="1"/>
          </p:cNvPicPr>
          <p:nvPr/>
        </p:nvPicPr>
        <p:blipFill rotWithShape="1">
          <a:blip r:embed="rId2"/>
          <a:srcRect b="38449"/>
          <a:stretch/>
        </p:blipFill>
        <p:spPr>
          <a:xfrm>
            <a:off x="6113417" y="628538"/>
            <a:ext cx="5778138" cy="2116499"/>
          </a:xfrm>
          <a:prstGeom prst="rect">
            <a:avLst/>
          </a:prstGeom>
        </p:spPr>
      </p:pic>
      <p:sp>
        <p:nvSpPr>
          <p:cNvPr id="11" name="TextBox 10"/>
          <p:cNvSpPr txBox="1"/>
          <p:nvPr/>
        </p:nvSpPr>
        <p:spPr>
          <a:xfrm>
            <a:off x="6357257" y="2707705"/>
            <a:ext cx="5468983" cy="369332"/>
          </a:xfrm>
          <a:prstGeom prst="rect">
            <a:avLst/>
          </a:prstGeom>
          <a:noFill/>
        </p:spPr>
        <p:txBody>
          <a:bodyPr wrap="square" rtlCol="0">
            <a:spAutoFit/>
          </a:bodyPr>
          <a:lstStyle/>
          <a:p>
            <a:r>
              <a:rPr lang="ru-RU" dirty="0" smtClean="0"/>
              <a:t>На </a:t>
            </a:r>
            <a:r>
              <a:rPr lang="en-US" dirty="0">
                <a:solidFill>
                  <a:srgbClr val="7030A0"/>
                </a:solidFill>
              </a:rPr>
              <a:t>G</a:t>
            </a:r>
            <a:r>
              <a:rPr lang="en-US" dirty="0" smtClean="0">
                <a:solidFill>
                  <a:srgbClr val="7030A0"/>
                </a:solidFill>
              </a:rPr>
              <a:t>PU</a:t>
            </a:r>
            <a:r>
              <a:rPr lang="en-US" dirty="0" smtClean="0"/>
              <a:t> </a:t>
            </a:r>
            <a:r>
              <a:rPr lang="ru-RU" dirty="0" err="1" smtClean="0"/>
              <a:t>инференс</a:t>
            </a:r>
            <a:r>
              <a:rPr lang="ru-RU" dirty="0" smtClean="0"/>
              <a:t> занимает около </a:t>
            </a:r>
            <a:r>
              <a:rPr lang="en-US" dirty="0" smtClean="0"/>
              <a:t>1</a:t>
            </a:r>
            <a:r>
              <a:rPr lang="ru-RU" dirty="0" smtClean="0"/>
              <a:t> секунд</a:t>
            </a:r>
            <a:r>
              <a:rPr lang="ru-RU" dirty="0"/>
              <a:t>ы</a:t>
            </a:r>
          </a:p>
        </p:txBody>
      </p:sp>
      <p:sp>
        <p:nvSpPr>
          <p:cNvPr id="12" name="TextBox 11"/>
          <p:cNvSpPr txBox="1"/>
          <p:nvPr/>
        </p:nvSpPr>
        <p:spPr>
          <a:xfrm>
            <a:off x="6061165" y="5652045"/>
            <a:ext cx="6061166" cy="923330"/>
          </a:xfrm>
          <a:prstGeom prst="rect">
            <a:avLst/>
          </a:prstGeom>
          <a:noFill/>
        </p:spPr>
        <p:txBody>
          <a:bodyPr wrap="square" rtlCol="0">
            <a:spAutoFit/>
          </a:bodyPr>
          <a:lstStyle/>
          <a:p>
            <a:r>
              <a:rPr lang="ru-RU" dirty="0" smtClean="0"/>
              <a:t>Максимальный размер </a:t>
            </a:r>
            <a:r>
              <a:rPr lang="ru-RU" dirty="0" err="1" smtClean="0"/>
              <a:t>батча</a:t>
            </a:r>
            <a:r>
              <a:rPr lang="ru-RU" dirty="0" smtClean="0"/>
              <a:t>, который входит в 15 Гб равен 5, но это прям на грани уже. Соответственно время </a:t>
            </a:r>
            <a:r>
              <a:rPr lang="ru-RU" dirty="0" err="1" smtClean="0"/>
              <a:t>инференса</a:t>
            </a:r>
            <a:r>
              <a:rPr lang="ru-RU" dirty="0" smtClean="0"/>
              <a:t> 5 секунд</a:t>
            </a:r>
            <a:endParaRPr lang="ru-RU" dirty="0"/>
          </a:p>
        </p:txBody>
      </p:sp>
      <p:pic>
        <p:nvPicPr>
          <p:cNvPr id="13" name="Рисунок 12"/>
          <p:cNvPicPr>
            <a:picLocks noChangeAspect="1"/>
          </p:cNvPicPr>
          <p:nvPr/>
        </p:nvPicPr>
        <p:blipFill>
          <a:blip r:embed="rId3"/>
          <a:stretch>
            <a:fillRect/>
          </a:stretch>
        </p:blipFill>
        <p:spPr>
          <a:xfrm>
            <a:off x="352649" y="1635127"/>
            <a:ext cx="5695453" cy="2024065"/>
          </a:xfrm>
          <a:prstGeom prst="rect">
            <a:avLst/>
          </a:prstGeom>
        </p:spPr>
      </p:pic>
      <p:sp>
        <p:nvSpPr>
          <p:cNvPr id="14" name="TextBox 13"/>
          <p:cNvSpPr txBox="1"/>
          <p:nvPr/>
        </p:nvSpPr>
        <p:spPr>
          <a:xfrm>
            <a:off x="116221" y="4654985"/>
            <a:ext cx="4458788" cy="369332"/>
          </a:xfrm>
          <a:prstGeom prst="rect">
            <a:avLst/>
          </a:prstGeom>
          <a:noFill/>
        </p:spPr>
        <p:txBody>
          <a:bodyPr wrap="square" rtlCol="0">
            <a:spAutoFit/>
          </a:bodyPr>
          <a:lstStyle/>
          <a:p>
            <a:r>
              <a:rPr lang="ru-RU" dirty="0" smtClean="0"/>
              <a:t>Все тесты с </a:t>
            </a:r>
            <a:r>
              <a:rPr lang="ru-RU" dirty="0" err="1" smtClean="0"/>
              <a:t>инпутом</a:t>
            </a:r>
            <a:r>
              <a:rPr lang="ru-RU" dirty="0" smtClean="0"/>
              <a:t> из </a:t>
            </a:r>
            <a:r>
              <a:rPr lang="ru-RU" dirty="0" err="1" smtClean="0"/>
              <a:t>рэндома</a:t>
            </a:r>
            <a:endParaRPr lang="ru-RU" dirty="0"/>
          </a:p>
        </p:txBody>
      </p:sp>
      <p:sp>
        <p:nvSpPr>
          <p:cNvPr id="15" name="Прямоугольник 14"/>
          <p:cNvSpPr/>
          <p:nvPr/>
        </p:nvSpPr>
        <p:spPr>
          <a:xfrm>
            <a:off x="0" y="5021127"/>
            <a:ext cx="10911840" cy="261610"/>
          </a:xfrm>
          <a:prstGeom prst="rect">
            <a:avLst/>
          </a:prstGeom>
        </p:spPr>
        <p:txBody>
          <a:bodyPr wrap="square">
            <a:spAutoFit/>
          </a:bodyPr>
          <a:lstStyle/>
          <a:p>
            <a:r>
              <a:rPr lang="en-US" sz="1100" dirty="0" err="1">
                <a:solidFill>
                  <a:srgbClr val="267F99"/>
                </a:solidFill>
                <a:latin typeface="Consolas" panose="020B0609020204030204" pitchFamily="49" charset="0"/>
              </a:rPr>
              <a:t>torch</a:t>
            </a:r>
            <a:r>
              <a:rPr lang="en-US" sz="1100" dirty="0" err="1">
                <a:solidFill>
                  <a:srgbClr val="000000"/>
                </a:solidFill>
                <a:latin typeface="Consolas" panose="020B0609020204030204" pitchFamily="49" charset="0"/>
              </a:rPr>
              <a:t>.randint</a:t>
            </a:r>
            <a:r>
              <a:rPr lang="en-US" sz="1100" dirty="0">
                <a:solidFill>
                  <a:srgbClr val="000000"/>
                </a:solidFill>
                <a:latin typeface="Consolas" panose="020B0609020204030204" pitchFamily="49" charset="0"/>
              </a:rPr>
              <a:t>(</a:t>
            </a:r>
            <a:r>
              <a:rPr lang="en-US" sz="1100" dirty="0">
                <a:solidFill>
                  <a:srgbClr val="098658"/>
                </a:solidFill>
                <a:latin typeface="Consolas" panose="020B0609020204030204" pitchFamily="49" charset="0"/>
              </a:rPr>
              <a:t>0</a:t>
            </a:r>
            <a:r>
              <a:rPr lang="en-US" sz="1100" dirty="0">
                <a:solidFill>
                  <a:srgbClr val="000000"/>
                </a:solidFill>
                <a:latin typeface="Consolas" panose="020B0609020204030204" pitchFamily="49" charset="0"/>
              </a:rPr>
              <a:t>, </a:t>
            </a:r>
            <a:r>
              <a:rPr lang="en-US" sz="1100" dirty="0">
                <a:solidFill>
                  <a:srgbClr val="098658"/>
                </a:solidFill>
                <a:latin typeface="Consolas" panose="020B0609020204030204" pitchFamily="49" charset="0"/>
              </a:rPr>
              <a:t>5</a:t>
            </a:r>
            <a:r>
              <a:rPr lang="en-US" sz="1100" dirty="0">
                <a:solidFill>
                  <a:srgbClr val="000000"/>
                </a:solidFill>
                <a:latin typeface="Consolas" panose="020B0609020204030204" pitchFamily="49" charset="0"/>
              </a:rPr>
              <a:t>, (</a:t>
            </a:r>
            <a:r>
              <a:rPr lang="en-US" sz="1100" dirty="0">
                <a:solidFill>
                  <a:srgbClr val="098658"/>
                </a:solidFill>
                <a:latin typeface="Consolas" panose="020B0609020204030204" pitchFamily="49" charset="0"/>
              </a:rPr>
              <a:t>1</a:t>
            </a:r>
            <a:r>
              <a:rPr lang="en-US" sz="1100" dirty="0">
                <a:solidFill>
                  <a:srgbClr val="000000"/>
                </a:solidFill>
                <a:latin typeface="Consolas" panose="020B0609020204030204" pitchFamily="49" charset="0"/>
              </a:rPr>
              <a:t>, </a:t>
            </a:r>
            <a:r>
              <a:rPr lang="en-US" sz="1100" dirty="0">
                <a:solidFill>
                  <a:srgbClr val="098658"/>
                </a:solidFill>
                <a:latin typeface="Consolas" panose="020B0609020204030204" pitchFamily="49" charset="0"/>
              </a:rPr>
              <a:t>196_608</a:t>
            </a:r>
            <a:r>
              <a:rPr lang="en-US" sz="1100" dirty="0">
                <a:solidFill>
                  <a:srgbClr val="000000"/>
                </a:solidFill>
                <a:latin typeface="Consolas" panose="020B0609020204030204" pitchFamily="49" charset="0"/>
              </a:rPr>
              <a:t>)) </a:t>
            </a:r>
            <a:r>
              <a:rPr lang="en-US" sz="1100" dirty="0">
                <a:solidFill>
                  <a:srgbClr val="008000"/>
                </a:solidFill>
                <a:latin typeface="Consolas" panose="020B0609020204030204" pitchFamily="49" charset="0"/>
              </a:rPr>
              <a:t># for ACGTN, in that order (-1 for padding)</a:t>
            </a:r>
            <a:endParaRPr lang="en-US" sz="1100" b="0" dirty="0">
              <a:solidFill>
                <a:srgbClr val="000000"/>
              </a:solidFill>
              <a:effectLst/>
              <a:latin typeface="Consolas" panose="020B0609020204030204" pitchFamily="49" charset="0"/>
            </a:endParaRPr>
          </a:p>
        </p:txBody>
      </p:sp>
      <p:pic>
        <p:nvPicPr>
          <p:cNvPr id="16" name="Рисунок 15"/>
          <p:cNvPicPr>
            <a:picLocks noChangeAspect="1"/>
          </p:cNvPicPr>
          <p:nvPr/>
        </p:nvPicPr>
        <p:blipFill rotWithShape="1">
          <a:blip r:embed="rId4"/>
          <a:srcRect r="64213"/>
          <a:stretch/>
        </p:blipFill>
        <p:spPr>
          <a:xfrm>
            <a:off x="7381331" y="3222232"/>
            <a:ext cx="2938326" cy="2228850"/>
          </a:xfrm>
          <a:prstGeom prst="rect">
            <a:avLst/>
          </a:prstGeom>
        </p:spPr>
      </p:pic>
    </p:spTree>
    <p:extLst>
      <p:ext uri="{BB962C8B-B14F-4D97-AF65-F5344CB8AC3E}">
        <p14:creationId xmlns:p14="http://schemas.microsoft.com/office/powerpoint/2010/main" val="1054666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0559" y="101378"/>
            <a:ext cx="11416937" cy="523220"/>
          </a:xfrm>
          <a:prstGeom prst="rect">
            <a:avLst/>
          </a:prstGeom>
        </p:spPr>
        <p:txBody>
          <a:bodyPr wrap="square">
            <a:spAutoFit/>
          </a:bodyPr>
          <a:lstStyle/>
          <a:p>
            <a:r>
              <a:rPr lang="ru-RU" sz="2800" dirty="0"/>
              <a:t>Пытаемся запустить </a:t>
            </a:r>
            <a:r>
              <a:rPr lang="en-US" sz="2800" dirty="0" err="1"/>
              <a:t>enformer</a:t>
            </a:r>
            <a:r>
              <a:rPr lang="en-US" sz="2800" dirty="0"/>
              <a:t>.</a:t>
            </a:r>
            <a:r>
              <a:rPr lang="ru-RU" sz="2800" dirty="0"/>
              <a:t> </a:t>
            </a:r>
            <a:r>
              <a:rPr lang="ru-RU" sz="2800" dirty="0" smtClean="0"/>
              <a:t>(</a:t>
            </a:r>
            <a:r>
              <a:rPr lang="en-US" sz="2800" dirty="0" err="1" smtClean="0">
                <a:solidFill>
                  <a:srgbClr val="7030A0"/>
                </a:solidFill>
              </a:rPr>
              <a:t>sber_DNA</a:t>
            </a:r>
            <a:r>
              <a:rPr lang="ru-RU" sz="2800" dirty="0" smtClean="0">
                <a:solidFill>
                  <a:srgbClr val="7030A0"/>
                </a:solidFill>
              </a:rPr>
              <a:t>, </a:t>
            </a:r>
            <a:r>
              <a:rPr lang="en-US" sz="2800" dirty="0" err="1">
                <a:solidFill>
                  <a:srgbClr val="7030A0"/>
                </a:solidFill>
              </a:rPr>
              <a:t>pytorch</a:t>
            </a:r>
            <a:r>
              <a:rPr lang="en-US" sz="2800" dirty="0">
                <a:solidFill>
                  <a:srgbClr val="7030A0"/>
                </a:solidFill>
              </a:rPr>
              <a:t> </a:t>
            </a:r>
            <a:r>
              <a:rPr lang="ru-RU" sz="2800" dirty="0">
                <a:solidFill>
                  <a:srgbClr val="7030A0"/>
                </a:solidFill>
              </a:rPr>
              <a:t>версия</a:t>
            </a:r>
            <a:r>
              <a:rPr lang="ru-RU" sz="2800" dirty="0"/>
              <a:t>)</a:t>
            </a:r>
          </a:p>
        </p:txBody>
      </p:sp>
      <p:pic>
        <p:nvPicPr>
          <p:cNvPr id="5" name="Рисунок 4"/>
          <p:cNvPicPr>
            <a:picLocks noChangeAspect="1"/>
          </p:cNvPicPr>
          <p:nvPr/>
        </p:nvPicPr>
        <p:blipFill>
          <a:blip r:embed="rId2"/>
          <a:stretch>
            <a:fillRect/>
          </a:stretch>
        </p:blipFill>
        <p:spPr>
          <a:xfrm>
            <a:off x="68308" y="752610"/>
            <a:ext cx="7077075" cy="3419475"/>
          </a:xfrm>
          <a:prstGeom prst="rect">
            <a:avLst/>
          </a:prstGeom>
        </p:spPr>
      </p:pic>
      <p:sp>
        <p:nvSpPr>
          <p:cNvPr id="6" name="Прямоугольник 5"/>
          <p:cNvSpPr/>
          <p:nvPr/>
        </p:nvSpPr>
        <p:spPr>
          <a:xfrm>
            <a:off x="0" y="4245908"/>
            <a:ext cx="5123710" cy="369332"/>
          </a:xfrm>
          <a:prstGeom prst="rect">
            <a:avLst/>
          </a:prstGeom>
        </p:spPr>
        <p:txBody>
          <a:bodyPr wrap="none">
            <a:spAutoFit/>
          </a:bodyPr>
          <a:lstStyle/>
          <a:p>
            <a:r>
              <a:rPr lang="ru-RU" dirty="0"/>
              <a:t>На </a:t>
            </a:r>
            <a:r>
              <a:rPr lang="en-US" dirty="0">
                <a:solidFill>
                  <a:srgbClr val="7030A0"/>
                </a:solidFill>
              </a:rPr>
              <a:t>GPU</a:t>
            </a:r>
            <a:r>
              <a:rPr lang="en-US" dirty="0"/>
              <a:t> </a:t>
            </a:r>
            <a:r>
              <a:rPr lang="ru-RU" dirty="0" err="1"/>
              <a:t>инференс</a:t>
            </a:r>
            <a:r>
              <a:rPr lang="ru-RU" dirty="0"/>
              <a:t> занимает </a:t>
            </a:r>
            <a:r>
              <a:rPr lang="ru-RU" dirty="0" smtClean="0"/>
              <a:t>тоже около </a:t>
            </a:r>
            <a:r>
              <a:rPr lang="en-US" dirty="0" smtClean="0"/>
              <a:t>1</a:t>
            </a:r>
            <a:r>
              <a:rPr lang="ru-RU" dirty="0" smtClean="0"/>
              <a:t> секунды</a:t>
            </a:r>
            <a:endParaRPr lang="ru-RU" dirty="0"/>
          </a:p>
        </p:txBody>
      </p:sp>
      <p:sp>
        <p:nvSpPr>
          <p:cNvPr id="7" name="TextBox 6"/>
          <p:cNvSpPr txBox="1"/>
          <p:nvPr/>
        </p:nvSpPr>
        <p:spPr>
          <a:xfrm>
            <a:off x="174172" y="4788733"/>
            <a:ext cx="3178628" cy="646331"/>
          </a:xfrm>
          <a:prstGeom prst="rect">
            <a:avLst/>
          </a:prstGeom>
          <a:noFill/>
        </p:spPr>
        <p:txBody>
          <a:bodyPr wrap="square" rtlCol="0">
            <a:spAutoFit/>
          </a:bodyPr>
          <a:lstStyle/>
          <a:p>
            <a:r>
              <a:rPr lang="ru-RU" dirty="0" smtClean="0"/>
              <a:t>Но сюда больше </a:t>
            </a:r>
            <a:r>
              <a:rPr lang="ru-RU" dirty="0" err="1" smtClean="0"/>
              <a:t>батчей</a:t>
            </a:r>
            <a:r>
              <a:rPr lang="ru-RU" dirty="0" smtClean="0"/>
              <a:t> может влезть видимо</a:t>
            </a:r>
            <a:endParaRPr lang="ru-RU" dirty="0"/>
          </a:p>
        </p:txBody>
      </p:sp>
      <p:pic>
        <p:nvPicPr>
          <p:cNvPr id="8" name="Рисунок 7"/>
          <p:cNvPicPr>
            <a:picLocks noChangeAspect="1"/>
          </p:cNvPicPr>
          <p:nvPr/>
        </p:nvPicPr>
        <p:blipFill>
          <a:blip r:embed="rId3"/>
          <a:stretch>
            <a:fillRect/>
          </a:stretch>
        </p:blipFill>
        <p:spPr>
          <a:xfrm>
            <a:off x="7533866" y="833572"/>
            <a:ext cx="2924175" cy="1628775"/>
          </a:xfrm>
          <a:prstGeom prst="rect">
            <a:avLst/>
          </a:prstGeom>
        </p:spPr>
      </p:pic>
      <p:sp>
        <p:nvSpPr>
          <p:cNvPr id="9" name="TextBox 8"/>
          <p:cNvSpPr txBox="1"/>
          <p:nvPr/>
        </p:nvSpPr>
        <p:spPr>
          <a:xfrm>
            <a:off x="7341325" y="2542903"/>
            <a:ext cx="4362995" cy="1477328"/>
          </a:xfrm>
          <a:prstGeom prst="rect">
            <a:avLst/>
          </a:prstGeom>
          <a:noFill/>
        </p:spPr>
        <p:txBody>
          <a:bodyPr wrap="square" rtlCol="0">
            <a:spAutoFit/>
          </a:bodyPr>
          <a:lstStyle/>
          <a:p>
            <a:r>
              <a:rPr lang="ru-RU" dirty="0" smtClean="0"/>
              <a:t>Интересно, что здесь </a:t>
            </a:r>
            <a:r>
              <a:rPr lang="ru-RU" dirty="0" err="1" smtClean="0"/>
              <a:t>инференс</a:t>
            </a:r>
            <a:r>
              <a:rPr lang="ru-RU" dirty="0" smtClean="0"/>
              <a:t> для </a:t>
            </a:r>
            <a:r>
              <a:rPr lang="ru-RU" dirty="0" err="1" smtClean="0"/>
              <a:t>батча</a:t>
            </a:r>
            <a:r>
              <a:rPr lang="ru-RU" dirty="0" smtClean="0"/>
              <a:t> размера 5 занимает 2 секунды, а не 5 как на </a:t>
            </a:r>
            <a:r>
              <a:rPr lang="en-US" dirty="0" smtClean="0"/>
              <a:t>T4 </a:t>
            </a:r>
            <a:r>
              <a:rPr lang="ru-RU" dirty="0" smtClean="0"/>
              <a:t>карточках на кластере </a:t>
            </a:r>
            <a:r>
              <a:rPr lang="ru-RU" dirty="0" err="1" smtClean="0"/>
              <a:t>Ицига</a:t>
            </a:r>
            <a:r>
              <a:rPr lang="ru-RU" dirty="0" smtClean="0"/>
              <a:t>. Получается, </a:t>
            </a:r>
            <a:r>
              <a:rPr lang="en-US" dirty="0" smtClean="0"/>
              <a:t>V100 </a:t>
            </a:r>
            <a:r>
              <a:rPr lang="ru-RU" dirty="0" smtClean="0"/>
              <a:t>действительно получше будут</a:t>
            </a:r>
            <a:r>
              <a:rPr lang="ru-RU" dirty="0" smtClean="0">
                <a:sym typeface="Wingdings" panose="05000000000000000000" pitchFamily="2" charset="2"/>
              </a:rPr>
              <a:t></a:t>
            </a:r>
            <a:endParaRPr lang="ru-RU" dirty="0"/>
          </a:p>
        </p:txBody>
      </p:sp>
      <p:pic>
        <p:nvPicPr>
          <p:cNvPr id="10" name="Рисунок 9"/>
          <p:cNvPicPr>
            <a:picLocks noChangeAspect="1"/>
          </p:cNvPicPr>
          <p:nvPr/>
        </p:nvPicPr>
        <p:blipFill>
          <a:blip r:embed="rId4"/>
          <a:stretch>
            <a:fillRect/>
          </a:stretch>
        </p:blipFill>
        <p:spPr>
          <a:xfrm>
            <a:off x="7467191" y="4172085"/>
            <a:ext cx="2990850" cy="1714500"/>
          </a:xfrm>
          <a:prstGeom prst="rect">
            <a:avLst/>
          </a:prstGeom>
        </p:spPr>
      </p:pic>
      <p:sp>
        <p:nvSpPr>
          <p:cNvPr id="11" name="TextBox 10"/>
          <p:cNvSpPr txBox="1"/>
          <p:nvPr/>
        </p:nvSpPr>
        <p:spPr>
          <a:xfrm>
            <a:off x="7402285" y="6038439"/>
            <a:ext cx="3805646" cy="646331"/>
          </a:xfrm>
          <a:prstGeom prst="rect">
            <a:avLst/>
          </a:prstGeom>
          <a:noFill/>
        </p:spPr>
        <p:txBody>
          <a:bodyPr wrap="square" rtlCol="0">
            <a:spAutoFit/>
          </a:bodyPr>
          <a:lstStyle/>
          <a:p>
            <a:r>
              <a:rPr lang="ru-RU" dirty="0" smtClean="0"/>
              <a:t>Входит </a:t>
            </a:r>
            <a:r>
              <a:rPr lang="ru-RU" dirty="0" err="1" smtClean="0"/>
              <a:t>макисмально</a:t>
            </a:r>
            <a:r>
              <a:rPr lang="ru-RU" dirty="0" smtClean="0"/>
              <a:t> 10 </a:t>
            </a:r>
            <a:r>
              <a:rPr lang="ru-RU" dirty="0" err="1" smtClean="0"/>
              <a:t>батчей</a:t>
            </a:r>
            <a:r>
              <a:rPr lang="ru-RU" dirty="0" smtClean="0"/>
              <a:t>, что занимает всего 3 секунды!</a:t>
            </a:r>
            <a:endParaRPr lang="ru-RU" dirty="0"/>
          </a:p>
        </p:txBody>
      </p:sp>
    </p:spTree>
    <p:extLst>
      <p:ext uri="{BB962C8B-B14F-4D97-AF65-F5344CB8AC3E}">
        <p14:creationId xmlns:p14="http://schemas.microsoft.com/office/powerpoint/2010/main" val="2453425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3" y="148046"/>
            <a:ext cx="8786948" cy="369332"/>
          </a:xfrm>
          <a:prstGeom prst="rect">
            <a:avLst/>
          </a:prstGeom>
          <a:noFill/>
        </p:spPr>
        <p:txBody>
          <a:bodyPr wrap="square" rtlCol="0">
            <a:spAutoFit/>
          </a:bodyPr>
          <a:lstStyle/>
          <a:p>
            <a:r>
              <a:rPr lang="ru-RU" dirty="0" smtClean="0"/>
              <a:t>Сделали </a:t>
            </a:r>
            <a:r>
              <a:rPr lang="ru-RU" dirty="0" err="1" smtClean="0"/>
              <a:t>субсет</a:t>
            </a:r>
            <a:r>
              <a:rPr lang="ru-RU" dirty="0"/>
              <a:t> </a:t>
            </a:r>
            <a:r>
              <a:rPr lang="ru-RU" dirty="0" smtClean="0"/>
              <a:t>100 генов с разным </a:t>
            </a:r>
            <a:r>
              <a:rPr lang="en-US" dirty="0" err="1" smtClean="0"/>
              <a:t>pLI</a:t>
            </a:r>
            <a:r>
              <a:rPr lang="en-US" dirty="0" smtClean="0"/>
              <a:t> Score</a:t>
            </a:r>
            <a:r>
              <a:rPr lang="ru-RU" dirty="0" smtClean="0"/>
              <a:t>, чтобы запустить на них </a:t>
            </a:r>
            <a:r>
              <a:rPr lang="ru-RU" dirty="0" err="1" smtClean="0"/>
              <a:t>инференс</a:t>
            </a:r>
            <a:endParaRPr lang="ru-RU" dirty="0"/>
          </a:p>
        </p:txBody>
      </p:sp>
      <p:pic>
        <p:nvPicPr>
          <p:cNvPr id="5" name="Рисунок 4"/>
          <p:cNvPicPr>
            <a:picLocks noChangeAspect="1"/>
          </p:cNvPicPr>
          <p:nvPr/>
        </p:nvPicPr>
        <p:blipFill>
          <a:blip r:embed="rId2"/>
          <a:stretch>
            <a:fillRect/>
          </a:stretch>
        </p:blipFill>
        <p:spPr>
          <a:xfrm>
            <a:off x="287383" y="757102"/>
            <a:ext cx="8048625" cy="571500"/>
          </a:xfrm>
          <a:prstGeom prst="rect">
            <a:avLst/>
          </a:prstGeom>
        </p:spPr>
      </p:pic>
      <p:pic>
        <p:nvPicPr>
          <p:cNvPr id="6" name="Рисунок 5"/>
          <p:cNvPicPr>
            <a:picLocks noChangeAspect="1"/>
          </p:cNvPicPr>
          <p:nvPr/>
        </p:nvPicPr>
        <p:blipFill>
          <a:blip r:embed="rId3"/>
          <a:stretch>
            <a:fillRect/>
          </a:stretch>
        </p:blipFill>
        <p:spPr>
          <a:xfrm>
            <a:off x="3801767" y="1716371"/>
            <a:ext cx="5791200" cy="209550"/>
          </a:xfrm>
          <a:prstGeom prst="rect">
            <a:avLst/>
          </a:prstGeom>
        </p:spPr>
      </p:pic>
      <p:sp>
        <p:nvSpPr>
          <p:cNvPr id="7" name="TextBox 6"/>
          <p:cNvSpPr txBox="1"/>
          <p:nvPr/>
        </p:nvSpPr>
        <p:spPr>
          <a:xfrm>
            <a:off x="452845" y="1716371"/>
            <a:ext cx="3196046" cy="1754326"/>
          </a:xfrm>
          <a:prstGeom prst="rect">
            <a:avLst/>
          </a:prstGeom>
          <a:noFill/>
        </p:spPr>
        <p:txBody>
          <a:bodyPr wrap="square" rtlCol="0">
            <a:spAutoFit/>
          </a:bodyPr>
          <a:lstStyle/>
          <a:p>
            <a:r>
              <a:rPr lang="en-US" dirty="0" err="1" smtClean="0"/>
              <a:t>Gzip</a:t>
            </a:r>
            <a:r>
              <a:rPr lang="en-US" dirty="0" smtClean="0"/>
              <a:t> h5 </a:t>
            </a:r>
            <a:r>
              <a:rPr lang="ru-RU" dirty="0" smtClean="0"/>
              <a:t>файл после </a:t>
            </a:r>
            <a:r>
              <a:rPr lang="ru-RU" dirty="0" err="1" smtClean="0"/>
              <a:t>инференса</a:t>
            </a:r>
            <a:r>
              <a:rPr lang="ru-RU" dirty="0" smtClean="0"/>
              <a:t> занимает 6,7 Гб для 1000 </a:t>
            </a:r>
            <a:r>
              <a:rPr lang="ru-RU" dirty="0" err="1" smtClean="0"/>
              <a:t>сэмплов</a:t>
            </a:r>
            <a:r>
              <a:rPr lang="en-US" dirty="0"/>
              <a:t> (sampleIDs_subset.txt)</a:t>
            </a:r>
            <a:r>
              <a:rPr lang="ru-RU" dirty="0" smtClean="0"/>
              <a:t> для одного гена, т.е. для 100 генов будет 670 Гб, норм. Записала как </a:t>
            </a:r>
            <a:r>
              <a:rPr lang="en-US" dirty="0" smtClean="0"/>
              <a:t>Float16 </a:t>
            </a:r>
            <a:endParaRPr lang="ru-RU" dirty="0"/>
          </a:p>
        </p:txBody>
      </p:sp>
      <p:sp>
        <p:nvSpPr>
          <p:cNvPr id="8" name="TextBox 7"/>
          <p:cNvSpPr txBox="1"/>
          <p:nvPr/>
        </p:nvSpPr>
        <p:spPr>
          <a:xfrm>
            <a:off x="299969" y="3544389"/>
            <a:ext cx="3501798" cy="2308324"/>
          </a:xfrm>
          <a:prstGeom prst="rect">
            <a:avLst/>
          </a:prstGeom>
          <a:noFill/>
        </p:spPr>
        <p:txBody>
          <a:bodyPr wrap="square" rtlCol="0">
            <a:spAutoFit/>
          </a:bodyPr>
          <a:lstStyle/>
          <a:p>
            <a:r>
              <a:rPr lang="ru-RU" dirty="0" smtClean="0"/>
              <a:t>На кластере </a:t>
            </a:r>
            <a:r>
              <a:rPr lang="ru-RU" dirty="0" err="1" smtClean="0"/>
              <a:t>ицига</a:t>
            </a:r>
            <a:r>
              <a:rPr lang="ru-RU" dirty="0" smtClean="0"/>
              <a:t> Для размера </a:t>
            </a:r>
            <a:r>
              <a:rPr lang="ru-RU" dirty="0" err="1" smtClean="0"/>
              <a:t>батча</a:t>
            </a:r>
            <a:r>
              <a:rPr lang="ru-RU" dirty="0" smtClean="0"/>
              <a:t> 3</a:t>
            </a:r>
            <a:r>
              <a:rPr lang="en-US" dirty="0" smtClean="0"/>
              <a:t>:</a:t>
            </a:r>
          </a:p>
          <a:p>
            <a:pPr marL="285750" indent="-285750">
              <a:buFont typeface="Arial" panose="020B0604020202020204" pitchFamily="34" charset="0"/>
              <a:buChar char="•"/>
            </a:pPr>
            <a:r>
              <a:rPr lang="ru-RU" dirty="0" smtClean="0"/>
              <a:t>запись в  </a:t>
            </a:r>
            <a:r>
              <a:rPr lang="en-US" dirty="0" smtClean="0"/>
              <a:t>h5 </a:t>
            </a:r>
            <a:r>
              <a:rPr lang="ru-RU" dirty="0" smtClean="0"/>
              <a:t>файл -  около 4 секунд, </a:t>
            </a:r>
            <a:endParaRPr lang="en-US" dirty="0"/>
          </a:p>
          <a:p>
            <a:pPr marL="285750" indent="-285750">
              <a:buFont typeface="Arial" panose="020B0604020202020204" pitchFamily="34" charset="0"/>
              <a:buChar char="•"/>
            </a:pPr>
            <a:r>
              <a:rPr lang="ru-RU" dirty="0" smtClean="0"/>
              <a:t>предсказание – почему то стало меньше секунды, </a:t>
            </a:r>
            <a:endParaRPr lang="en-US" dirty="0"/>
          </a:p>
          <a:p>
            <a:pPr marL="285750" indent="-285750">
              <a:buFont typeface="Arial" panose="020B0604020202020204" pitchFamily="34" charset="0"/>
              <a:buChar char="•"/>
            </a:pPr>
            <a:r>
              <a:rPr lang="ru-RU" dirty="0" smtClean="0"/>
              <a:t>чтение и </a:t>
            </a:r>
            <a:r>
              <a:rPr lang="en-US" dirty="0" err="1" smtClean="0"/>
              <a:t>onehotencodding</a:t>
            </a:r>
            <a:r>
              <a:rPr lang="en-US" dirty="0" smtClean="0"/>
              <a:t> </a:t>
            </a:r>
            <a:r>
              <a:rPr lang="ru-RU" dirty="0" smtClean="0"/>
              <a:t>меньше секунды</a:t>
            </a:r>
            <a:endParaRPr lang="ru-RU" dirty="0"/>
          </a:p>
        </p:txBody>
      </p:sp>
      <p:pic>
        <p:nvPicPr>
          <p:cNvPr id="9" name="Рисунок 8"/>
          <p:cNvPicPr>
            <a:picLocks noChangeAspect="1"/>
          </p:cNvPicPr>
          <p:nvPr/>
        </p:nvPicPr>
        <p:blipFill>
          <a:blip r:embed="rId4"/>
          <a:stretch>
            <a:fillRect/>
          </a:stretch>
        </p:blipFill>
        <p:spPr>
          <a:xfrm>
            <a:off x="5205005" y="2226604"/>
            <a:ext cx="5286375" cy="1438275"/>
          </a:xfrm>
          <a:prstGeom prst="rect">
            <a:avLst/>
          </a:prstGeom>
        </p:spPr>
      </p:pic>
      <p:cxnSp>
        <p:nvCxnSpPr>
          <p:cNvPr id="11" name="Прямая со стрелкой 10"/>
          <p:cNvCxnSpPr/>
          <p:nvPr/>
        </p:nvCxnSpPr>
        <p:spPr>
          <a:xfrm>
            <a:off x="2701290" y="3298254"/>
            <a:ext cx="2438400" cy="17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01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137" y="101328"/>
            <a:ext cx="10515600" cy="4351338"/>
          </a:xfrm>
        </p:spPr>
        <p:txBody>
          <a:bodyPr>
            <a:normAutofit/>
          </a:bodyPr>
          <a:lstStyle/>
          <a:p>
            <a:r>
              <a:rPr lang="ru-RU" sz="1400" dirty="0" smtClean="0"/>
              <a:t>Решили посчитать статистику, сколько встречается замен у отдельных людей на 196608 букв. Брали все 3202 человека из 1000</a:t>
            </a:r>
            <a:r>
              <a:rPr lang="en-US" sz="1400" dirty="0" smtClean="0"/>
              <a:t>genomes </a:t>
            </a:r>
            <a:r>
              <a:rPr lang="ru-RU" sz="1400" dirty="0" smtClean="0"/>
              <a:t>и их аллели рассматривали как отдельные </a:t>
            </a:r>
            <a:r>
              <a:rPr lang="ru-RU" sz="1400" dirty="0" err="1" smtClean="0"/>
              <a:t>сэмплы</a:t>
            </a:r>
            <a:r>
              <a:rPr lang="ru-RU" sz="1400" dirty="0" smtClean="0"/>
              <a:t>, то есть всего 6404 </a:t>
            </a:r>
            <a:r>
              <a:rPr lang="ru-RU" sz="1400" dirty="0" err="1" smtClean="0"/>
              <a:t>сэмпла</a:t>
            </a:r>
            <a:r>
              <a:rPr lang="en-US" sz="1400" dirty="0" smtClean="0"/>
              <a:t>.</a:t>
            </a:r>
            <a:r>
              <a:rPr lang="ru-RU" sz="1400" dirty="0" smtClean="0"/>
              <a:t> </a:t>
            </a:r>
            <a:endParaRPr lang="ru-RU" sz="1400" dirty="0"/>
          </a:p>
        </p:txBody>
      </p:sp>
      <p:pic>
        <p:nvPicPr>
          <p:cNvPr id="4" name="Рисунок 3"/>
          <p:cNvPicPr>
            <a:picLocks noChangeAspect="1"/>
          </p:cNvPicPr>
          <p:nvPr/>
        </p:nvPicPr>
        <p:blipFill>
          <a:blip r:embed="rId2"/>
          <a:stretch>
            <a:fillRect/>
          </a:stretch>
        </p:blipFill>
        <p:spPr>
          <a:xfrm>
            <a:off x="-226243" y="832978"/>
            <a:ext cx="9335589" cy="5811089"/>
          </a:xfrm>
          <a:prstGeom prst="rect">
            <a:avLst/>
          </a:prstGeom>
        </p:spPr>
      </p:pic>
      <p:sp>
        <p:nvSpPr>
          <p:cNvPr id="5" name="TextBox 4"/>
          <p:cNvSpPr txBox="1"/>
          <p:nvPr/>
        </p:nvSpPr>
        <p:spPr>
          <a:xfrm>
            <a:off x="9187544" y="1593669"/>
            <a:ext cx="1837508" cy="1754326"/>
          </a:xfrm>
          <a:prstGeom prst="rect">
            <a:avLst/>
          </a:prstGeom>
          <a:noFill/>
        </p:spPr>
        <p:txBody>
          <a:bodyPr wrap="square" rtlCol="0">
            <a:spAutoFit/>
          </a:bodyPr>
          <a:lstStyle/>
          <a:p>
            <a:r>
              <a:rPr lang="ru-RU" dirty="0" smtClean="0"/>
              <a:t>Здесь все </a:t>
            </a:r>
            <a:r>
              <a:rPr lang="ru-RU" dirty="0" err="1" smtClean="0"/>
              <a:t>сэмлы</a:t>
            </a:r>
            <a:r>
              <a:rPr lang="ru-RU" dirty="0" smtClean="0"/>
              <a:t> из 9 регионов сложила в одно. Поэтому их 6404*9 </a:t>
            </a:r>
            <a:r>
              <a:rPr lang="ru-RU" dirty="0"/>
              <a:t>=  </a:t>
            </a:r>
            <a:r>
              <a:rPr lang="ru-RU" dirty="0" smtClean="0"/>
              <a:t>57636 </a:t>
            </a:r>
            <a:r>
              <a:rPr lang="ru-RU" dirty="0" err="1" smtClean="0"/>
              <a:t>сэмплов</a:t>
            </a:r>
            <a:r>
              <a:rPr lang="ru-RU" dirty="0" smtClean="0"/>
              <a:t> всего</a:t>
            </a:r>
            <a:endParaRPr lang="ru-RU" dirty="0"/>
          </a:p>
        </p:txBody>
      </p:sp>
    </p:spTree>
    <p:extLst>
      <p:ext uri="{BB962C8B-B14F-4D97-AF65-F5344CB8AC3E}">
        <p14:creationId xmlns:p14="http://schemas.microsoft.com/office/powerpoint/2010/main" val="340567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3838" y="-68260"/>
            <a:ext cx="5636012" cy="3622766"/>
          </a:xfrm>
          <a:prstGeom prst="rect">
            <a:avLst/>
          </a:prstGeom>
        </p:spPr>
      </p:pic>
      <p:pic>
        <p:nvPicPr>
          <p:cNvPr id="5" name="Рисунок 4"/>
          <p:cNvPicPr>
            <a:picLocks noChangeAspect="1"/>
          </p:cNvPicPr>
          <p:nvPr/>
        </p:nvPicPr>
        <p:blipFill>
          <a:blip r:embed="rId3"/>
          <a:stretch>
            <a:fillRect/>
          </a:stretch>
        </p:blipFill>
        <p:spPr>
          <a:xfrm>
            <a:off x="5965370" y="76377"/>
            <a:ext cx="5258242" cy="3405051"/>
          </a:xfrm>
          <a:prstGeom prst="rect">
            <a:avLst/>
          </a:prstGeom>
        </p:spPr>
      </p:pic>
      <p:pic>
        <p:nvPicPr>
          <p:cNvPr id="6" name="Рисунок 5"/>
          <p:cNvPicPr>
            <a:picLocks noChangeAspect="1"/>
          </p:cNvPicPr>
          <p:nvPr/>
        </p:nvPicPr>
        <p:blipFill>
          <a:blip r:embed="rId4"/>
          <a:stretch>
            <a:fillRect/>
          </a:stretch>
        </p:blipFill>
        <p:spPr>
          <a:xfrm>
            <a:off x="634318" y="3554506"/>
            <a:ext cx="4876801" cy="3303494"/>
          </a:xfrm>
          <a:prstGeom prst="rect">
            <a:avLst/>
          </a:prstGeom>
        </p:spPr>
      </p:pic>
      <p:pic>
        <p:nvPicPr>
          <p:cNvPr id="7" name="Рисунок 6"/>
          <p:cNvPicPr>
            <a:picLocks noChangeAspect="1"/>
          </p:cNvPicPr>
          <p:nvPr/>
        </p:nvPicPr>
        <p:blipFill>
          <a:blip r:embed="rId5"/>
          <a:stretch>
            <a:fillRect/>
          </a:stretch>
        </p:blipFill>
        <p:spPr>
          <a:xfrm>
            <a:off x="5709850" y="3557804"/>
            <a:ext cx="5071361" cy="3300196"/>
          </a:xfrm>
          <a:prstGeom prst="rect">
            <a:avLst/>
          </a:prstGeom>
        </p:spPr>
      </p:pic>
    </p:spTree>
    <p:extLst>
      <p:ext uri="{BB962C8B-B14F-4D97-AF65-F5344CB8AC3E}">
        <p14:creationId xmlns:p14="http://schemas.microsoft.com/office/powerpoint/2010/main" val="2431628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2218" y="729150"/>
            <a:ext cx="9492342" cy="6045766"/>
          </a:xfrm>
          <a:prstGeom prst="rect">
            <a:avLst/>
          </a:prstGeom>
        </p:spPr>
      </p:pic>
      <p:sp>
        <p:nvSpPr>
          <p:cNvPr id="5" name="TextBox 4"/>
          <p:cNvSpPr txBox="1"/>
          <p:nvPr/>
        </p:nvSpPr>
        <p:spPr>
          <a:xfrm>
            <a:off x="696686" y="226423"/>
            <a:ext cx="7071360" cy="646331"/>
          </a:xfrm>
          <a:prstGeom prst="rect">
            <a:avLst/>
          </a:prstGeom>
          <a:noFill/>
        </p:spPr>
        <p:txBody>
          <a:bodyPr wrap="square" rtlCol="0">
            <a:spAutoFit/>
          </a:bodyPr>
          <a:lstStyle/>
          <a:p>
            <a:r>
              <a:rPr lang="ru-RU" dirty="0" smtClean="0"/>
              <a:t>Также мы оценили сколько вообще всяких разных уникальных замен встречается на разное количество </a:t>
            </a:r>
            <a:r>
              <a:rPr lang="ru-RU" dirty="0" err="1" smtClean="0"/>
              <a:t>сэмплов</a:t>
            </a:r>
            <a:r>
              <a:rPr lang="ru-RU" dirty="0" smtClean="0"/>
              <a:t>.</a:t>
            </a:r>
            <a:endParaRPr lang="ru-RU" dirty="0"/>
          </a:p>
        </p:txBody>
      </p:sp>
      <p:pic>
        <p:nvPicPr>
          <p:cNvPr id="6" name="Рисунок 5"/>
          <p:cNvPicPr>
            <a:picLocks noChangeAspect="1"/>
          </p:cNvPicPr>
          <p:nvPr/>
        </p:nvPicPr>
        <p:blipFill>
          <a:blip r:embed="rId3"/>
          <a:stretch>
            <a:fillRect/>
          </a:stretch>
        </p:blipFill>
        <p:spPr>
          <a:xfrm>
            <a:off x="9968405" y="2760374"/>
            <a:ext cx="1704975" cy="1447800"/>
          </a:xfrm>
          <a:prstGeom prst="rect">
            <a:avLst/>
          </a:prstGeom>
        </p:spPr>
      </p:pic>
    </p:spTree>
    <p:extLst>
      <p:ext uri="{BB962C8B-B14F-4D97-AF65-F5344CB8AC3E}">
        <p14:creationId xmlns:p14="http://schemas.microsoft.com/office/powerpoint/2010/main" val="3409383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137" y="0"/>
            <a:ext cx="4005943" cy="369332"/>
          </a:xfrm>
          <a:prstGeom prst="rect">
            <a:avLst/>
          </a:prstGeom>
          <a:noFill/>
        </p:spPr>
        <p:txBody>
          <a:bodyPr wrap="square" rtlCol="0">
            <a:spAutoFit/>
          </a:bodyPr>
          <a:lstStyle/>
          <a:p>
            <a:r>
              <a:rPr lang="ru-RU" dirty="0" smtClean="0"/>
              <a:t>То же самое для другого региона</a:t>
            </a:r>
            <a:endParaRPr lang="ru-RU" dirty="0"/>
          </a:p>
        </p:txBody>
      </p:sp>
      <p:pic>
        <p:nvPicPr>
          <p:cNvPr id="5" name="Рисунок 4"/>
          <p:cNvPicPr>
            <a:picLocks noChangeAspect="1"/>
          </p:cNvPicPr>
          <p:nvPr/>
        </p:nvPicPr>
        <p:blipFill rotWithShape="1">
          <a:blip r:embed="rId2"/>
          <a:srcRect l="3257"/>
          <a:stretch/>
        </p:blipFill>
        <p:spPr>
          <a:xfrm>
            <a:off x="66585" y="203365"/>
            <a:ext cx="9589451" cy="6259678"/>
          </a:xfrm>
          <a:prstGeom prst="rect">
            <a:avLst/>
          </a:prstGeom>
        </p:spPr>
      </p:pic>
      <p:pic>
        <p:nvPicPr>
          <p:cNvPr id="6" name="Рисунок 5"/>
          <p:cNvPicPr>
            <a:picLocks noChangeAspect="1"/>
          </p:cNvPicPr>
          <p:nvPr/>
        </p:nvPicPr>
        <p:blipFill>
          <a:blip r:embed="rId3"/>
          <a:stretch>
            <a:fillRect/>
          </a:stretch>
        </p:blipFill>
        <p:spPr>
          <a:xfrm>
            <a:off x="9777956" y="2604542"/>
            <a:ext cx="1971675" cy="1457325"/>
          </a:xfrm>
          <a:prstGeom prst="rect">
            <a:avLst/>
          </a:prstGeom>
        </p:spPr>
      </p:pic>
    </p:spTree>
    <p:extLst>
      <p:ext uri="{BB962C8B-B14F-4D97-AF65-F5344CB8AC3E}">
        <p14:creationId xmlns:p14="http://schemas.microsoft.com/office/powerpoint/2010/main" val="188084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222" y="136162"/>
            <a:ext cx="10515600" cy="4351338"/>
          </a:xfrm>
        </p:spPr>
        <p:txBody>
          <a:bodyPr>
            <a:normAutofit/>
          </a:bodyPr>
          <a:lstStyle/>
          <a:p>
            <a:r>
              <a:rPr lang="ru-RU" sz="2000" dirty="0" smtClean="0"/>
              <a:t>Мы получили предсказания </a:t>
            </a:r>
            <a:r>
              <a:rPr lang="en-US" sz="2000" dirty="0" err="1" smtClean="0"/>
              <a:t>enformer</a:t>
            </a:r>
            <a:r>
              <a:rPr lang="en-US" sz="2000" dirty="0" smtClean="0"/>
              <a:t>, </a:t>
            </a:r>
            <a:r>
              <a:rPr lang="ru-RU" sz="2000" dirty="0" smtClean="0"/>
              <a:t>теперь было бы неплохо их визуализировать и потом уже как то их </a:t>
            </a:r>
            <a:r>
              <a:rPr lang="ru-RU" sz="2000" dirty="0" err="1" smtClean="0"/>
              <a:t>схлопывать</a:t>
            </a:r>
            <a:r>
              <a:rPr lang="ru-RU" sz="2000" dirty="0" smtClean="0"/>
              <a:t>, рисовать распределения и проверять на конкретных примерах со значимыми мутациями в промоторах, что эти предсказания в край распределения попадают.</a:t>
            </a:r>
            <a:endParaRPr lang="ru-RU" sz="2000" dirty="0"/>
          </a:p>
        </p:txBody>
      </p:sp>
      <p:sp>
        <p:nvSpPr>
          <p:cNvPr id="4" name="TextBox 3"/>
          <p:cNvSpPr txBox="1"/>
          <p:nvPr/>
        </p:nvSpPr>
        <p:spPr>
          <a:xfrm>
            <a:off x="383178" y="1632562"/>
            <a:ext cx="7985760" cy="1200329"/>
          </a:xfrm>
          <a:prstGeom prst="rect">
            <a:avLst/>
          </a:prstGeom>
          <a:noFill/>
        </p:spPr>
        <p:txBody>
          <a:bodyPr wrap="square" rtlCol="0">
            <a:spAutoFit/>
          </a:bodyPr>
          <a:lstStyle/>
          <a:p>
            <a:r>
              <a:rPr lang="ru-RU" dirty="0" smtClean="0"/>
              <a:t>Поняла, что из 5314 предсказанных векторов</a:t>
            </a:r>
            <a:r>
              <a:rPr lang="en-US" dirty="0" smtClean="0"/>
              <a:t> </a:t>
            </a:r>
            <a:r>
              <a:rPr lang="ru-RU" dirty="0" smtClean="0"/>
              <a:t>к </a:t>
            </a:r>
            <a:r>
              <a:rPr lang="en-US" dirty="0" smtClean="0"/>
              <a:t>CAGE </a:t>
            </a:r>
            <a:r>
              <a:rPr lang="ru-RU" dirty="0" smtClean="0"/>
              <a:t>относятся только 637 векторов, то есть на самом деле всё предсказание для человека не надо было сохранять, что  означает что, предсказание для 1000 последовательностей должно меньше Гигабайта занимать!</a:t>
            </a:r>
            <a:endParaRPr lang="ru-RU" dirty="0"/>
          </a:p>
        </p:txBody>
      </p:sp>
      <p:sp>
        <p:nvSpPr>
          <p:cNvPr id="7" name="TextBox 6"/>
          <p:cNvSpPr txBox="1"/>
          <p:nvPr/>
        </p:nvSpPr>
        <p:spPr>
          <a:xfrm>
            <a:off x="383178" y="3213463"/>
            <a:ext cx="9457508" cy="923330"/>
          </a:xfrm>
          <a:prstGeom prst="rect">
            <a:avLst/>
          </a:prstGeom>
          <a:noFill/>
        </p:spPr>
        <p:txBody>
          <a:bodyPr wrap="square" rtlCol="0">
            <a:spAutoFit/>
          </a:bodyPr>
          <a:lstStyle/>
          <a:p>
            <a:r>
              <a:rPr lang="ru-RU" dirty="0" smtClean="0"/>
              <a:t>Кроме того, обнаружила, что веса модели не загружались, поэтому переделала все предсказания.</a:t>
            </a:r>
          </a:p>
          <a:p>
            <a:endParaRPr lang="ru-RU" dirty="0"/>
          </a:p>
        </p:txBody>
      </p:sp>
      <p:sp>
        <p:nvSpPr>
          <p:cNvPr id="8" name="TextBox 7"/>
          <p:cNvSpPr txBox="1"/>
          <p:nvPr/>
        </p:nvSpPr>
        <p:spPr>
          <a:xfrm>
            <a:off x="383178" y="4164334"/>
            <a:ext cx="7620000" cy="1200329"/>
          </a:xfrm>
          <a:prstGeom prst="rect">
            <a:avLst/>
          </a:prstGeom>
          <a:noFill/>
        </p:spPr>
        <p:txBody>
          <a:bodyPr wrap="square" rtlCol="0">
            <a:spAutoFit/>
          </a:bodyPr>
          <a:lstStyle/>
          <a:p>
            <a:r>
              <a:rPr lang="ru-RU" dirty="0" smtClean="0"/>
              <a:t>Теперь хочу выбрать какие то известные патогенные варианты, чтобы проверить, что предсказание экспрессии изменится. Желательно в промоторах, в </a:t>
            </a:r>
            <a:r>
              <a:rPr lang="ru-RU" dirty="0" err="1" smtClean="0"/>
              <a:t>некодирующей</a:t>
            </a:r>
            <a:r>
              <a:rPr lang="ru-RU" dirty="0" smtClean="0"/>
              <a:t> части. Потому что однобуквенные замены в </a:t>
            </a:r>
            <a:r>
              <a:rPr lang="ru-RU" dirty="0" err="1" smtClean="0"/>
              <a:t>экзонах</a:t>
            </a:r>
            <a:r>
              <a:rPr lang="ru-RU" dirty="0" smtClean="0"/>
              <a:t> будут влиять на белок в основном, а не транскрипцию.  </a:t>
            </a:r>
            <a:endParaRPr lang="ru-RU" dirty="0"/>
          </a:p>
        </p:txBody>
      </p:sp>
      <p:sp>
        <p:nvSpPr>
          <p:cNvPr id="9" name="TextBox 8"/>
          <p:cNvSpPr txBox="1"/>
          <p:nvPr/>
        </p:nvSpPr>
        <p:spPr>
          <a:xfrm>
            <a:off x="304801" y="5983900"/>
            <a:ext cx="6270171" cy="646331"/>
          </a:xfrm>
          <a:prstGeom prst="rect">
            <a:avLst/>
          </a:prstGeom>
          <a:noFill/>
        </p:spPr>
        <p:txBody>
          <a:bodyPr wrap="square" rtlCol="0">
            <a:spAutoFit/>
          </a:bodyPr>
          <a:lstStyle/>
          <a:p>
            <a:r>
              <a:rPr lang="ru-RU" dirty="0" smtClean="0"/>
              <a:t>Вопрос</a:t>
            </a:r>
            <a:r>
              <a:rPr lang="en-US" dirty="0" smtClean="0"/>
              <a:t>: </a:t>
            </a:r>
            <a:r>
              <a:rPr lang="ru-RU" dirty="0" smtClean="0"/>
              <a:t>Стоит ли нам убрать все раковые и другие ненормальные типы клеток?</a:t>
            </a:r>
            <a:endParaRPr lang="ru-RU" dirty="0"/>
          </a:p>
        </p:txBody>
      </p:sp>
    </p:spTree>
    <p:extLst>
      <p:ext uri="{BB962C8B-B14F-4D97-AF65-F5344CB8AC3E}">
        <p14:creationId xmlns:p14="http://schemas.microsoft.com/office/powerpoint/2010/main" val="887926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2215" y="69668"/>
            <a:ext cx="10101943" cy="5682343"/>
          </a:xfrm>
          <a:prstGeom prst="rect">
            <a:avLst/>
          </a:prstGeom>
        </p:spPr>
      </p:pic>
      <p:sp>
        <p:nvSpPr>
          <p:cNvPr id="5" name="TextBox 4"/>
          <p:cNvSpPr txBox="1"/>
          <p:nvPr/>
        </p:nvSpPr>
        <p:spPr>
          <a:xfrm>
            <a:off x="7506786" y="5752011"/>
            <a:ext cx="4537166" cy="923330"/>
          </a:xfrm>
          <a:prstGeom prst="rect">
            <a:avLst/>
          </a:prstGeom>
          <a:noFill/>
        </p:spPr>
        <p:txBody>
          <a:bodyPr wrap="square" rtlCol="0">
            <a:spAutoFit/>
          </a:bodyPr>
          <a:lstStyle/>
          <a:p>
            <a:r>
              <a:rPr lang="ru-RU" dirty="0" smtClean="0"/>
              <a:t>Можно для гена </a:t>
            </a:r>
            <a:r>
              <a:rPr lang="en-US" dirty="0" smtClean="0"/>
              <a:t>ECE1 </a:t>
            </a:r>
            <a:r>
              <a:rPr lang="ru-RU" dirty="0" smtClean="0"/>
              <a:t>попробовать эту </a:t>
            </a:r>
            <a:r>
              <a:rPr lang="ru-RU" dirty="0" err="1" smtClean="0"/>
              <a:t>делецию</a:t>
            </a:r>
            <a:r>
              <a:rPr lang="ru-RU" dirty="0" smtClean="0"/>
              <a:t> </a:t>
            </a:r>
            <a:r>
              <a:rPr lang="ru-RU" dirty="0" err="1" smtClean="0"/>
              <a:t>замоделировать</a:t>
            </a:r>
            <a:r>
              <a:rPr lang="ru-RU" dirty="0" smtClean="0"/>
              <a:t>. Тут пол гена пропадает. </a:t>
            </a:r>
            <a:endParaRPr lang="ru-RU" dirty="0"/>
          </a:p>
        </p:txBody>
      </p:sp>
      <p:sp>
        <p:nvSpPr>
          <p:cNvPr id="2" name="TextBox 1"/>
          <p:cNvSpPr txBox="1"/>
          <p:nvPr/>
        </p:nvSpPr>
        <p:spPr>
          <a:xfrm>
            <a:off x="174168" y="5890510"/>
            <a:ext cx="5199018" cy="646331"/>
          </a:xfrm>
          <a:prstGeom prst="rect">
            <a:avLst/>
          </a:prstGeom>
          <a:noFill/>
        </p:spPr>
        <p:txBody>
          <a:bodyPr wrap="square" rtlCol="0">
            <a:spAutoFit/>
          </a:bodyPr>
          <a:lstStyle/>
          <a:p>
            <a:r>
              <a:rPr lang="ru-RU" dirty="0" smtClean="0"/>
              <a:t>В </a:t>
            </a:r>
            <a:r>
              <a:rPr lang="en-US" dirty="0" err="1" smtClean="0"/>
              <a:t>clinvar</a:t>
            </a:r>
            <a:r>
              <a:rPr lang="en-US" dirty="0" smtClean="0"/>
              <a:t> </a:t>
            </a:r>
            <a:r>
              <a:rPr lang="ru-RU" dirty="0" smtClean="0"/>
              <a:t>забила ген и выбрала мутацию наиболее подходящую среди патогенных</a:t>
            </a:r>
            <a:endParaRPr lang="ru-RU" dirty="0"/>
          </a:p>
        </p:txBody>
      </p:sp>
    </p:spTree>
    <p:extLst>
      <p:ext uri="{BB962C8B-B14F-4D97-AF65-F5344CB8AC3E}">
        <p14:creationId xmlns:p14="http://schemas.microsoft.com/office/powerpoint/2010/main" val="3224443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5058" y="92619"/>
            <a:ext cx="10515600" cy="1056912"/>
          </a:xfrm>
        </p:spPr>
        <p:txBody>
          <a:bodyPr/>
          <a:lstStyle/>
          <a:p>
            <a:r>
              <a:rPr lang="ru-RU" dirty="0" smtClean="0"/>
              <a:t>Поищем ещё базы данных </a:t>
            </a:r>
            <a:r>
              <a:rPr lang="ru-RU" dirty="0" err="1" smtClean="0"/>
              <a:t>некодирующих</a:t>
            </a:r>
            <a:r>
              <a:rPr lang="ru-RU" dirty="0" smtClean="0"/>
              <a:t> вариантов, влияющих на транскрипцию.</a:t>
            </a:r>
            <a:endParaRPr lang="ru-RU" dirty="0"/>
          </a:p>
        </p:txBody>
      </p:sp>
      <p:sp>
        <p:nvSpPr>
          <p:cNvPr id="4" name="Прямоугольник 3"/>
          <p:cNvSpPr/>
          <p:nvPr/>
        </p:nvSpPr>
        <p:spPr>
          <a:xfrm>
            <a:off x="302876" y="1125778"/>
            <a:ext cx="5699252" cy="369332"/>
          </a:xfrm>
          <a:prstGeom prst="rect">
            <a:avLst/>
          </a:prstGeom>
        </p:spPr>
        <p:txBody>
          <a:bodyPr wrap="none">
            <a:spAutoFit/>
          </a:bodyPr>
          <a:lstStyle/>
          <a:p>
            <a:r>
              <a:rPr lang="ru-RU" dirty="0"/>
              <a:t>https://www.ncbi.nlm.nih.gov/pmc/articles/PMC7706182/</a:t>
            </a:r>
          </a:p>
        </p:txBody>
      </p:sp>
      <p:pic>
        <p:nvPicPr>
          <p:cNvPr id="5" name="Рисунок 4"/>
          <p:cNvPicPr>
            <a:picLocks noChangeAspect="1"/>
          </p:cNvPicPr>
          <p:nvPr/>
        </p:nvPicPr>
        <p:blipFill>
          <a:blip r:embed="rId2"/>
          <a:stretch>
            <a:fillRect/>
          </a:stretch>
        </p:blipFill>
        <p:spPr>
          <a:xfrm>
            <a:off x="185058" y="1442726"/>
            <a:ext cx="7187838" cy="1944858"/>
          </a:xfrm>
          <a:prstGeom prst="rect">
            <a:avLst/>
          </a:prstGeom>
        </p:spPr>
      </p:pic>
      <p:sp>
        <p:nvSpPr>
          <p:cNvPr id="6" name="TextBox 5"/>
          <p:cNvSpPr txBox="1"/>
          <p:nvPr/>
        </p:nvSpPr>
        <p:spPr>
          <a:xfrm>
            <a:off x="8155325" y="756446"/>
            <a:ext cx="2545333" cy="1477328"/>
          </a:xfrm>
          <a:prstGeom prst="rect">
            <a:avLst/>
          </a:prstGeom>
          <a:noFill/>
        </p:spPr>
        <p:txBody>
          <a:bodyPr wrap="square" rtlCol="0">
            <a:spAutoFit/>
          </a:bodyPr>
          <a:lstStyle/>
          <a:p>
            <a:r>
              <a:rPr lang="ru-RU" dirty="0" smtClean="0"/>
              <a:t>Здесь </a:t>
            </a:r>
            <a:r>
              <a:rPr lang="ru-RU" dirty="0" err="1" smtClean="0"/>
              <a:t>аггрегировали</a:t>
            </a:r>
            <a:r>
              <a:rPr lang="ru-RU" dirty="0" smtClean="0"/>
              <a:t> </a:t>
            </a:r>
            <a:r>
              <a:rPr lang="en-US" dirty="0" err="1" smtClean="0"/>
              <a:t>ClinVar</a:t>
            </a:r>
            <a:r>
              <a:rPr lang="en-US" dirty="0" smtClean="0"/>
              <a:t> </a:t>
            </a:r>
            <a:r>
              <a:rPr lang="ru-RU" dirty="0" smtClean="0"/>
              <a:t>и </a:t>
            </a:r>
            <a:r>
              <a:rPr lang="en-US" dirty="0" smtClean="0"/>
              <a:t>OMIM</a:t>
            </a:r>
            <a:r>
              <a:rPr lang="ru-RU" dirty="0" smtClean="0"/>
              <a:t>, только </a:t>
            </a:r>
            <a:r>
              <a:rPr lang="ru-RU" dirty="0" err="1" smtClean="0"/>
              <a:t>некодирующие</a:t>
            </a:r>
            <a:r>
              <a:rPr lang="ru-RU" dirty="0" smtClean="0"/>
              <a:t> варианты. Выглядит довольно удобно.</a:t>
            </a:r>
            <a:endParaRPr lang="ru-RU" dirty="0"/>
          </a:p>
        </p:txBody>
      </p:sp>
      <p:sp>
        <p:nvSpPr>
          <p:cNvPr id="7" name="Прямоугольник 6"/>
          <p:cNvSpPr/>
          <p:nvPr/>
        </p:nvSpPr>
        <p:spPr>
          <a:xfrm>
            <a:off x="6124662" y="2782780"/>
            <a:ext cx="4575996" cy="369332"/>
          </a:xfrm>
          <a:prstGeom prst="rect">
            <a:avLst/>
          </a:prstGeom>
        </p:spPr>
        <p:txBody>
          <a:bodyPr wrap="none">
            <a:spAutoFit/>
          </a:bodyPr>
          <a:lstStyle/>
          <a:p>
            <a:r>
              <a:rPr lang="ru-RU" dirty="0"/>
              <a:t>https://github.com/Gardner-BinfLab/ncVarDB/</a:t>
            </a:r>
          </a:p>
        </p:txBody>
      </p:sp>
      <p:sp>
        <p:nvSpPr>
          <p:cNvPr id="9" name="Прямоугольник 8"/>
          <p:cNvSpPr/>
          <p:nvPr/>
        </p:nvSpPr>
        <p:spPr>
          <a:xfrm>
            <a:off x="5878286" y="5356137"/>
            <a:ext cx="6096000" cy="738664"/>
          </a:xfrm>
          <a:prstGeom prst="rect">
            <a:avLst/>
          </a:prstGeom>
        </p:spPr>
        <p:txBody>
          <a:bodyPr>
            <a:spAutoFit/>
          </a:bodyPr>
          <a:lstStyle/>
          <a:p>
            <a:r>
              <a:rPr lang="en-US" sz="1400" dirty="0">
                <a:solidFill>
                  <a:srgbClr val="333333"/>
                </a:solidFill>
                <a:latin typeface="Georgia" panose="02040502050405020303" pitchFamily="18" charset="0"/>
              </a:rPr>
              <a:t>transcript-specific (</a:t>
            </a:r>
            <a:r>
              <a:rPr lang="en-US" sz="1400" dirty="0" err="1">
                <a:solidFill>
                  <a:srgbClr val="333333"/>
                </a:solidFill>
                <a:latin typeface="Georgia" panose="02040502050405020303" pitchFamily="18" charset="0"/>
              </a:rPr>
              <a:t>ALoFT</a:t>
            </a:r>
            <a:r>
              <a:rPr lang="en-US" sz="1400" dirty="0">
                <a:solidFill>
                  <a:srgbClr val="333333"/>
                </a:solidFill>
                <a:latin typeface="Georgia" panose="02040502050405020303" pitchFamily="18" charset="0"/>
              </a:rPr>
              <a:t>, DEOGEN2, FATHMM [</a:t>
            </a:r>
            <a:r>
              <a:rPr lang="en-US" sz="1400" dirty="0">
                <a:solidFill>
                  <a:srgbClr val="004B83"/>
                </a:solidFill>
                <a:latin typeface="Georgia" panose="02040502050405020303" pitchFamily="18" charset="0"/>
                <a:hlinkClick r:id="rId3" tooltip="Shihab HA, Gough J, Cooper DN, Stenson PD, Barker GLA, Edwards KJ, et al. Predicting the functional, molecular, and phenotypic consequences of amino acid substitutions using hidden Markov models. Hum Mutat. 2013;34:57–65."/>
              </a:rPr>
              <a:t>44</a:t>
            </a:r>
            <a:r>
              <a:rPr lang="en-US" sz="1400" dirty="0">
                <a:solidFill>
                  <a:srgbClr val="333333"/>
                </a:solidFill>
                <a:latin typeface="Georgia" panose="02040502050405020303" pitchFamily="18" charset="0"/>
              </a:rPr>
              <a:t>], LIST-S2, MPC, </a:t>
            </a:r>
            <a:r>
              <a:rPr lang="en-US" sz="1400" dirty="0" err="1">
                <a:solidFill>
                  <a:srgbClr val="333333"/>
                </a:solidFill>
                <a:latin typeface="Georgia" panose="02040502050405020303" pitchFamily="18" charset="0"/>
              </a:rPr>
              <a:t>MutationAssessor</a:t>
            </a:r>
            <a:r>
              <a:rPr lang="en-US" sz="1400" dirty="0">
                <a:solidFill>
                  <a:srgbClr val="333333"/>
                </a:solidFill>
                <a:latin typeface="Georgia" panose="02040502050405020303" pitchFamily="18" charset="0"/>
              </a:rPr>
              <a:t> [</a:t>
            </a:r>
            <a:r>
              <a:rPr lang="en-US" sz="1400" dirty="0">
                <a:solidFill>
                  <a:srgbClr val="004B83"/>
                </a:solidFill>
                <a:latin typeface="Georgia" panose="02040502050405020303" pitchFamily="18" charset="0"/>
                <a:hlinkClick r:id="rId4" tooltip="Reva B, Antipin Y, Sander C. Predicting the functional impact of protein mutations: application to cancer genomics. Nucleic Acids Res. 2011;39:e118."/>
              </a:rPr>
              <a:t>45</a:t>
            </a:r>
            <a:r>
              <a:rPr lang="en-US" sz="1400" dirty="0">
                <a:solidFill>
                  <a:srgbClr val="333333"/>
                </a:solidFill>
                <a:latin typeface="Georgia" panose="02040502050405020303" pitchFamily="18" charset="0"/>
              </a:rPr>
              <a:t>], MVP, Polyphen2 HDIV and Polyphen2 HVAR [</a:t>
            </a:r>
            <a:r>
              <a:rPr lang="en-US" sz="1400" dirty="0">
                <a:solidFill>
                  <a:srgbClr val="004B83"/>
                </a:solidFill>
                <a:latin typeface="Georgia" panose="02040502050405020303" pitchFamily="18" charset="0"/>
                <a:hlinkClick r:id="rId5" tooltip="Adzhubei IA, Schmidt S, Peshkin L, Ramensky VE, Gerasimova A, Bork P, et al. A method and server for predicting damaging missense mutations. Nat Methods. 2010;7:248–9."/>
              </a:rPr>
              <a:t>46</a:t>
            </a:r>
            <a:r>
              <a:rPr lang="en-US" sz="1400" dirty="0">
                <a:solidFill>
                  <a:srgbClr val="333333"/>
                </a:solidFill>
                <a:latin typeface="Georgia" panose="02040502050405020303" pitchFamily="18" charset="0"/>
              </a:rPr>
              <a:t>], PROVEAN [</a:t>
            </a:r>
            <a:r>
              <a:rPr lang="en-US" sz="1400" dirty="0">
                <a:solidFill>
                  <a:srgbClr val="004B83"/>
                </a:solidFill>
                <a:latin typeface="Georgia" panose="02040502050405020303" pitchFamily="18" charset="0"/>
                <a:hlinkClick r:id="rId6" tooltip="Choi Y, Sims GE, Murphy S, Miller JR, Chan AP. Predicting the functional effect of amino acid substitutions and indels. PLoS One. 2012;7:e46688."/>
              </a:rPr>
              <a:t>47</a:t>
            </a:r>
            <a:r>
              <a:rPr lang="en-US" sz="1400" dirty="0">
                <a:solidFill>
                  <a:srgbClr val="333333"/>
                </a:solidFill>
                <a:latin typeface="Georgia" panose="02040502050405020303" pitchFamily="18" charset="0"/>
              </a:rPr>
              <a:t>], SIFT [</a:t>
            </a:r>
            <a:r>
              <a:rPr lang="en-US" sz="1400" dirty="0">
                <a:solidFill>
                  <a:srgbClr val="004B83"/>
                </a:solidFill>
                <a:latin typeface="Georgia" panose="02040502050405020303" pitchFamily="18" charset="0"/>
                <a:hlinkClick r:id="rId7" tooltip="Ng PC, Henikoff S. Predicting deleterious amino acid substitutions. Genome Res. 2001;11:863–74."/>
              </a:rPr>
              <a:t>48</a:t>
            </a:r>
            <a:r>
              <a:rPr lang="en-US" sz="1400" dirty="0">
                <a:solidFill>
                  <a:srgbClr val="333333"/>
                </a:solidFill>
                <a:latin typeface="Georgia" panose="02040502050405020303" pitchFamily="18" charset="0"/>
              </a:rPr>
              <a:t>], SIFT4G, VEST4 [</a:t>
            </a:r>
            <a:r>
              <a:rPr lang="en-US" sz="1400" dirty="0">
                <a:solidFill>
                  <a:srgbClr val="0061A9"/>
                </a:solidFill>
                <a:latin typeface="Georgia" panose="02040502050405020303" pitchFamily="18" charset="0"/>
                <a:hlinkClick r:id="rId8" tooltip="Carter H, Douville C, Stenson PD, Cooper DN, Karchin R. Identifying Mendelian disease genes with the variant effect scoring tool. BMC Genomics. 2013;14(Suppl 3):S3."/>
              </a:rPr>
              <a:t>49</a:t>
            </a:r>
            <a:r>
              <a:rPr lang="en-US" sz="1400" dirty="0">
                <a:solidFill>
                  <a:srgbClr val="333333"/>
                </a:solidFill>
                <a:latin typeface="Georgia" panose="02040502050405020303" pitchFamily="18" charset="0"/>
              </a:rPr>
              <a:t>])</a:t>
            </a:r>
            <a:endParaRPr lang="ru-RU" sz="1400" dirty="0"/>
          </a:p>
        </p:txBody>
      </p:sp>
      <p:sp>
        <p:nvSpPr>
          <p:cNvPr id="10" name="TextBox 9"/>
          <p:cNvSpPr txBox="1"/>
          <p:nvPr/>
        </p:nvSpPr>
        <p:spPr>
          <a:xfrm>
            <a:off x="5878286" y="4561384"/>
            <a:ext cx="5849624" cy="369332"/>
          </a:xfrm>
          <a:prstGeom prst="rect">
            <a:avLst/>
          </a:prstGeom>
          <a:noFill/>
        </p:spPr>
        <p:txBody>
          <a:bodyPr wrap="square" rtlCol="0">
            <a:spAutoFit/>
          </a:bodyPr>
          <a:lstStyle/>
          <a:p>
            <a:r>
              <a:rPr lang="ru-RU" dirty="0" smtClean="0"/>
              <a:t>Здесь </a:t>
            </a:r>
            <a:r>
              <a:rPr lang="ru-RU" dirty="0" err="1" smtClean="0"/>
              <a:t>аггрегировали</a:t>
            </a:r>
            <a:r>
              <a:rPr lang="ru-RU" dirty="0" smtClean="0"/>
              <a:t> все возможные скоры</a:t>
            </a:r>
            <a:r>
              <a:rPr lang="ru-RU" smtClean="0"/>
              <a:t>, </a:t>
            </a:r>
            <a:endParaRPr lang="ru-RU" dirty="0"/>
          </a:p>
        </p:txBody>
      </p:sp>
      <p:sp>
        <p:nvSpPr>
          <p:cNvPr id="11" name="Прямоугольник 10"/>
          <p:cNvSpPr/>
          <p:nvPr/>
        </p:nvSpPr>
        <p:spPr>
          <a:xfrm>
            <a:off x="5878286" y="3856748"/>
            <a:ext cx="6096000" cy="646331"/>
          </a:xfrm>
          <a:prstGeom prst="rect">
            <a:avLst/>
          </a:prstGeom>
        </p:spPr>
        <p:txBody>
          <a:bodyPr>
            <a:spAutoFit/>
          </a:bodyPr>
          <a:lstStyle/>
          <a:p>
            <a:r>
              <a:rPr lang="ru-RU" dirty="0"/>
              <a:t>https://genomemedicine.biomedcentral.com/articles/10.1186/s13073-020-00803-9</a:t>
            </a:r>
          </a:p>
        </p:txBody>
      </p:sp>
      <p:pic>
        <p:nvPicPr>
          <p:cNvPr id="12" name="Рисунок 11"/>
          <p:cNvPicPr>
            <a:picLocks noChangeAspect="1"/>
          </p:cNvPicPr>
          <p:nvPr/>
        </p:nvPicPr>
        <p:blipFill>
          <a:blip r:embed="rId9"/>
          <a:stretch>
            <a:fillRect/>
          </a:stretch>
        </p:blipFill>
        <p:spPr>
          <a:xfrm>
            <a:off x="609287" y="3628772"/>
            <a:ext cx="4521405" cy="3625270"/>
          </a:xfrm>
          <a:prstGeom prst="rect">
            <a:avLst/>
          </a:prstGeom>
        </p:spPr>
      </p:pic>
      <p:sp>
        <p:nvSpPr>
          <p:cNvPr id="13" name="TextBox 12"/>
          <p:cNvSpPr txBox="1"/>
          <p:nvPr/>
        </p:nvSpPr>
        <p:spPr>
          <a:xfrm>
            <a:off x="5721531" y="6094801"/>
            <a:ext cx="7184572" cy="646331"/>
          </a:xfrm>
          <a:prstGeom prst="rect">
            <a:avLst/>
          </a:prstGeom>
          <a:noFill/>
        </p:spPr>
        <p:txBody>
          <a:bodyPr wrap="square" rtlCol="0">
            <a:spAutoFit/>
          </a:bodyPr>
          <a:lstStyle/>
          <a:p>
            <a:r>
              <a:rPr lang="ru-RU" dirty="0" smtClean="0"/>
              <a:t>Как будто бы не очень полезно. Но даёт представление о методах оценки патогенности вариантов.</a:t>
            </a:r>
            <a:endParaRPr lang="ru-RU" dirty="0"/>
          </a:p>
        </p:txBody>
      </p:sp>
    </p:spTree>
    <p:extLst>
      <p:ext uri="{BB962C8B-B14F-4D97-AF65-F5344CB8AC3E}">
        <p14:creationId xmlns:p14="http://schemas.microsoft.com/office/powerpoint/2010/main" val="32539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123480"/>
            <a:ext cx="12192000" cy="3877814"/>
          </a:xfrm>
          <a:prstGeom prst="rect">
            <a:avLst/>
          </a:prstGeom>
        </p:spPr>
      </p:pic>
      <p:sp>
        <p:nvSpPr>
          <p:cNvPr id="5" name="TextBox 4"/>
          <p:cNvSpPr txBox="1"/>
          <p:nvPr/>
        </p:nvSpPr>
        <p:spPr>
          <a:xfrm>
            <a:off x="951796" y="4485426"/>
            <a:ext cx="9250738" cy="646331"/>
          </a:xfrm>
          <a:prstGeom prst="rect">
            <a:avLst/>
          </a:prstGeom>
          <a:noFill/>
        </p:spPr>
        <p:txBody>
          <a:bodyPr wrap="none" rtlCol="0">
            <a:spAutoFit/>
          </a:bodyPr>
          <a:lstStyle/>
          <a:p>
            <a:r>
              <a:rPr lang="ru-RU" dirty="0" err="1" smtClean="0"/>
              <a:t>Снипы</a:t>
            </a:r>
            <a:r>
              <a:rPr lang="ru-RU" dirty="0" smtClean="0"/>
              <a:t> оказались довольно таки частые, если посмотреть в </a:t>
            </a:r>
            <a:r>
              <a:rPr lang="en-US" dirty="0" smtClean="0"/>
              <a:t>IGV</a:t>
            </a:r>
            <a:r>
              <a:rPr lang="ru-RU" dirty="0" smtClean="0"/>
              <a:t>, практически каждую букву, </a:t>
            </a:r>
          </a:p>
          <a:p>
            <a:r>
              <a:rPr lang="ru-RU" dirty="0" smtClean="0"/>
              <a:t>но посмотрим в зависимости от частоты аллелей</a:t>
            </a:r>
            <a:endParaRPr lang="ru-RU" dirty="0"/>
          </a:p>
        </p:txBody>
      </p:sp>
      <p:sp>
        <p:nvSpPr>
          <p:cNvPr id="6" name="Прямоугольник 5"/>
          <p:cNvSpPr/>
          <p:nvPr/>
        </p:nvSpPr>
        <p:spPr>
          <a:xfrm>
            <a:off x="951796" y="5630483"/>
            <a:ext cx="5607241" cy="369332"/>
          </a:xfrm>
          <a:prstGeom prst="rect">
            <a:avLst/>
          </a:prstGeom>
        </p:spPr>
        <p:txBody>
          <a:bodyPr wrap="none">
            <a:spAutoFit/>
          </a:bodyPr>
          <a:lstStyle/>
          <a:p>
            <a:r>
              <a:rPr lang="ru-RU" dirty="0"/>
              <a:t>"</a:t>
            </a:r>
            <a:r>
              <a:rPr lang="ru-RU" dirty="0" err="1"/>
              <a:t>Variant</a:t>
            </a:r>
            <a:r>
              <a:rPr lang="ru-RU" dirty="0"/>
              <a:t> </a:t>
            </a:r>
            <a:r>
              <a:rPr lang="ru-RU" dirty="0" err="1"/>
              <a:t>type</a:t>
            </a:r>
            <a:r>
              <a:rPr lang="ru-RU" dirty="0"/>
              <a:t> (</a:t>
            </a:r>
            <a:r>
              <a:rPr lang="ru-RU" dirty="0" err="1"/>
              <a:t>snv</a:t>
            </a:r>
            <a:r>
              <a:rPr lang="ru-RU" dirty="0"/>
              <a:t>, </a:t>
            </a:r>
            <a:r>
              <a:rPr lang="ru-RU" dirty="0" err="1"/>
              <a:t>indel</a:t>
            </a:r>
            <a:r>
              <a:rPr lang="ru-RU" dirty="0"/>
              <a:t>, </a:t>
            </a:r>
            <a:r>
              <a:rPr lang="ru-RU" dirty="0" err="1"/>
              <a:t>multi-snv</a:t>
            </a:r>
            <a:r>
              <a:rPr lang="ru-RU" dirty="0"/>
              <a:t>, </a:t>
            </a:r>
            <a:r>
              <a:rPr lang="ru-RU" dirty="0" err="1"/>
              <a:t>multi-indel</a:t>
            </a:r>
            <a:r>
              <a:rPr lang="ru-RU" dirty="0"/>
              <a:t>, </a:t>
            </a:r>
            <a:r>
              <a:rPr lang="ru-RU" dirty="0" err="1"/>
              <a:t>or</a:t>
            </a:r>
            <a:r>
              <a:rPr lang="ru-RU" dirty="0"/>
              <a:t> </a:t>
            </a:r>
            <a:r>
              <a:rPr lang="ru-RU" dirty="0" err="1"/>
              <a:t>mixed</a:t>
            </a:r>
            <a:r>
              <a:rPr lang="ru-RU" dirty="0"/>
              <a:t>)"</a:t>
            </a:r>
          </a:p>
        </p:txBody>
      </p:sp>
    </p:spTree>
    <p:extLst>
      <p:ext uri="{BB962C8B-B14F-4D97-AF65-F5344CB8AC3E}">
        <p14:creationId xmlns:p14="http://schemas.microsoft.com/office/powerpoint/2010/main" val="1214880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76" y="0"/>
            <a:ext cx="10058400" cy="923330"/>
          </a:xfrm>
          <a:prstGeom prst="rect">
            <a:avLst/>
          </a:prstGeom>
          <a:noFill/>
        </p:spPr>
        <p:txBody>
          <a:bodyPr wrap="square" rtlCol="0">
            <a:spAutoFit/>
          </a:bodyPr>
          <a:lstStyle/>
          <a:p>
            <a:r>
              <a:rPr lang="ru-RU" dirty="0" smtClean="0"/>
              <a:t>Используя </a:t>
            </a:r>
            <a:r>
              <a:rPr lang="ru-RU" dirty="0" err="1" smtClean="0"/>
              <a:t>ncVarDB</a:t>
            </a:r>
            <a:r>
              <a:rPr lang="ru-RU" dirty="0"/>
              <a:t> </a:t>
            </a:r>
            <a:r>
              <a:rPr lang="ru-RU" dirty="0" smtClean="0"/>
              <a:t>пересекла их патогенные варианты с </a:t>
            </a:r>
            <a:r>
              <a:rPr lang="en-US" dirty="0" smtClean="0"/>
              <a:t>metadata_subset3</a:t>
            </a:r>
            <a:r>
              <a:rPr lang="ru-RU" dirty="0"/>
              <a:t> </a:t>
            </a:r>
            <a:r>
              <a:rPr lang="ru-RU" dirty="0" smtClean="0"/>
              <a:t>(гены, имеющие предсказание </a:t>
            </a:r>
            <a:r>
              <a:rPr lang="en-US" dirty="0" err="1" smtClean="0"/>
              <a:t>enformer</a:t>
            </a:r>
            <a:r>
              <a:rPr lang="ru-RU" dirty="0" smtClean="0"/>
              <a:t>). Таких мало оказалось. 12 из 721 </a:t>
            </a:r>
            <a:r>
              <a:rPr lang="ru-RU" dirty="0" err="1" smtClean="0"/>
              <a:t>некодирующего</a:t>
            </a:r>
            <a:r>
              <a:rPr lang="ru-RU" dirty="0" smtClean="0"/>
              <a:t> патогенного варианта из этой базы данных</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534207793"/>
              </p:ext>
            </p:extLst>
          </p:nvPr>
        </p:nvGraphicFramePr>
        <p:xfrm>
          <a:off x="365761" y="953367"/>
          <a:ext cx="10859589" cy="5819657"/>
        </p:xfrm>
        <a:graphic>
          <a:graphicData uri="http://schemas.openxmlformats.org/drawingml/2006/table">
            <a:tbl>
              <a:tblPr/>
              <a:tblGrid>
                <a:gridCol w="350905"/>
                <a:gridCol w="932669"/>
                <a:gridCol w="302650"/>
                <a:gridCol w="805471"/>
                <a:gridCol w="1119891"/>
                <a:gridCol w="828556"/>
                <a:gridCol w="978840"/>
                <a:gridCol w="1080646"/>
                <a:gridCol w="962681"/>
                <a:gridCol w="962681"/>
                <a:gridCol w="962681"/>
                <a:gridCol w="1571918"/>
              </a:tblGrid>
              <a:tr h="209196">
                <a:tc>
                  <a:txBody>
                    <a:bodyPr/>
                    <a:lstStyle/>
                    <a:p>
                      <a:pPr algn="r" fontAlgn="ctr"/>
                      <a:r>
                        <a:rPr lang="en-US" sz="900" b="1" dirty="0">
                          <a:effectLst/>
                        </a:rPr>
                        <a:t>D</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genome</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chr</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pos</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ref</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alt</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mut_type</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mut_position</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x_ref</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pmed_ID</a:t>
                      </a:r>
                    </a:p>
                  </a:txBody>
                  <a:tcPr marL="15709" marR="15709" marT="7854" marB="7854" anchor="ctr">
                    <a:lnL>
                      <a:noFill/>
                    </a:lnL>
                    <a:lnR>
                      <a:noFill/>
                    </a:lnR>
                    <a:lnT>
                      <a:noFill/>
                    </a:lnT>
                    <a:lnB>
                      <a:noFill/>
                    </a:lnB>
                    <a:solidFill>
                      <a:srgbClr val="FFFFFF"/>
                    </a:solidFill>
                  </a:tcPr>
                </a:tc>
                <a:tc>
                  <a:txBody>
                    <a:bodyPr/>
                    <a:lstStyle/>
                    <a:p>
                      <a:pPr algn="r" fontAlgn="ctr"/>
                      <a:r>
                        <a:rPr lang="en-US" sz="900" b="1">
                          <a:effectLst/>
                        </a:rPr>
                        <a:t>phenotype</a:t>
                      </a:r>
                    </a:p>
                  </a:txBody>
                  <a:tcPr marL="15709" marR="15709" marT="7854" marB="7854" anchor="ctr">
                    <a:lnL>
                      <a:noFill/>
                    </a:lnL>
                    <a:lnR>
                      <a:noFill/>
                    </a:lnR>
                    <a:lnT>
                      <a:noFill/>
                    </a:lnT>
                    <a:lnB>
                      <a:noFill/>
                    </a:lnB>
                    <a:solidFill>
                      <a:srgbClr val="FFFFFF"/>
                    </a:solidFill>
                  </a:tcPr>
                </a:tc>
                <a:tc>
                  <a:txBody>
                    <a:bodyPr/>
                    <a:lstStyle/>
                    <a:p>
                      <a:endParaRPr lang="ru-RU" sz="900"/>
                    </a:p>
                  </a:txBody>
                  <a:tcPr marL="15709" marR="15709" marT="7854" marB="7854">
                    <a:lnL>
                      <a:noFill/>
                    </a:lnL>
                  </a:tcPr>
                </a:tc>
              </a:tr>
              <a:tr h="365860">
                <a:tc>
                  <a:txBody>
                    <a:bodyPr/>
                    <a:lstStyle/>
                    <a:p>
                      <a:pPr algn="r" fontAlgn="ctr"/>
                      <a:r>
                        <a:rPr lang="ru-RU" sz="900" b="1">
                          <a:effectLst/>
                        </a:rPr>
                        <a:t>141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ncVarP_A000142</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3</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51986254</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A</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dbsnp:rs672601330;clinvarID:18112</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16465618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Aminoacylase 1 deficiency</a:t>
                      </a:r>
                    </a:p>
                  </a:txBody>
                  <a:tcPr marL="15709" marR="15709" marT="7854" marB="7854" anchor="ctr">
                    <a:lnL>
                      <a:noFill/>
                    </a:lnL>
                    <a:lnR>
                      <a:noFill/>
                    </a:lnR>
                    <a:lnB>
                      <a:noFill/>
                    </a:lnB>
                    <a:solidFill>
                      <a:srgbClr val="F5F5F5"/>
                    </a:solidFill>
                  </a:tcPr>
                </a:tc>
              </a:tr>
              <a:tr h="365860">
                <a:tc>
                  <a:txBody>
                    <a:bodyPr/>
                    <a:lstStyle/>
                    <a:p>
                      <a:pPr algn="r" fontAlgn="ctr"/>
                      <a:r>
                        <a:rPr lang="ru-RU" sz="900" b="1">
                          <a:effectLst/>
                        </a:rPr>
                        <a:t>351</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ncVarP_A000352</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9</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98768253</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dbsnp:rs397514257;clinvarID:64356</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23793029</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Nephronophthisis 16</a:t>
                      </a:r>
                    </a:p>
                  </a:txBody>
                  <a:tcPr marL="15709" marR="15709" marT="7854" marB="7854" anchor="ctr">
                    <a:lnL>
                      <a:noFill/>
                    </a:lnL>
                    <a:lnR>
                      <a:noFill/>
                    </a:lnR>
                    <a:lnT>
                      <a:noFill/>
                    </a:lnT>
                    <a:lnB>
                      <a:noFill/>
                    </a:lnB>
                    <a:solidFill>
                      <a:srgbClr val="FFFFFF"/>
                    </a:solidFill>
                  </a:tcPr>
                </a:tc>
              </a:tr>
              <a:tr h="483762">
                <a:tc>
                  <a:txBody>
                    <a:bodyPr/>
                    <a:lstStyle/>
                    <a:p>
                      <a:pPr algn="r" fontAlgn="ctr"/>
                      <a:r>
                        <a:rPr lang="ru-RU" sz="900" b="1">
                          <a:effectLst/>
                        </a:rPr>
                        <a:t>177</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ncVarP_A000178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11</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2395971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A</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dbsnp:rs587776775;clinvarID:12743</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20237408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Common variable immunodeficiency 6</a:t>
                      </a:r>
                    </a:p>
                  </a:txBody>
                  <a:tcPr marL="15709" marR="15709" marT="7854" marB="7854" anchor="ctr">
                    <a:lnL>
                      <a:noFill/>
                    </a:lnL>
                    <a:lnR>
                      <a:noFill/>
                    </a:lnR>
                    <a:lnT>
                      <a:noFill/>
                    </a:lnT>
                    <a:lnB>
                      <a:noFill/>
                    </a:lnB>
                    <a:solidFill>
                      <a:srgbClr val="F5F5F5"/>
                    </a:solidFill>
                  </a:tcPr>
                </a:tc>
              </a:tr>
              <a:tr h="528743">
                <a:tc>
                  <a:txBody>
                    <a:bodyPr/>
                    <a:lstStyle/>
                    <a:p>
                      <a:pPr algn="r" fontAlgn="ctr"/>
                      <a:r>
                        <a:rPr lang="ru-RU" sz="900" b="1">
                          <a:effectLst/>
                        </a:rPr>
                        <a:t>410</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ncVarP_A000411</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11</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62691424</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dbsnp:rs786205073;clinvarID:4542</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20301391</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Congenital generalized lipodystrophy type 2</a:t>
                      </a:r>
                    </a:p>
                  </a:txBody>
                  <a:tcPr marL="15709" marR="15709" marT="7854" marB="7854" anchor="ctr">
                    <a:lnL>
                      <a:noFill/>
                    </a:lnL>
                    <a:lnR>
                      <a:noFill/>
                    </a:lnR>
                    <a:lnT>
                      <a:noFill/>
                    </a:lnT>
                    <a:lnB>
                      <a:noFill/>
                    </a:lnB>
                    <a:solidFill>
                      <a:srgbClr val="FFFFFF"/>
                    </a:solidFill>
                  </a:tcPr>
                </a:tc>
              </a:tr>
              <a:tr h="528743">
                <a:tc>
                  <a:txBody>
                    <a:bodyPr/>
                    <a:lstStyle/>
                    <a:p>
                      <a:pPr algn="r" fontAlgn="ctr"/>
                      <a:r>
                        <a:rPr lang="ru-RU" sz="900" b="1">
                          <a:effectLst/>
                        </a:rPr>
                        <a:t>411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ncVarP_A000412</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5F5F5"/>
                    </a:solidFill>
                  </a:tcPr>
                </a:tc>
                <a:tc>
                  <a:txBody>
                    <a:bodyPr/>
                    <a:lstStyle/>
                    <a:p>
                      <a:pPr algn="r" fontAlgn="ctr"/>
                      <a:r>
                        <a:rPr lang="ru-RU" sz="900" dirty="0">
                          <a:effectLst/>
                        </a:rPr>
                        <a:t>11</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62692371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T</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dbsnp:rs786205072;clinvarID:4541</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20301391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Congenital generalized lipodystrophy type 2</a:t>
                      </a:r>
                    </a:p>
                  </a:txBody>
                  <a:tcPr marL="15709" marR="15709" marT="7854" marB="7854" anchor="ctr">
                    <a:lnL>
                      <a:noFill/>
                    </a:lnL>
                    <a:lnR>
                      <a:noFill/>
                    </a:lnR>
                    <a:lnT>
                      <a:noFill/>
                    </a:lnT>
                    <a:lnB>
                      <a:noFill/>
                    </a:lnB>
                    <a:solidFill>
                      <a:srgbClr val="F5F5F5"/>
                    </a:solidFill>
                  </a:tcPr>
                </a:tc>
              </a:tr>
              <a:tr h="365860">
                <a:tc>
                  <a:txBody>
                    <a:bodyPr/>
                    <a:lstStyle/>
                    <a:p>
                      <a:pPr algn="r" fontAlgn="ctr"/>
                      <a:r>
                        <a:rPr lang="ru-RU" sz="900" b="1">
                          <a:effectLst/>
                        </a:rPr>
                        <a:t>419</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ncVarP_A000420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11</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118340370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T</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dbsnp:rs730880296;clinvarID:180674</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21926461</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Immunodeficiency 19</a:t>
                      </a:r>
                    </a:p>
                  </a:txBody>
                  <a:tcPr marL="15709" marR="15709" marT="7854" marB="7854" anchor="ctr">
                    <a:lnL>
                      <a:noFill/>
                    </a:lnL>
                    <a:lnR>
                      <a:noFill/>
                    </a:lnR>
                    <a:lnT>
                      <a:noFill/>
                    </a:lnT>
                    <a:lnB>
                      <a:noFill/>
                    </a:lnB>
                    <a:solidFill>
                      <a:srgbClr val="FFFFFF"/>
                    </a:solidFill>
                  </a:tcPr>
                </a:tc>
              </a:tr>
              <a:tr h="365860">
                <a:tc>
                  <a:txBody>
                    <a:bodyPr/>
                    <a:lstStyle/>
                    <a:p>
                      <a:pPr algn="r" fontAlgn="ctr"/>
                      <a:r>
                        <a:rPr lang="ru-RU" sz="900" b="1">
                          <a:effectLst/>
                        </a:rPr>
                        <a:t>661</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ncVarP_A000662</a:t>
                      </a:r>
                    </a:p>
                  </a:txBody>
                  <a:tcPr marL="15709" marR="15709" marT="7854" marB="7854" anchor="ctr">
                    <a:lnL>
                      <a:noFill/>
                    </a:lnL>
                    <a:lnR>
                      <a:noFill/>
                    </a:lnR>
                    <a:lnT>
                      <a:noFill/>
                    </a:lnT>
                    <a:lnB>
                      <a:noFill/>
                    </a:lnB>
                    <a:solidFill>
                      <a:srgbClr val="F5F5F5"/>
                    </a:solidFill>
                  </a:tcPr>
                </a:tc>
                <a:tc>
                  <a:txBody>
                    <a:bodyPr/>
                    <a:lstStyle/>
                    <a:p>
                      <a:pPr algn="r" fontAlgn="ctr"/>
                      <a:r>
                        <a:rPr lang="en-US" sz="900" dirty="0">
                          <a:effectLst/>
                        </a:rPr>
                        <a:t>hg38</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12</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110281780</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3utr</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dbsnp:rs201929640;clinvarID:307158</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17116488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Keratosis follicularis</a:t>
                      </a:r>
                    </a:p>
                  </a:txBody>
                  <a:tcPr marL="15709" marR="15709" marT="7854" marB="7854" anchor="ctr">
                    <a:lnL>
                      <a:noFill/>
                    </a:lnL>
                    <a:lnR>
                      <a:noFill/>
                    </a:lnR>
                    <a:lnT>
                      <a:noFill/>
                    </a:lnT>
                    <a:lnB>
                      <a:noFill/>
                    </a:lnB>
                    <a:solidFill>
                      <a:srgbClr val="F5F5F5"/>
                    </a:solidFill>
                  </a:tcPr>
                </a:tc>
              </a:tr>
              <a:tr h="607082">
                <a:tc>
                  <a:txBody>
                    <a:bodyPr/>
                    <a:lstStyle/>
                    <a:p>
                      <a:pPr algn="r" fontAlgn="ctr"/>
                      <a:r>
                        <a:rPr lang="ru-RU" sz="900" b="1" dirty="0">
                          <a:effectLst/>
                        </a:rPr>
                        <a:t>69</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ncVarP_A000070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22</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19723410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5utr</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dbsnp:rs730882059;clinvarID:16041</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8703016</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Bernard-</a:t>
                      </a:r>
                      <a:r>
                        <a:rPr lang="en-US" sz="900" dirty="0" err="1">
                          <a:effectLst/>
                        </a:rPr>
                        <a:t>Soulier</a:t>
                      </a:r>
                      <a:r>
                        <a:rPr lang="en-US" sz="900" dirty="0">
                          <a:effectLst/>
                        </a:rPr>
                        <a:t> syndrome type </a:t>
                      </a:r>
                      <a:r>
                        <a:rPr lang="en-US" sz="900" dirty="0" err="1">
                          <a:effectLst/>
                        </a:rPr>
                        <a:t>B;Bernard-Soulie</a:t>
                      </a:r>
                      <a:r>
                        <a:rPr lang="en-US" sz="900" dirty="0">
                          <a:effectLst/>
                        </a:rPr>
                        <a:t>...</a:t>
                      </a:r>
                    </a:p>
                  </a:txBody>
                  <a:tcPr marL="15709" marR="15709" marT="7854" marB="7854" anchor="ctr">
                    <a:lnL>
                      <a:noFill/>
                    </a:lnL>
                    <a:lnR>
                      <a:noFill/>
                    </a:lnR>
                    <a:lnT>
                      <a:noFill/>
                    </a:lnT>
                    <a:lnB>
                      <a:noFill/>
                    </a:lnB>
                    <a:solidFill>
                      <a:srgbClr val="FFFFFF"/>
                    </a:solidFill>
                  </a:tcPr>
                </a:tc>
              </a:tr>
              <a:tr h="483762">
                <a:tc>
                  <a:txBody>
                    <a:bodyPr/>
                    <a:lstStyle/>
                    <a:p>
                      <a:pPr algn="r" fontAlgn="ctr"/>
                      <a:r>
                        <a:rPr lang="ru-RU" sz="900" b="1">
                          <a:effectLst/>
                        </a:rPr>
                        <a:t>535</a:t>
                      </a:r>
                    </a:p>
                  </a:txBody>
                  <a:tcPr marL="15709" marR="15709" marT="7854" marB="7854" anchor="ctr">
                    <a:lnL>
                      <a:noFill/>
                    </a:lnL>
                    <a:lnR>
                      <a:noFill/>
                    </a:lnR>
                    <a:lnT>
                      <a:noFill/>
                    </a:lnT>
                    <a:lnB>
                      <a:noFill/>
                    </a:lnB>
                    <a:solidFill>
                      <a:srgbClr val="F5F5F5"/>
                    </a:solidFill>
                  </a:tcPr>
                </a:tc>
                <a:tc>
                  <a:txBody>
                    <a:bodyPr/>
                    <a:lstStyle/>
                    <a:p>
                      <a:pPr algn="r" fontAlgn="ctr"/>
                      <a:r>
                        <a:rPr lang="en-US" sz="900" dirty="0">
                          <a:effectLst/>
                        </a:rPr>
                        <a:t>ncVarP_A000536</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X</a:t>
                      </a:r>
                    </a:p>
                  </a:txBody>
                  <a:tcPr marL="15709" marR="15709" marT="7854" marB="7854" anchor="ctr">
                    <a:lnL>
                      <a:noFill/>
                    </a:lnL>
                    <a:lnR>
                      <a:noFill/>
                    </a:lnR>
                    <a:lnT>
                      <a:noFill/>
                    </a:lnT>
                    <a:lnB>
                      <a:noFill/>
                    </a:lnB>
                    <a:solidFill>
                      <a:srgbClr val="F5F5F5"/>
                    </a:solidFill>
                  </a:tcPr>
                </a:tc>
                <a:tc>
                  <a:txBody>
                    <a:bodyPr/>
                    <a:lstStyle/>
                    <a:p>
                      <a:pPr algn="r" fontAlgn="ctr"/>
                      <a:r>
                        <a:rPr lang="ru-RU" sz="900">
                          <a:effectLst/>
                        </a:rPr>
                        <a:t>136208453</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A</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5F5F5"/>
                    </a:solidFill>
                  </a:tcPr>
                </a:tc>
                <a:tc>
                  <a:txBody>
                    <a:bodyPr/>
                    <a:lstStyle/>
                    <a:p>
                      <a:pPr algn="r" fontAlgn="ctr"/>
                      <a:r>
                        <a:rPr lang="en-US" sz="900" dirty="0">
                          <a:effectLst/>
                        </a:rPr>
                        <a:t>substitution</a:t>
                      </a:r>
                    </a:p>
                  </a:txBody>
                  <a:tcPr marL="15709" marR="15709" marT="7854" marB="7854" anchor="ctr">
                    <a:lnL>
                      <a:noFill/>
                    </a:lnL>
                    <a:lnR>
                      <a:noFill/>
                    </a:lnR>
                    <a:lnT>
                      <a:noFill/>
                    </a:lnT>
                    <a:lnB>
                      <a:noFill/>
                    </a:lnB>
                    <a:solidFill>
                      <a:srgbClr val="F5F5F5"/>
                    </a:solidFill>
                  </a:tcPr>
                </a:tc>
                <a:tc>
                  <a:txBody>
                    <a:bodyPr/>
                    <a:lstStyle/>
                    <a:p>
                      <a:pPr algn="r" fontAlgn="ctr"/>
                      <a:r>
                        <a:rPr lang="en-US" sz="900" dirty="0" err="1">
                          <a:effectLst/>
                        </a:rPr>
                        <a:t>intronic</a:t>
                      </a:r>
                      <a:endParaRPr lang="en-US" sz="900" dirty="0">
                        <a:effectLst/>
                      </a:endParaRPr>
                    </a:p>
                  </a:txBody>
                  <a:tcPr marL="15709" marR="15709" marT="7854" marB="7854" anchor="ctr">
                    <a:lnL>
                      <a:noFill/>
                    </a:lnL>
                    <a:lnR>
                      <a:noFill/>
                    </a:lnR>
                    <a:lnT>
                      <a:noFill/>
                    </a:lnT>
                    <a:lnB>
                      <a:noFill/>
                    </a:lnB>
                    <a:solidFill>
                      <a:srgbClr val="F5F5F5"/>
                    </a:solidFill>
                  </a:tcPr>
                </a:tc>
                <a:tc>
                  <a:txBody>
                    <a:bodyPr/>
                    <a:lstStyle/>
                    <a:p>
                      <a:pPr algn="r" fontAlgn="ctr"/>
                      <a:r>
                        <a:rPr lang="en-US" sz="900" dirty="0">
                          <a:effectLst/>
                        </a:rPr>
                        <a:t>dbsnp:rs1556639352;clinvarID:445279</a:t>
                      </a:r>
                    </a:p>
                  </a:txBody>
                  <a:tcPr marL="15709" marR="15709" marT="7854" marB="7854" anchor="ctr">
                    <a:lnL>
                      <a:noFill/>
                    </a:lnL>
                    <a:lnR>
                      <a:noFill/>
                    </a:lnR>
                    <a:lnT>
                      <a:noFill/>
                    </a:lnT>
                    <a:lnB>
                      <a:noFill/>
                    </a:lnB>
                    <a:solidFill>
                      <a:srgbClr val="F5F5F5"/>
                    </a:solidFill>
                  </a:tcPr>
                </a:tc>
                <a:tc>
                  <a:txBody>
                    <a:bodyPr/>
                    <a:lstStyle/>
                    <a:p>
                      <a:pPr algn="r" fontAlgn="ctr"/>
                      <a:r>
                        <a:rPr lang="ru-RU" sz="900" dirty="0">
                          <a:effectLst/>
                        </a:rPr>
                        <a:t>26933038</a:t>
                      </a:r>
                    </a:p>
                  </a:txBody>
                  <a:tcPr marL="15709" marR="15709" marT="7854" marB="7854" anchor="ctr">
                    <a:lnL>
                      <a:noFill/>
                    </a:lnL>
                    <a:lnR>
                      <a:noFill/>
                    </a:lnR>
                    <a:lnT>
                      <a:noFill/>
                    </a:lnT>
                    <a:lnB>
                      <a:noFill/>
                    </a:lnB>
                    <a:solidFill>
                      <a:srgbClr val="F5F5F5"/>
                    </a:solidFill>
                  </a:tcPr>
                </a:tc>
                <a:tc>
                  <a:txBody>
                    <a:bodyPr/>
                    <a:lstStyle/>
                    <a:p>
                      <a:pPr algn="r" fontAlgn="ctr"/>
                      <a:r>
                        <a:rPr lang="en-US" sz="900">
                          <a:effectLst/>
                        </a:rPr>
                        <a:t>Uruguay faciocardiomusculoskeletal syndrome</a:t>
                      </a:r>
                    </a:p>
                  </a:txBody>
                  <a:tcPr marL="15709" marR="15709" marT="7854" marB="7854" anchor="ctr">
                    <a:lnL>
                      <a:noFill/>
                    </a:lnL>
                    <a:lnR>
                      <a:noFill/>
                    </a:lnR>
                    <a:lnT>
                      <a:noFill/>
                    </a:lnT>
                    <a:lnB>
                      <a:noFill/>
                    </a:lnB>
                    <a:solidFill>
                      <a:srgbClr val="F5F5F5"/>
                    </a:solidFill>
                  </a:tcPr>
                </a:tc>
              </a:tr>
              <a:tr h="507610">
                <a:tc>
                  <a:txBody>
                    <a:bodyPr/>
                    <a:lstStyle/>
                    <a:p>
                      <a:pPr algn="r" fontAlgn="ctr"/>
                      <a:r>
                        <a:rPr lang="ru-RU" sz="900" b="1">
                          <a:effectLst/>
                        </a:rPr>
                        <a:t>621</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ncVarP_A000622</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X</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154762824</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5utr</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dbsnp:rs199422241;clinvarID:38944;omimID:300126</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11379875</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X-linked Dyskeratosis congenita</a:t>
                      </a:r>
                    </a:p>
                  </a:txBody>
                  <a:tcPr marL="15709" marR="15709" marT="7854" marB="7854" anchor="ctr">
                    <a:lnL>
                      <a:noFill/>
                    </a:lnL>
                    <a:lnR>
                      <a:noFill/>
                    </a:lnR>
                    <a:lnT>
                      <a:noFill/>
                    </a:lnT>
                    <a:lnB>
                      <a:noFill/>
                    </a:lnB>
                    <a:solidFill>
                      <a:srgbClr val="FFFFFF"/>
                    </a:solidFill>
                  </a:tcPr>
                </a:tc>
              </a:tr>
              <a:tr h="400237">
                <a:tc>
                  <a:txBody>
                    <a:bodyPr/>
                    <a:lstStyle/>
                    <a:p>
                      <a:pPr algn="r" fontAlgn="ctr"/>
                      <a:r>
                        <a:rPr lang="ru-RU" sz="900" b="1">
                          <a:effectLst/>
                        </a:rPr>
                        <a:t>622</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ncVarP_A000623</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X</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154774706</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A</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dbsnp:rs1569558616;omimID:300126</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11379875</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X-linked Dyskeratosis congenita</a:t>
                      </a:r>
                    </a:p>
                  </a:txBody>
                  <a:tcPr marL="15709" marR="15709" marT="7854" marB="7854" anchor="ctr">
                    <a:lnL>
                      <a:noFill/>
                    </a:lnL>
                    <a:lnR>
                      <a:noFill/>
                    </a:lnR>
                    <a:lnT>
                      <a:noFill/>
                    </a:lnT>
                    <a:lnB>
                      <a:noFill/>
                    </a:lnB>
                    <a:solidFill>
                      <a:srgbClr val="FFFFFF"/>
                    </a:solidFill>
                  </a:tcPr>
                </a:tc>
              </a:tr>
              <a:tr h="607082">
                <a:tc>
                  <a:txBody>
                    <a:bodyPr/>
                    <a:lstStyle/>
                    <a:p>
                      <a:pPr algn="r" fontAlgn="ctr"/>
                      <a:r>
                        <a:rPr lang="ru-RU" sz="900" b="1" dirty="0">
                          <a:effectLst/>
                        </a:rPr>
                        <a:t>720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ncVarP_A000721</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X</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136208642</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A</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intronic</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dbsnp:rs786200914</a:t>
                      </a:r>
                    </a:p>
                  </a:txBody>
                  <a:tcPr marL="15709" marR="15709" marT="7854" marB="7854" anchor="ctr">
                    <a:lnL>
                      <a:noFill/>
                    </a:lnL>
                    <a:lnR>
                      <a:noFill/>
                    </a:lnR>
                    <a:lnT>
                      <a:noFill/>
                    </a:lnT>
                    <a:lnB>
                      <a:noFill/>
                    </a:lnB>
                    <a:solidFill>
                      <a:srgbClr val="FFFFFF"/>
                    </a:solidFill>
                  </a:tcPr>
                </a:tc>
                <a:tc>
                  <a:txBody>
                    <a:bodyPr/>
                    <a:lstStyle/>
                    <a:p>
                      <a:pPr algn="r" fontAlgn="ctr"/>
                      <a:r>
                        <a:rPr lang="ru-RU" sz="900">
                          <a:effectLst/>
                        </a:rPr>
                        <a:t>19687455</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X-linked Myopathy with postural muscle </a:t>
                      </a:r>
                      <a:r>
                        <a:rPr lang="en-US" sz="900" dirty="0" err="1">
                          <a:effectLst/>
                        </a:rPr>
                        <a:t>atroph</a:t>
                      </a:r>
                      <a:endParaRPr lang="en-US" sz="900" dirty="0">
                        <a:effectLst/>
                      </a:endParaRPr>
                    </a:p>
                  </a:txBody>
                  <a:tcPr marL="15709" marR="15709" marT="7854" marB="7854"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315846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430" y="2405348"/>
            <a:ext cx="5058885" cy="1323439"/>
          </a:xfrm>
          <a:prstGeom prst="rect">
            <a:avLst/>
          </a:prstGeom>
        </p:spPr>
        <p:txBody>
          <a:bodyPr wrap="none">
            <a:spAutoFit/>
          </a:bodyPr>
          <a:lstStyle/>
          <a:p>
            <a:r>
              <a:rPr lang="ru-RU" sz="8000" dirty="0" smtClean="0"/>
              <a:t>GP1BB</a:t>
            </a:r>
            <a:r>
              <a:rPr lang="en-US" sz="8000" dirty="0" smtClean="0"/>
              <a:t> case</a:t>
            </a:r>
            <a:endParaRPr lang="ru-RU" sz="8000" dirty="0"/>
          </a:p>
        </p:txBody>
      </p:sp>
    </p:spTree>
    <p:extLst>
      <p:ext uri="{BB962C8B-B14F-4D97-AF65-F5344CB8AC3E}">
        <p14:creationId xmlns:p14="http://schemas.microsoft.com/office/powerpoint/2010/main" val="3580412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505974" y="1428206"/>
            <a:ext cx="5591251" cy="5142412"/>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01610438"/>
              </p:ext>
            </p:extLst>
          </p:nvPr>
        </p:nvGraphicFramePr>
        <p:xfrm>
          <a:off x="367937" y="362585"/>
          <a:ext cx="10859589" cy="607082"/>
        </p:xfrm>
        <a:graphic>
          <a:graphicData uri="http://schemas.openxmlformats.org/drawingml/2006/table">
            <a:tbl>
              <a:tblPr/>
              <a:tblGrid>
                <a:gridCol w="350905"/>
                <a:gridCol w="932669"/>
                <a:gridCol w="302650"/>
                <a:gridCol w="805471"/>
                <a:gridCol w="1119891"/>
                <a:gridCol w="828556"/>
                <a:gridCol w="978840"/>
                <a:gridCol w="1080646"/>
                <a:gridCol w="962681"/>
                <a:gridCol w="962681"/>
                <a:gridCol w="962681"/>
                <a:gridCol w="1571918"/>
              </a:tblGrid>
              <a:tr h="607082">
                <a:tc>
                  <a:txBody>
                    <a:bodyPr/>
                    <a:lstStyle/>
                    <a:p>
                      <a:pPr algn="r" fontAlgn="ctr"/>
                      <a:r>
                        <a:rPr lang="ru-RU" sz="900" b="1" dirty="0">
                          <a:effectLst/>
                        </a:rPr>
                        <a:t>69</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ncVarP_A000070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22</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19723410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5utr</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dbsnp:rs730882059;clinvarID:16041</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8703016</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Bernard-</a:t>
                      </a:r>
                      <a:r>
                        <a:rPr lang="en-US" sz="900" dirty="0" err="1">
                          <a:effectLst/>
                        </a:rPr>
                        <a:t>Soulier</a:t>
                      </a:r>
                      <a:r>
                        <a:rPr lang="en-US" sz="900" dirty="0">
                          <a:effectLst/>
                        </a:rPr>
                        <a:t> syndrome type </a:t>
                      </a:r>
                      <a:r>
                        <a:rPr lang="en-US" sz="900" dirty="0" err="1">
                          <a:effectLst/>
                        </a:rPr>
                        <a:t>B;Bernard-Soulie</a:t>
                      </a:r>
                      <a:r>
                        <a:rPr lang="en-US" sz="900" dirty="0">
                          <a:effectLst/>
                        </a:rPr>
                        <a:t>...</a:t>
                      </a:r>
                    </a:p>
                  </a:txBody>
                  <a:tcPr marL="15709" marR="15709" marT="7854" marB="7854" anchor="ctr">
                    <a:lnL>
                      <a:noFill/>
                    </a:lnL>
                    <a:lnR>
                      <a:noFill/>
                    </a:lnR>
                    <a:lnT>
                      <a:noFill/>
                    </a:lnT>
                    <a:lnB>
                      <a:noFill/>
                    </a:lnB>
                    <a:solidFill>
                      <a:srgbClr val="FFFFFF"/>
                    </a:solidFill>
                  </a:tcPr>
                </a:tc>
              </a:tr>
            </a:tbl>
          </a:graphicData>
        </a:graphic>
      </p:graphicFrame>
      <p:sp>
        <p:nvSpPr>
          <p:cNvPr id="7" name="TextBox 6"/>
          <p:cNvSpPr txBox="1"/>
          <p:nvPr/>
        </p:nvSpPr>
        <p:spPr>
          <a:xfrm>
            <a:off x="696685" y="1210492"/>
            <a:ext cx="4397829" cy="1200329"/>
          </a:xfrm>
          <a:prstGeom prst="rect">
            <a:avLst/>
          </a:prstGeom>
          <a:noFill/>
        </p:spPr>
        <p:txBody>
          <a:bodyPr wrap="square" rtlCol="0">
            <a:spAutoFit/>
          </a:bodyPr>
          <a:lstStyle/>
          <a:p>
            <a:r>
              <a:rPr lang="ru-RU" dirty="0" smtClean="0"/>
              <a:t>Вот это выглядит как что то нам подходящее, правда там замена всего одной буквы в промоторе.  И статья 1996 года. </a:t>
            </a:r>
            <a:endParaRPr lang="ru-RU" dirty="0"/>
          </a:p>
        </p:txBody>
      </p:sp>
      <p:sp>
        <p:nvSpPr>
          <p:cNvPr id="8" name="Rectangle 1"/>
          <p:cNvSpPr>
            <a:spLocks noChangeArrowheads="1"/>
          </p:cNvSpPr>
          <p:nvPr/>
        </p:nvSpPr>
        <p:spPr bwMode="auto">
          <a:xfrm>
            <a:off x="696685" y="2497758"/>
            <a:ext cx="791883" cy="1538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Courier New" panose="02070309020205020404" pitchFamily="49" charset="0"/>
              </a:rPr>
              <a:t>GP1BB </a:t>
            </a:r>
            <a:r>
              <a:rPr kumimoji="0" lang="en-US" altLang="ru-RU" sz="1000" b="0" i="0" u="none" strike="noStrike" cap="none" normalizeH="0" baseline="0" dirty="0" smtClean="0">
                <a:ln>
                  <a:noFill/>
                </a:ln>
                <a:solidFill>
                  <a:srgbClr val="000000"/>
                </a:solidFill>
                <a:effectLst/>
                <a:latin typeface="Courier New" panose="02070309020205020404" pitchFamily="49" charset="0"/>
              </a:rPr>
              <a:t>gene</a:t>
            </a:r>
            <a:r>
              <a:rPr kumimoji="0" lang="ru-RU" altLang="ru-RU" sz="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 name="Прямоугольник 8"/>
          <p:cNvSpPr/>
          <p:nvPr/>
        </p:nvSpPr>
        <p:spPr>
          <a:xfrm>
            <a:off x="6411686" y="1210492"/>
            <a:ext cx="6096000" cy="276999"/>
          </a:xfrm>
          <a:prstGeom prst="rect">
            <a:avLst/>
          </a:prstGeom>
        </p:spPr>
        <p:txBody>
          <a:bodyPr>
            <a:spAutoFit/>
          </a:bodyPr>
          <a:lstStyle/>
          <a:p>
            <a:r>
              <a:rPr lang="ru-RU" sz="1200" dirty="0"/>
              <a:t>https://www.sciencedirect.com/science/article/pii/S0021925819619009?via%3Dihub</a:t>
            </a:r>
          </a:p>
        </p:txBody>
      </p:sp>
      <p:sp>
        <p:nvSpPr>
          <p:cNvPr id="10" name="Прямоугольник 9"/>
          <p:cNvSpPr/>
          <p:nvPr/>
        </p:nvSpPr>
        <p:spPr>
          <a:xfrm>
            <a:off x="367937" y="3044036"/>
            <a:ext cx="5914824" cy="369332"/>
          </a:xfrm>
          <a:prstGeom prst="rect">
            <a:avLst/>
          </a:prstGeom>
        </p:spPr>
        <p:txBody>
          <a:bodyPr wrap="none">
            <a:spAutoFit/>
          </a:bodyPr>
          <a:lstStyle/>
          <a:p>
            <a:r>
              <a:rPr lang="ru-RU" dirty="0"/>
              <a:t>https://www.genecards.org/cgi-bin/carddisp.pl?gene=GP1BB</a:t>
            </a:r>
          </a:p>
        </p:txBody>
      </p:sp>
    </p:spTree>
    <p:extLst>
      <p:ext uri="{BB962C8B-B14F-4D97-AF65-F5344CB8AC3E}">
        <p14:creationId xmlns:p14="http://schemas.microsoft.com/office/powerpoint/2010/main" val="227965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1817" y="3985930"/>
            <a:ext cx="9559018" cy="2872070"/>
          </a:xfrm>
          <a:prstGeom prst="rect">
            <a:avLst/>
          </a:prstGeom>
        </p:spPr>
      </p:pic>
      <p:pic>
        <p:nvPicPr>
          <p:cNvPr id="5" name="Рисунок 4"/>
          <p:cNvPicPr>
            <a:picLocks noChangeAspect="1"/>
          </p:cNvPicPr>
          <p:nvPr/>
        </p:nvPicPr>
        <p:blipFill>
          <a:blip r:embed="rId3"/>
          <a:stretch>
            <a:fillRect/>
          </a:stretch>
        </p:blipFill>
        <p:spPr>
          <a:xfrm>
            <a:off x="931817" y="675065"/>
            <a:ext cx="9704615" cy="3019410"/>
          </a:xfrm>
          <a:prstGeom prst="rect">
            <a:avLst/>
          </a:prstGeom>
        </p:spPr>
      </p:pic>
      <p:sp>
        <p:nvSpPr>
          <p:cNvPr id="6" name="TextBox 5"/>
          <p:cNvSpPr txBox="1"/>
          <p:nvPr/>
        </p:nvSpPr>
        <p:spPr>
          <a:xfrm>
            <a:off x="931817" y="86570"/>
            <a:ext cx="9927772" cy="369332"/>
          </a:xfrm>
          <a:prstGeom prst="rect">
            <a:avLst/>
          </a:prstGeom>
          <a:noFill/>
        </p:spPr>
        <p:txBody>
          <a:bodyPr wrap="square" rtlCol="0">
            <a:spAutoFit/>
          </a:bodyPr>
          <a:lstStyle/>
          <a:p>
            <a:r>
              <a:rPr lang="ru-RU" dirty="0" smtClean="0"/>
              <a:t>Так выглядит предсказание экспрессии этого региона для разных тканей и разных людей</a:t>
            </a:r>
            <a:endParaRPr lang="ru-RU" dirty="0"/>
          </a:p>
        </p:txBody>
      </p:sp>
    </p:spTree>
    <p:extLst>
      <p:ext uri="{BB962C8B-B14F-4D97-AF65-F5344CB8AC3E}">
        <p14:creationId xmlns:p14="http://schemas.microsoft.com/office/powerpoint/2010/main" val="3524187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1589" y="1678420"/>
            <a:ext cx="8756332" cy="5179580"/>
          </a:xfrm>
          <a:prstGeom prst="rect">
            <a:avLst/>
          </a:prstGeom>
        </p:spPr>
      </p:pic>
      <p:sp>
        <p:nvSpPr>
          <p:cNvPr id="5" name="TextBox 4"/>
          <p:cNvSpPr txBox="1"/>
          <p:nvPr/>
        </p:nvSpPr>
        <p:spPr>
          <a:xfrm>
            <a:off x="888274" y="583474"/>
            <a:ext cx="4737463" cy="369332"/>
          </a:xfrm>
          <a:prstGeom prst="rect">
            <a:avLst/>
          </a:prstGeom>
          <a:noFill/>
        </p:spPr>
        <p:txBody>
          <a:bodyPr wrap="square" rtlCol="0">
            <a:spAutoFit/>
          </a:bodyPr>
          <a:lstStyle/>
          <a:p>
            <a:r>
              <a:rPr lang="ru-RU" dirty="0" smtClean="0"/>
              <a:t>Визуально ничего не изменилось :\</a:t>
            </a:r>
            <a:endParaRPr lang="ru-RU" dirty="0"/>
          </a:p>
        </p:txBody>
      </p:sp>
      <p:sp>
        <p:nvSpPr>
          <p:cNvPr id="6" name="Правая фигурная скобка 5"/>
          <p:cNvSpPr/>
          <p:nvPr/>
        </p:nvSpPr>
        <p:spPr>
          <a:xfrm>
            <a:off x="8499566" y="1915886"/>
            <a:ext cx="844731"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p:cNvSpPr/>
          <p:nvPr/>
        </p:nvSpPr>
        <p:spPr>
          <a:xfrm>
            <a:off x="8693128" y="4440204"/>
            <a:ext cx="844731"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TextBox 7"/>
          <p:cNvSpPr txBox="1"/>
          <p:nvPr/>
        </p:nvSpPr>
        <p:spPr>
          <a:xfrm>
            <a:off x="9537859" y="2734491"/>
            <a:ext cx="1689463" cy="369332"/>
          </a:xfrm>
          <a:prstGeom prst="rect">
            <a:avLst/>
          </a:prstGeom>
          <a:noFill/>
        </p:spPr>
        <p:txBody>
          <a:bodyPr wrap="square" rtlCol="0">
            <a:spAutoFit/>
          </a:bodyPr>
          <a:lstStyle/>
          <a:p>
            <a:r>
              <a:rPr lang="en-US" dirty="0" smtClean="0"/>
              <a:t>ref</a:t>
            </a:r>
            <a:endParaRPr lang="ru-RU" dirty="0"/>
          </a:p>
        </p:txBody>
      </p:sp>
      <p:sp>
        <p:nvSpPr>
          <p:cNvPr id="9" name="TextBox 8"/>
          <p:cNvSpPr txBox="1"/>
          <p:nvPr/>
        </p:nvSpPr>
        <p:spPr>
          <a:xfrm>
            <a:off x="9598819" y="5322338"/>
            <a:ext cx="1689463" cy="369332"/>
          </a:xfrm>
          <a:prstGeom prst="rect">
            <a:avLst/>
          </a:prstGeom>
          <a:noFill/>
        </p:spPr>
        <p:txBody>
          <a:bodyPr wrap="square" rtlCol="0">
            <a:spAutoFit/>
          </a:bodyPr>
          <a:lstStyle/>
          <a:p>
            <a:r>
              <a:rPr lang="en-US" dirty="0" err="1" smtClean="0"/>
              <a:t>mut</a:t>
            </a:r>
            <a:endParaRPr lang="ru-RU" dirty="0"/>
          </a:p>
        </p:txBody>
      </p:sp>
    </p:spTree>
    <p:extLst>
      <p:ext uri="{BB962C8B-B14F-4D97-AF65-F5344CB8AC3E}">
        <p14:creationId xmlns:p14="http://schemas.microsoft.com/office/powerpoint/2010/main" val="1996933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4360" y="345168"/>
            <a:ext cx="10515600" cy="4351338"/>
          </a:xfrm>
        </p:spPr>
        <p:txBody>
          <a:bodyPr/>
          <a:lstStyle/>
          <a:p>
            <a:pPr marL="0" indent="0">
              <a:buNone/>
            </a:pPr>
            <a:r>
              <a:rPr lang="ru-RU" dirty="0" smtClean="0"/>
              <a:t>Просуммируем предсказание для </a:t>
            </a:r>
            <a:r>
              <a:rPr lang="en-US" dirty="0" smtClean="0"/>
              <a:t>-250 </a:t>
            </a:r>
            <a:r>
              <a:rPr lang="ru-RU" dirty="0" smtClean="0"/>
              <a:t>+50 букв в районе </a:t>
            </a:r>
            <a:r>
              <a:rPr lang="en-US" dirty="0" smtClean="0"/>
              <a:t>TSS</a:t>
            </a:r>
            <a:r>
              <a:rPr lang="ru-RU" dirty="0" smtClean="0"/>
              <a:t>. И построим распределения для 1000 </a:t>
            </a:r>
            <a:r>
              <a:rPr lang="ru-RU" dirty="0" err="1" smtClean="0"/>
              <a:t>сэмплов</a:t>
            </a:r>
            <a:r>
              <a:rPr lang="ru-RU" dirty="0"/>
              <a:t>.</a:t>
            </a:r>
          </a:p>
        </p:txBody>
      </p:sp>
      <p:pic>
        <p:nvPicPr>
          <p:cNvPr id="4" name="Рисунок 3"/>
          <p:cNvPicPr>
            <a:picLocks noChangeAspect="1"/>
          </p:cNvPicPr>
          <p:nvPr/>
        </p:nvPicPr>
        <p:blipFill>
          <a:blip r:embed="rId2"/>
          <a:stretch>
            <a:fillRect/>
          </a:stretch>
        </p:blipFill>
        <p:spPr>
          <a:xfrm>
            <a:off x="594360" y="1405947"/>
            <a:ext cx="4603297" cy="4957977"/>
          </a:xfrm>
          <a:prstGeom prst="rect">
            <a:avLst/>
          </a:prstGeom>
        </p:spPr>
      </p:pic>
      <p:pic>
        <p:nvPicPr>
          <p:cNvPr id="5" name="Рисунок 4"/>
          <p:cNvPicPr>
            <a:picLocks noChangeAspect="1"/>
          </p:cNvPicPr>
          <p:nvPr/>
        </p:nvPicPr>
        <p:blipFill>
          <a:blip r:embed="rId3"/>
          <a:stretch>
            <a:fillRect/>
          </a:stretch>
        </p:blipFill>
        <p:spPr>
          <a:xfrm>
            <a:off x="5852160" y="1539411"/>
            <a:ext cx="5008108" cy="4691048"/>
          </a:xfrm>
          <a:prstGeom prst="rect">
            <a:avLst/>
          </a:prstGeom>
        </p:spPr>
      </p:pic>
    </p:spTree>
    <p:extLst>
      <p:ext uri="{BB962C8B-B14F-4D97-AF65-F5344CB8AC3E}">
        <p14:creationId xmlns:p14="http://schemas.microsoft.com/office/powerpoint/2010/main" val="358028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2059" y="609600"/>
            <a:ext cx="5829300" cy="6248400"/>
          </a:xfrm>
          <a:prstGeom prst="rect">
            <a:avLst/>
          </a:prstGeom>
        </p:spPr>
      </p:pic>
      <p:pic>
        <p:nvPicPr>
          <p:cNvPr id="5" name="Рисунок 4"/>
          <p:cNvPicPr>
            <a:picLocks noChangeAspect="1"/>
          </p:cNvPicPr>
          <p:nvPr/>
        </p:nvPicPr>
        <p:blipFill>
          <a:blip r:embed="rId3"/>
          <a:stretch>
            <a:fillRect/>
          </a:stretch>
        </p:blipFill>
        <p:spPr>
          <a:xfrm>
            <a:off x="6039939" y="733425"/>
            <a:ext cx="6038850" cy="6124575"/>
          </a:xfrm>
          <a:prstGeom prst="rect">
            <a:avLst/>
          </a:prstGeom>
        </p:spPr>
      </p:pic>
      <p:sp>
        <p:nvSpPr>
          <p:cNvPr id="6" name="TextBox 5"/>
          <p:cNvSpPr txBox="1"/>
          <p:nvPr/>
        </p:nvSpPr>
        <p:spPr>
          <a:xfrm>
            <a:off x="618309" y="0"/>
            <a:ext cx="2211977" cy="646331"/>
          </a:xfrm>
          <a:prstGeom prst="rect">
            <a:avLst/>
          </a:prstGeom>
          <a:noFill/>
        </p:spPr>
        <p:txBody>
          <a:bodyPr wrap="square" rtlCol="0">
            <a:spAutoFit/>
          </a:bodyPr>
          <a:lstStyle/>
          <a:p>
            <a:r>
              <a:rPr lang="ru-RU" dirty="0" smtClean="0"/>
              <a:t>Желтый </a:t>
            </a:r>
            <a:r>
              <a:rPr lang="en-US" dirty="0" smtClean="0"/>
              <a:t>ref</a:t>
            </a:r>
          </a:p>
          <a:p>
            <a:r>
              <a:rPr lang="ru-RU" dirty="0" smtClean="0"/>
              <a:t>Зелёный </a:t>
            </a:r>
            <a:r>
              <a:rPr lang="en-US" dirty="0" err="1" smtClean="0"/>
              <a:t>ref_mut</a:t>
            </a:r>
            <a:endParaRPr lang="ru-RU" dirty="0"/>
          </a:p>
        </p:txBody>
      </p:sp>
      <p:sp>
        <p:nvSpPr>
          <p:cNvPr id="7" name="TextBox 6"/>
          <p:cNvSpPr txBox="1"/>
          <p:nvPr/>
        </p:nvSpPr>
        <p:spPr>
          <a:xfrm>
            <a:off x="4310742" y="0"/>
            <a:ext cx="7315200" cy="923330"/>
          </a:xfrm>
          <a:prstGeom prst="rect">
            <a:avLst/>
          </a:prstGeom>
          <a:noFill/>
        </p:spPr>
        <p:txBody>
          <a:bodyPr wrap="square" rtlCol="0">
            <a:spAutoFit/>
          </a:bodyPr>
          <a:lstStyle/>
          <a:p>
            <a:r>
              <a:rPr lang="ru-RU" dirty="0" smtClean="0"/>
              <a:t>Сделала немного не правильно, надо было мутацию у реального человека делать, иначе </a:t>
            </a:r>
            <a:r>
              <a:rPr lang="ru-RU" dirty="0" err="1" smtClean="0"/>
              <a:t>референс</a:t>
            </a:r>
            <a:r>
              <a:rPr lang="ru-RU" dirty="0" smtClean="0"/>
              <a:t> и так отличается от нормальных людей</a:t>
            </a:r>
            <a:endParaRPr lang="ru-RU" dirty="0"/>
          </a:p>
        </p:txBody>
      </p:sp>
    </p:spTree>
    <p:extLst>
      <p:ext uri="{BB962C8B-B14F-4D97-AF65-F5344CB8AC3E}">
        <p14:creationId xmlns:p14="http://schemas.microsoft.com/office/powerpoint/2010/main" val="3604421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6423" y="116716"/>
            <a:ext cx="6392092" cy="369332"/>
          </a:xfrm>
          <a:prstGeom prst="rect">
            <a:avLst/>
          </a:prstGeom>
          <a:noFill/>
        </p:spPr>
        <p:txBody>
          <a:bodyPr wrap="square" rtlCol="0">
            <a:spAutoFit/>
          </a:bodyPr>
          <a:lstStyle/>
          <a:p>
            <a:r>
              <a:rPr lang="ru-RU" dirty="0" smtClean="0"/>
              <a:t>Удивительно, конечно, но одна буква решает.</a:t>
            </a:r>
            <a:endParaRPr lang="ru-RU" dirty="0"/>
          </a:p>
        </p:txBody>
      </p:sp>
      <p:pic>
        <p:nvPicPr>
          <p:cNvPr id="2" name="Рисунок 1"/>
          <p:cNvPicPr>
            <a:picLocks noChangeAspect="1"/>
          </p:cNvPicPr>
          <p:nvPr/>
        </p:nvPicPr>
        <p:blipFill>
          <a:blip r:embed="rId2"/>
          <a:stretch>
            <a:fillRect/>
          </a:stretch>
        </p:blipFill>
        <p:spPr>
          <a:xfrm>
            <a:off x="0" y="725863"/>
            <a:ext cx="5364977" cy="5622085"/>
          </a:xfrm>
          <a:prstGeom prst="rect">
            <a:avLst/>
          </a:prstGeom>
        </p:spPr>
      </p:pic>
      <p:pic>
        <p:nvPicPr>
          <p:cNvPr id="3" name="Рисунок 2"/>
          <p:cNvPicPr>
            <a:picLocks noChangeAspect="1"/>
          </p:cNvPicPr>
          <p:nvPr/>
        </p:nvPicPr>
        <p:blipFill>
          <a:blip r:embed="rId3"/>
          <a:stretch>
            <a:fillRect/>
          </a:stretch>
        </p:blipFill>
        <p:spPr>
          <a:xfrm>
            <a:off x="5746912" y="869894"/>
            <a:ext cx="5656133" cy="5478054"/>
          </a:xfrm>
          <a:prstGeom prst="rect">
            <a:avLst/>
          </a:prstGeom>
        </p:spPr>
      </p:pic>
    </p:spTree>
    <p:extLst>
      <p:ext uri="{BB962C8B-B14F-4D97-AF65-F5344CB8AC3E}">
        <p14:creationId xmlns:p14="http://schemas.microsoft.com/office/powerpoint/2010/main" val="3881814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9531" y="176627"/>
            <a:ext cx="7829006" cy="369332"/>
          </a:xfrm>
          <a:prstGeom prst="rect">
            <a:avLst/>
          </a:prstGeom>
          <a:noFill/>
        </p:spPr>
        <p:txBody>
          <a:bodyPr wrap="square" rtlCol="0">
            <a:spAutoFit/>
          </a:bodyPr>
          <a:lstStyle/>
          <a:p>
            <a:r>
              <a:rPr lang="ru-RU" dirty="0" smtClean="0"/>
              <a:t>Нарисуем только тот район, который суммируем, т.е. -3 +1 бин от </a:t>
            </a:r>
            <a:r>
              <a:rPr lang="en-US" dirty="0" smtClean="0"/>
              <a:t>TSS</a:t>
            </a:r>
            <a:endParaRPr lang="ru-RU" dirty="0"/>
          </a:p>
        </p:txBody>
      </p:sp>
      <p:sp>
        <p:nvSpPr>
          <p:cNvPr id="7" name="TextBox 6"/>
          <p:cNvSpPr txBox="1"/>
          <p:nvPr/>
        </p:nvSpPr>
        <p:spPr>
          <a:xfrm>
            <a:off x="9569925" y="2867890"/>
            <a:ext cx="1281249" cy="369332"/>
          </a:xfrm>
          <a:prstGeom prst="rect">
            <a:avLst/>
          </a:prstGeom>
          <a:noFill/>
        </p:spPr>
        <p:txBody>
          <a:bodyPr wrap="square" rtlCol="0">
            <a:spAutoFit/>
          </a:bodyPr>
          <a:lstStyle/>
          <a:p>
            <a:r>
              <a:rPr lang="en-US" dirty="0" smtClean="0"/>
              <a:t>HG</a:t>
            </a:r>
            <a:r>
              <a:rPr lang="ru-RU" dirty="0" smtClean="0"/>
              <a:t>00096_0</a:t>
            </a:r>
            <a:endParaRPr lang="ru-RU" dirty="0"/>
          </a:p>
        </p:txBody>
      </p:sp>
      <p:sp>
        <p:nvSpPr>
          <p:cNvPr id="8" name="TextBox 7"/>
          <p:cNvSpPr txBox="1"/>
          <p:nvPr/>
        </p:nvSpPr>
        <p:spPr>
          <a:xfrm>
            <a:off x="9353108" y="6136083"/>
            <a:ext cx="1281249" cy="646331"/>
          </a:xfrm>
          <a:prstGeom prst="rect">
            <a:avLst/>
          </a:prstGeom>
          <a:noFill/>
        </p:spPr>
        <p:txBody>
          <a:bodyPr wrap="square" rtlCol="0">
            <a:spAutoFit/>
          </a:bodyPr>
          <a:lstStyle/>
          <a:p>
            <a:r>
              <a:rPr lang="en-US" dirty="0" smtClean="0"/>
              <a:t>HG</a:t>
            </a:r>
            <a:r>
              <a:rPr lang="ru-RU" dirty="0" smtClean="0"/>
              <a:t>00096_</a:t>
            </a:r>
            <a:r>
              <a:rPr lang="en-US" dirty="0" smtClean="0"/>
              <a:t>0 </a:t>
            </a:r>
            <a:r>
              <a:rPr lang="ru-RU" dirty="0" smtClean="0"/>
              <a:t>мутация</a:t>
            </a:r>
            <a:endParaRPr lang="ru-RU" dirty="0"/>
          </a:p>
        </p:txBody>
      </p:sp>
      <p:pic>
        <p:nvPicPr>
          <p:cNvPr id="3" name="Рисунок 2"/>
          <p:cNvPicPr>
            <a:picLocks noChangeAspect="1"/>
          </p:cNvPicPr>
          <p:nvPr/>
        </p:nvPicPr>
        <p:blipFill>
          <a:blip r:embed="rId2"/>
          <a:stretch>
            <a:fillRect/>
          </a:stretch>
        </p:blipFill>
        <p:spPr>
          <a:xfrm>
            <a:off x="180533" y="634149"/>
            <a:ext cx="9172575" cy="2705100"/>
          </a:xfrm>
          <a:prstGeom prst="rect">
            <a:avLst/>
          </a:prstGeom>
        </p:spPr>
      </p:pic>
      <p:pic>
        <p:nvPicPr>
          <p:cNvPr id="9" name="Рисунок 8"/>
          <p:cNvPicPr>
            <a:picLocks noChangeAspect="1"/>
          </p:cNvPicPr>
          <p:nvPr/>
        </p:nvPicPr>
        <p:blipFill>
          <a:blip r:embed="rId3"/>
          <a:stretch>
            <a:fillRect/>
          </a:stretch>
        </p:blipFill>
        <p:spPr>
          <a:xfrm>
            <a:off x="104333" y="3900192"/>
            <a:ext cx="9248775" cy="2771775"/>
          </a:xfrm>
          <a:prstGeom prst="rect">
            <a:avLst/>
          </a:prstGeom>
        </p:spPr>
      </p:pic>
      <p:pic>
        <p:nvPicPr>
          <p:cNvPr id="10" name="Рисунок 9"/>
          <p:cNvPicPr>
            <a:picLocks noChangeAspect="1"/>
          </p:cNvPicPr>
          <p:nvPr/>
        </p:nvPicPr>
        <p:blipFill>
          <a:blip r:embed="rId4"/>
          <a:stretch>
            <a:fillRect/>
          </a:stretch>
        </p:blipFill>
        <p:spPr>
          <a:xfrm>
            <a:off x="8357936" y="500471"/>
            <a:ext cx="3705225" cy="847725"/>
          </a:xfrm>
          <a:prstGeom prst="rect">
            <a:avLst/>
          </a:prstGeom>
        </p:spPr>
      </p:pic>
      <p:pic>
        <p:nvPicPr>
          <p:cNvPr id="11" name="Рисунок 10"/>
          <p:cNvPicPr>
            <a:picLocks noChangeAspect="1"/>
          </p:cNvPicPr>
          <p:nvPr/>
        </p:nvPicPr>
        <p:blipFill>
          <a:blip r:embed="rId5"/>
          <a:stretch>
            <a:fillRect/>
          </a:stretch>
        </p:blipFill>
        <p:spPr>
          <a:xfrm>
            <a:off x="8336437" y="3798165"/>
            <a:ext cx="3855563" cy="784913"/>
          </a:xfrm>
          <a:prstGeom prst="rect">
            <a:avLst/>
          </a:prstGeom>
        </p:spPr>
      </p:pic>
    </p:spTree>
    <p:extLst>
      <p:ext uri="{BB962C8B-B14F-4D97-AF65-F5344CB8AC3E}">
        <p14:creationId xmlns:p14="http://schemas.microsoft.com/office/powerpoint/2010/main" val="3668762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67056" y="523782"/>
            <a:ext cx="8648700" cy="4638675"/>
          </a:xfrm>
          <a:prstGeom prst="rect">
            <a:avLst/>
          </a:prstGeom>
        </p:spPr>
      </p:pic>
      <p:sp>
        <p:nvSpPr>
          <p:cNvPr id="6" name="TextBox 5"/>
          <p:cNvSpPr txBox="1"/>
          <p:nvPr/>
        </p:nvSpPr>
        <p:spPr>
          <a:xfrm>
            <a:off x="527901" y="0"/>
            <a:ext cx="8088198" cy="646331"/>
          </a:xfrm>
          <a:prstGeom prst="rect">
            <a:avLst/>
          </a:prstGeom>
          <a:noFill/>
        </p:spPr>
        <p:txBody>
          <a:bodyPr wrap="square" rtlCol="0">
            <a:spAutoFit/>
          </a:bodyPr>
          <a:lstStyle/>
          <a:p>
            <a:r>
              <a:rPr lang="ru-RU" dirty="0" smtClean="0"/>
              <a:t>Проверим, что то, что я называю областью </a:t>
            </a:r>
            <a:r>
              <a:rPr lang="en-US" dirty="0" smtClean="0"/>
              <a:t>TSS GP1BB  </a:t>
            </a:r>
            <a:r>
              <a:rPr lang="ru-RU" dirty="0" smtClean="0"/>
              <a:t>попадает в самый высокий пик.</a:t>
            </a:r>
            <a:endParaRPr lang="ru-RU" dirty="0"/>
          </a:p>
        </p:txBody>
      </p:sp>
    </p:spTree>
    <p:extLst>
      <p:ext uri="{BB962C8B-B14F-4D97-AF65-F5344CB8AC3E}">
        <p14:creationId xmlns:p14="http://schemas.microsoft.com/office/powerpoint/2010/main" val="21099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6389" y="200297"/>
            <a:ext cx="12688388" cy="646331"/>
          </a:xfrm>
          <a:prstGeom prst="rect">
            <a:avLst/>
          </a:prstGeom>
          <a:noFill/>
        </p:spPr>
        <p:txBody>
          <a:bodyPr wrap="square" rtlCol="0">
            <a:spAutoFit/>
          </a:bodyPr>
          <a:lstStyle/>
          <a:p>
            <a:r>
              <a:rPr lang="ru-RU" dirty="0" smtClean="0"/>
              <a:t>Посчитаем сколько приходится </a:t>
            </a:r>
            <a:r>
              <a:rPr lang="ru-RU" dirty="0" err="1" smtClean="0"/>
              <a:t>снипов</a:t>
            </a:r>
            <a:r>
              <a:rPr lang="ru-RU" dirty="0" smtClean="0"/>
              <a:t> на </a:t>
            </a:r>
            <a:r>
              <a:rPr lang="en-US" dirty="0" smtClean="0"/>
              <a:t>1</a:t>
            </a:r>
            <a:r>
              <a:rPr lang="ru-RU" dirty="0" smtClean="0"/>
              <a:t> МБ при разных уровнях </a:t>
            </a:r>
            <a:r>
              <a:rPr lang="en-US" dirty="0" smtClean="0"/>
              <a:t>AF (allele frequency)</a:t>
            </a:r>
            <a:r>
              <a:rPr lang="ru-RU" dirty="0" smtClean="0"/>
              <a:t>. Взяли по одной </a:t>
            </a:r>
            <a:r>
              <a:rPr lang="en-US" dirty="0" smtClean="0"/>
              <a:t>Mb </a:t>
            </a:r>
            <a:r>
              <a:rPr lang="ru-RU" dirty="0" smtClean="0"/>
              <a:t>из трёх разных мест на </a:t>
            </a:r>
            <a:r>
              <a:rPr lang="en-US" dirty="0" smtClean="0"/>
              <a:t>chr21 </a:t>
            </a:r>
            <a:r>
              <a:rPr lang="ru-RU" dirty="0" smtClean="0"/>
              <a:t>и посчитали среднее.</a:t>
            </a:r>
            <a:endParaRPr lang="ru-RU" dirty="0"/>
          </a:p>
        </p:txBody>
      </p:sp>
      <p:sp>
        <p:nvSpPr>
          <p:cNvPr id="6" name="TextBox 5"/>
          <p:cNvSpPr txBox="1"/>
          <p:nvPr/>
        </p:nvSpPr>
        <p:spPr>
          <a:xfrm>
            <a:off x="801188" y="1079862"/>
            <a:ext cx="3309257" cy="722812"/>
          </a:xfrm>
          <a:prstGeom prst="rect">
            <a:avLst/>
          </a:prstGeom>
          <a:noFill/>
        </p:spPr>
        <p:txBody>
          <a:bodyPr wrap="square" rtlCol="0">
            <a:spAutoFit/>
          </a:bodyPr>
          <a:lstStyle/>
          <a:p>
            <a:endParaRPr lang="ru-RU" dirty="0"/>
          </a:p>
        </p:txBody>
      </p:sp>
      <p:pic>
        <p:nvPicPr>
          <p:cNvPr id="7" name="Рисунок 6"/>
          <p:cNvPicPr>
            <a:picLocks noChangeAspect="1"/>
          </p:cNvPicPr>
          <p:nvPr/>
        </p:nvPicPr>
        <p:blipFill>
          <a:blip r:embed="rId2"/>
          <a:stretch>
            <a:fillRect/>
          </a:stretch>
        </p:blipFill>
        <p:spPr>
          <a:xfrm>
            <a:off x="0" y="977257"/>
            <a:ext cx="7053944" cy="4818227"/>
          </a:xfrm>
          <a:prstGeom prst="rect">
            <a:avLst/>
          </a:prstGeom>
        </p:spPr>
      </p:pic>
      <p:sp>
        <p:nvSpPr>
          <p:cNvPr id="8" name="Прямоугольник 7"/>
          <p:cNvSpPr/>
          <p:nvPr/>
        </p:nvSpPr>
        <p:spPr>
          <a:xfrm>
            <a:off x="269965" y="6110405"/>
            <a:ext cx="8682446" cy="369332"/>
          </a:xfrm>
          <a:prstGeom prst="rect">
            <a:avLst/>
          </a:prstGeom>
        </p:spPr>
        <p:txBody>
          <a:bodyPr wrap="square">
            <a:spAutoFit/>
          </a:bodyPr>
          <a:lstStyle/>
          <a:p>
            <a:r>
              <a:rPr lang="ru-RU" dirty="0" err="1"/>
              <a:t>intervals</a:t>
            </a:r>
            <a:r>
              <a:rPr lang="ru-RU" dirty="0"/>
              <a:t> = [(10000000, 11000000), (25000000, 26000000), (38000000, 39000000)]</a:t>
            </a:r>
          </a:p>
        </p:txBody>
      </p:sp>
      <p:pic>
        <p:nvPicPr>
          <p:cNvPr id="9" name="Рисунок 8"/>
          <p:cNvPicPr>
            <a:picLocks noChangeAspect="1"/>
          </p:cNvPicPr>
          <p:nvPr/>
        </p:nvPicPr>
        <p:blipFill>
          <a:blip r:embed="rId3"/>
          <a:stretch>
            <a:fillRect/>
          </a:stretch>
        </p:blipFill>
        <p:spPr>
          <a:xfrm>
            <a:off x="6662058" y="1258351"/>
            <a:ext cx="6008301" cy="4537133"/>
          </a:xfrm>
          <a:prstGeom prst="rect">
            <a:avLst/>
          </a:prstGeom>
        </p:spPr>
      </p:pic>
      <p:sp>
        <p:nvSpPr>
          <p:cNvPr id="10" name="TextBox 9"/>
          <p:cNvSpPr txBox="1"/>
          <p:nvPr/>
        </p:nvSpPr>
        <p:spPr>
          <a:xfrm rot="16200000">
            <a:off x="5047009" y="2007715"/>
            <a:ext cx="3217817" cy="369332"/>
          </a:xfrm>
          <a:prstGeom prst="rect">
            <a:avLst/>
          </a:prstGeom>
          <a:noFill/>
        </p:spPr>
        <p:txBody>
          <a:bodyPr wrap="square" rtlCol="0">
            <a:spAutoFit/>
          </a:bodyPr>
          <a:lstStyle/>
          <a:p>
            <a:r>
              <a:rPr lang="en-US" dirty="0" smtClean="0"/>
              <a:t>Number of SNPs on 1Mb</a:t>
            </a:r>
            <a:endParaRPr lang="ru-RU" dirty="0"/>
          </a:p>
        </p:txBody>
      </p:sp>
      <p:sp>
        <p:nvSpPr>
          <p:cNvPr id="12" name="TextBox 11"/>
          <p:cNvSpPr txBox="1"/>
          <p:nvPr/>
        </p:nvSpPr>
        <p:spPr>
          <a:xfrm rot="16200000">
            <a:off x="-1577648" y="2550461"/>
            <a:ext cx="3217817" cy="369332"/>
          </a:xfrm>
          <a:prstGeom prst="rect">
            <a:avLst/>
          </a:prstGeom>
          <a:noFill/>
        </p:spPr>
        <p:txBody>
          <a:bodyPr wrap="square" rtlCol="0">
            <a:spAutoFit/>
          </a:bodyPr>
          <a:lstStyle/>
          <a:p>
            <a:r>
              <a:rPr lang="en-US" dirty="0" smtClean="0"/>
              <a:t>Number of SNPs on 1Mb</a:t>
            </a:r>
            <a:endParaRPr lang="ru-RU" dirty="0"/>
          </a:p>
        </p:txBody>
      </p:sp>
    </p:spTree>
    <p:extLst>
      <p:ext uri="{BB962C8B-B14F-4D97-AF65-F5344CB8AC3E}">
        <p14:creationId xmlns:p14="http://schemas.microsoft.com/office/powerpoint/2010/main" val="3828174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0747" y="1836803"/>
            <a:ext cx="9686925" cy="4391025"/>
          </a:xfrm>
          <a:prstGeom prst="rect">
            <a:avLst/>
          </a:prstGeom>
        </p:spPr>
      </p:pic>
      <p:pic>
        <p:nvPicPr>
          <p:cNvPr id="5" name="Рисунок 4"/>
          <p:cNvPicPr>
            <a:picLocks noChangeAspect="1"/>
          </p:cNvPicPr>
          <p:nvPr/>
        </p:nvPicPr>
        <p:blipFill>
          <a:blip r:embed="rId3"/>
          <a:stretch>
            <a:fillRect/>
          </a:stretch>
        </p:blipFill>
        <p:spPr>
          <a:xfrm>
            <a:off x="1737124" y="2191686"/>
            <a:ext cx="8080548" cy="749475"/>
          </a:xfrm>
          <a:prstGeom prst="rect">
            <a:avLst/>
          </a:prstGeom>
        </p:spPr>
      </p:pic>
    </p:spTree>
    <p:extLst>
      <p:ext uri="{BB962C8B-B14F-4D97-AF65-F5344CB8AC3E}">
        <p14:creationId xmlns:p14="http://schemas.microsoft.com/office/powerpoint/2010/main" val="214182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b="38282"/>
          <a:stretch/>
        </p:blipFill>
        <p:spPr>
          <a:xfrm>
            <a:off x="-160255" y="2818615"/>
            <a:ext cx="12192000" cy="4232635"/>
          </a:xfrm>
          <a:prstGeom prst="rect">
            <a:avLst/>
          </a:prstGeom>
        </p:spPr>
      </p:pic>
      <p:sp>
        <p:nvSpPr>
          <p:cNvPr id="6" name="TextBox 5"/>
          <p:cNvSpPr txBox="1"/>
          <p:nvPr/>
        </p:nvSpPr>
        <p:spPr>
          <a:xfrm>
            <a:off x="213674" y="0"/>
            <a:ext cx="11444141" cy="369332"/>
          </a:xfrm>
          <a:prstGeom prst="rect">
            <a:avLst/>
          </a:prstGeom>
          <a:noFill/>
        </p:spPr>
        <p:txBody>
          <a:bodyPr wrap="square" rtlCol="0">
            <a:spAutoFit/>
          </a:bodyPr>
          <a:lstStyle/>
          <a:p>
            <a:r>
              <a:rPr lang="ru-RU" dirty="0" smtClean="0"/>
              <a:t>Это для мозга эк</a:t>
            </a:r>
            <a:r>
              <a:rPr lang="en-US" dirty="0" smtClean="0"/>
              <a:t>c</a:t>
            </a:r>
            <a:r>
              <a:rPr lang="ru-RU" dirty="0" err="1" smtClean="0"/>
              <a:t>прессия</a:t>
            </a:r>
            <a:r>
              <a:rPr lang="ru-RU" dirty="0" smtClean="0"/>
              <a:t> в </a:t>
            </a:r>
            <a:r>
              <a:rPr lang="en-US" dirty="0" smtClean="0"/>
              <a:t>HG00096_0, HG00096_0_mut, ref, target</a:t>
            </a:r>
            <a:endParaRPr lang="ru-RU" dirty="0"/>
          </a:p>
        </p:txBody>
      </p:sp>
      <p:pic>
        <p:nvPicPr>
          <p:cNvPr id="7" name="Рисунок 6"/>
          <p:cNvPicPr>
            <a:picLocks noChangeAspect="1"/>
          </p:cNvPicPr>
          <p:nvPr/>
        </p:nvPicPr>
        <p:blipFill rotWithShape="1">
          <a:blip r:embed="rId3"/>
          <a:srcRect b="66048"/>
          <a:stretch/>
        </p:blipFill>
        <p:spPr>
          <a:xfrm>
            <a:off x="-160255" y="490194"/>
            <a:ext cx="12192000" cy="2328421"/>
          </a:xfrm>
          <a:prstGeom prst="rect">
            <a:avLst/>
          </a:prstGeom>
        </p:spPr>
      </p:pic>
    </p:spTree>
    <p:extLst>
      <p:ext uri="{BB962C8B-B14F-4D97-AF65-F5344CB8AC3E}">
        <p14:creationId xmlns:p14="http://schemas.microsoft.com/office/powerpoint/2010/main" val="3536612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01535"/>
            <a:ext cx="12192000" cy="158338"/>
          </a:xfrm>
          <a:prstGeom prst="rect">
            <a:avLst/>
          </a:prstGeom>
        </p:spPr>
      </p:pic>
      <p:sp>
        <p:nvSpPr>
          <p:cNvPr id="5" name="TextBox 4"/>
          <p:cNvSpPr txBox="1"/>
          <p:nvPr/>
        </p:nvSpPr>
        <p:spPr>
          <a:xfrm>
            <a:off x="330926" y="478971"/>
            <a:ext cx="3370217" cy="646331"/>
          </a:xfrm>
          <a:prstGeom prst="rect">
            <a:avLst/>
          </a:prstGeom>
          <a:noFill/>
        </p:spPr>
        <p:txBody>
          <a:bodyPr wrap="square" rtlCol="0">
            <a:spAutoFit/>
          </a:bodyPr>
          <a:lstStyle/>
          <a:p>
            <a:r>
              <a:rPr lang="ru-RU" dirty="0" smtClean="0"/>
              <a:t>Исследуем ещё вот такую большую </a:t>
            </a:r>
            <a:r>
              <a:rPr lang="ru-RU" dirty="0" err="1" smtClean="0"/>
              <a:t>делецию</a:t>
            </a:r>
            <a:r>
              <a:rPr lang="ru-RU" dirty="0" smtClean="0"/>
              <a:t>. </a:t>
            </a:r>
            <a:endParaRPr lang="ru-RU" dirty="0"/>
          </a:p>
        </p:txBody>
      </p:sp>
    </p:spTree>
    <p:extLst>
      <p:ext uri="{BB962C8B-B14F-4D97-AF65-F5344CB8AC3E}">
        <p14:creationId xmlns:p14="http://schemas.microsoft.com/office/powerpoint/2010/main" val="2301672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430" y="2405348"/>
            <a:ext cx="4174541" cy="1323439"/>
          </a:xfrm>
          <a:prstGeom prst="rect">
            <a:avLst/>
          </a:prstGeom>
        </p:spPr>
        <p:txBody>
          <a:bodyPr wrap="none">
            <a:spAutoFit/>
          </a:bodyPr>
          <a:lstStyle/>
          <a:p>
            <a:r>
              <a:rPr lang="en-US" sz="8000" dirty="0">
                <a:latin typeface="Inter"/>
              </a:rPr>
              <a:t>TXNL4A</a:t>
            </a:r>
            <a:endParaRPr lang="ru-RU" sz="8000" dirty="0"/>
          </a:p>
        </p:txBody>
      </p:sp>
    </p:spTree>
    <p:extLst>
      <p:ext uri="{BB962C8B-B14F-4D97-AF65-F5344CB8AC3E}">
        <p14:creationId xmlns:p14="http://schemas.microsoft.com/office/powerpoint/2010/main" val="360706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6263" y="70456"/>
            <a:ext cx="12075737" cy="3970318"/>
          </a:xfrm>
          <a:prstGeom prst="rect">
            <a:avLst/>
          </a:prstGeom>
        </p:spPr>
        <p:txBody>
          <a:bodyPr wrap="square">
            <a:spAutoFit/>
          </a:bodyPr>
          <a:lstStyle/>
          <a:p>
            <a:r>
              <a:rPr lang="ru-RU" b="1" dirty="0">
                <a:latin typeface="Inter"/>
              </a:rPr>
              <a:t>Кейс 1. Удаление фрагмента промотора гена </a:t>
            </a:r>
            <a:r>
              <a:rPr lang="en-US" b="1" dirty="0">
                <a:latin typeface="Inter"/>
              </a:rPr>
              <a:t>TXNL4A.</a:t>
            </a:r>
            <a:endParaRPr lang="en-US" dirty="0">
              <a:latin typeface="Inter"/>
            </a:endParaRPr>
          </a:p>
          <a:p>
            <a:r>
              <a:rPr lang="ru-RU" dirty="0">
                <a:latin typeface="Inter"/>
              </a:rPr>
              <a:t>Мутации:</a:t>
            </a:r>
            <a:br>
              <a:rPr lang="ru-RU" dirty="0">
                <a:latin typeface="Inter"/>
              </a:rPr>
            </a:br>
            <a:r>
              <a:rPr lang="en-US" dirty="0">
                <a:latin typeface="Inter"/>
              </a:rPr>
              <a:t>promoter </a:t>
            </a:r>
            <a:r>
              <a:rPr lang="el-GR" dirty="0">
                <a:latin typeface="Inter"/>
              </a:rPr>
              <a:t>Δ 1: </a:t>
            </a:r>
            <a:r>
              <a:rPr lang="en-US" dirty="0">
                <a:latin typeface="Inter"/>
              </a:rPr>
              <a:t>WGS[hg19] chr18</a:t>
            </a:r>
            <a:r>
              <a:rPr lang="en-US" dirty="0" smtClean="0">
                <a:latin typeface="Inter"/>
              </a:rPr>
              <a:t>: g.77,748,581_77,748,614delCGCCGTGCGTGCTGACGGCATGCGCGCGCGCTAG</a:t>
            </a:r>
            <a:r>
              <a:rPr lang="en-US" dirty="0">
                <a:latin typeface="Inter"/>
              </a:rPr>
              <a:t/>
            </a:r>
            <a:br>
              <a:rPr lang="en-US" dirty="0">
                <a:latin typeface="Inter"/>
              </a:rPr>
            </a:br>
            <a:r>
              <a:rPr lang="en-US" dirty="0">
                <a:latin typeface="Inter"/>
              </a:rPr>
              <a:t>(</a:t>
            </a:r>
            <a:r>
              <a:rPr lang="ru-RU" dirty="0">
                <a:latin typeface="Inter"/>
              </a:rPr>
              <a:t>удаление куска с координатами 77,748,581 - 77,748,614 на хромосоме 18, последовательность этого куска </a:t>
            </a:r>
            <a:r>
              <a:rPr lang="en-US" dirty="0">
                <a:latin typeface="Inter"/>
              </a:rPr>
              <a:t>CGCCGTGCGTGCTGACGGCATGCGCGCGCGCTAG, </a:t>
            </a:r>
            <a:r>
              <a:rPr lang="ru-RU" dirty="0">
                <a:latin typeface="Inter"/>
              </a:rPr>
              <a:t>координаты </a:t>
            </a:r>
            <a:r>
              <a:rPr lang="en-US" dirty="0">
                <a:latin typeface="Inter"/>
              </a:rPr>
              <a:t>hg19)</a:t>
            </a:r>
          </a:p>
          <a:p>
            <a:r>
              <a:rPr lang="en-US" dirty="0">
                <a:latin typeface="Inter"/>
              </a:rPr>
              <a:t>promoter </a:t>
            </a:r>
            <a:r>
              <a:rPr lang="el-GR" dirty="0">
                <a:latin typeface="Inter"/>
              </a:rPr>
              <a:t>Δ 2: </a:t>
            </a:r>
            <a:r>
              <a:rPr lang="en-US" dirty="0">
                <a:latin typeface="Inter"/>
              </a:rPr>
              <a:t>WGS[hg19] chr18: g.77,748,604_77,748,637delGCGCGCGCTAGCGCCGTGCGTGCTGACGGCATGT</a:t>
            </a:r>
            <a:br>
              <a:rPr lang="en-US" dirty="0">
                <a:latin typeface="Inter"/>
              </a:rPr>
            </a:br>
            <a:r>
              <a:rPr lang="en-US" dirty="0">
                <a:latin typeface="Inter"/>
              </a:rPr>
              <a:t>(</a:t>
            </a:r>
            <a:r>
              <a:rPr lang="ru-RU" dirty="0">
                <a:latin typeface="Inter"/>
              </a:rPr>
              <a:t>аналогично, удаление куска 77,748,604-77,748,637)</a:t>
            </a:r>
          </a:p>
          <a:p>
            <a:r>
              <a:rPr lang="ru-RU" dirty="0">
                <a:latin typeface="Inter"/>
              </a:rPr>
              <a:t>Обе должны приводить к уменьшению сигнала в промоторе гена </a:t>
            </a:r>
            <a:r>
              <a:rPr lang="en-US" dirty="0">
                <a:latin typeface="Inter"/>
              </a:rPr>
              <a:t>TXNL4A, </a:t>
            </a:r>
            <a:r>
              <a:rPr lang="ru-RU" dirty="0">
                <a:latin typeface="Inter"/>
              </a:rPr>
              <a:t>прямо рядом с </a:t>
            </a:r>
            <a:r>
              <a:rPr lang="ru-RU" dirty="0" err="1">
                <a:latin typeface="Inter"/>
              </a:rPr>
              <a:t>делецией</a:t>
            </a:r>
            <a:r>
              <a:rPr lang="ru-RU" dirty="0">
                <a:latin typeface="Inter"/>
              </a:rPr>
              <a:t>. Сигнал нужно измерять в точке </a:t>
            </a:r>
            <a:r>
              <a:rPr lang="en-US" dirty="0">
                <a:latin typeface="Inter"/>
              </a:rPr>
              <a:t>chr18:77748532 +- </a:t>
            </a:r>
            <a:r>
              <a:rPr lang="ru-RU" dirty="0">
                <a:latin typeface="Inter"/>
              </a:rPr>
              <a:t>пару сотен букв.</a:t>
            </a:r>
          </a:p>
          <a:p>
            <a:r>
              <a:rPr lang="ru-RU" dirty="0">
                <a:latin typeface="Inter"/>
              </a:rPr>
              <a:t>Обрати внимание, там опять ген по </a:t>
            </a:r>
            <a:r>
              <a:rPr lang="en-US" dirty="0">
                <a:latin typeface="Inter"/>
              </a:rPr>
              <a:t>reverse strand, </a:t>
            </a:r>
            <a:r>
              <a:rPr lang="ru-RU" dirty="0">
                <a:latin typeface="Inter"/>
              </a:rPr>
              <a:t>т.е. в гену нужно </a:t>
            </a:r>
            <a:r>
              <a:rPr lang="en-US" dirty="0">
                <a:latin typeface="Inter"/>
              </a:rPr>
              <a:t>rev-comp </a:t>
            </a:r>
            <a:r>
              <a:rPr lang="ru-RU" dirty="0">
                <a:latin typeface="Inter"/>
              </a:rPr>
              <a:t>подавать, но удаленные последовательности (</a:t>
            </a:r>
            <a:r>
              <a:rPr lang="en-US" dirty="0">
                <a:latin typeface="Inter"/>
              </a:rPr>
              <a:t>GCGCGCGCTAGCGCCGTGCGTGCTGACGGCATGT) </a:t>
            </a:r>
            <a:r>
              <a:rPr lang="ru-RU" dirty="0">
                <a:latin typeface="Inter"/>
              </a:rPr>
              <a:t>даны по </a:t>
            </a:r>
            <a:r>
              <a:rPr lang="en-US" dirty="0">
                <a:latin typeface="Inter"/>
              </a:rPr>
              <a:t>forward-strand.</a:t>
            </a:r>
          </a:p>
          <a:p>
            <a:r>
              <a:rPr lang="ru-RU" b="1" dirty="0">
                <a:latin typeface="Inter"/>
              </a:rPr>
              <a:t>источник:</a:t>
            </a:r>
            <a:br>
              <a:rPr lang="ru-RU" b="1" dirty="0">
                <a:latin typeface="Inter"/>
              </a:rPr>
            </a:br>
            <a:r>
              <a:rPr lang="en-US" b="1" dirty="0">
                <a:latin typeface="Inter"/>
                <a:hlinkClick r:id="rId2"/>
              </a:rPr>
              <a:t>https://www.sciencedirect.com/science/article/pii/S0002929714004364</a:t>
            </a:r>
            <a:endParaRPr lang="en-US" dirty="0">
              <a:latin typeface="Inter"/>
            </a:endParaRPr>
          </a:p>
          <a:p>
            <a:r>
              <a:rPr lang="en-US" dirty="0">
                <a:latin typeface="Inter"/>
              </a:rPr>
              <a:t>id </a:t>
            </a:r>
            <a:r>
              <a:rPr lang="ru-RU" dirty="0" err="1">
                <a:latin typeface="Inter"/>
              </a:rPr>
              <a:t>таргетов</a:t>
            </a:r>
            <a:r>
              <a:rPr lang="ru-RU" dirty="0">
                <a:latin typeface="Inter"/>
              </a:rPr>
              <a:t>, на которые смотреть: 4789, 4790</a:t>
            </a:r>
            <a:endParaRPr lang="ru-RU" b="0" i="0" dirty="0">
              <a:effectLst/>
              <a:latin typeface="Inter"/>
            </a:endParaRPr>
          </a:p>
        </p:txBody>
      </p:sp>
      <p:pic>
        <p:nvPicPr>
          <p:cNvPr id="6" name="Рисунок 5"/>
          <p:cNvPicPr>
            <a:picLocks noChangeAspect="1"/>
          </p:cNvPicPr>
          <p:nvPr/>
        </p:nvPicPr>
        <p:blipFill>
          <a:blip r:embed="rId3"/>
          <a:stretch>
            <a:fillRect/>
          </a:stretch>
        </p:blipFill>
        <p:spPr>
          <a:xfrm>
            <a:off x="0" y="4247343"/>
            <a:ext cx="12192000" cy="2228303"/>
          </a:xfrm>
          <a:prstGeom prst="rect">
            <a:avLst/>
          </a:prstGeom>
        </p:spPr>
      </p:pic>
    </p:spTree>
    <p:extLst>
      <p:ext uri="{BB962C8B-B14F-4D97-AF65-F5344CB8AC3E}">
        <p14:creationId xmlns:p14="http://schemas.microsoft.com/office/powerpoint/2010/main" val="208807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1733643"/>
            <a:ext cx="12192000" cy="3390714"/>
          </a:xfrm>
          <a:prstGeom prst="rect">
            <a:avLst/>
          </a:prstGeom>
        </p:spPr>
      </p:pic>
    </p:spTree>
    <p:extLst>
      <p:ext uri="{BB962C8B-B14F-4D97-AF65-F5344CB8AC3E}">
        <p14:creationId xmlns:p14="http://schemas.microsoft.com/office/powerpoint/2010/main" val="2937310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20393"/>
            <a:ext cx="11920151" cy="4351338"/>
          </a:xfrm>
        </p:spPr>
        <p:txBody>
          <a:bodyPr/>
          <a:lstStyle/>
          <a:p>
            <a:r>
              <a:rPr lang="ru-RU" dirty="0" smtClean="0"/>
              <a:t>Пока мы тестировали всё на наших данных, Вениамин Семёнович</a:t>
            </a:r>
            <a:r>
              <a:rPr lang="en-US" dirty="0" smtClean="0"/>
              <a:t> </a:t>
            </a:r>
            <a:r>
              <a:rPr lang="ru-RU" dirty="0" smtClean="0"/>
              <a:t>нашёл 4 статьи, где запускали </a:t>
            </a:r>
            <a:r>
              <a:rPr lang="en-US" dirty="0" err="1" smtClean="0"/>
              <a:t>enformer</a:t>
            </a:r>
            <a:r>
              <a:rPr lang="en-US" dirty="0" smtClean="0"/>
              <a:t> </a:t>
            </a:r>
            <a:r>
              <a:rPr lang="ru-RU" dirty="0" smtClean="0"/>
              <a:t>на индивидуальных человеческих данных и показали, что он работает плохо. </a:t>
            </a:r>
            <a:endParaRPr lang="ru-RU" dirty="0"/>
          </a:p>
        </p:txBody>
      </p:sp>
      <p:sp>
        <p:nvSpPr>
          <p:cNvPr id="9" name="Прямоугольник 8"/>
          <p:cNvSpPr/>
          <p:nvPr/>
        </p:nvSpPr>
        <p:spPr>
          <a:xfrm>
            <a:off x="278174" y="6858000"/>
            <a:ext cx="6430607" cy="369332"/>
          </a:xfrm>
          <a:prstGeom prst="rect">
            <a:avLst/>
          </a:prstGeom>
        </p:spPr>
        <p:txBody>
          <a:bodyPr wrap="none">
            <a:spAutoFit/>
          </a:bodyPr>
          <a:lstStyle/>
          <a:p>
            <a:r>
              <a:rPr lang="en-US" dirty="0" err="1" smtClean="0"/>
              <a:t>RosMaP</a:t>
            </a:r>
            <a:r>
              <a:rPr lang="en-US" dirty="0" smtClean="0"/>
              <a:t> PROJECT </a:t>
            </a:r>
            <a:r>
              <a:rPr lang="ru-RU" dirty="0" smtClean="0"/>
              <a:t>https://www.synapse.org/#!Synapse:syn3219045</a:t>
            </a:r>
            <a:endParaRPr lang="ru-RU" dirty="0"/>
          </a:p>
        </p:txBody>
      </p:sp>
      <p:sp>
        <p:nvSpPr>
          <p:cNvPr id="10" name="Прямоугольник 9"/>
          <p:cNvSpPr/>
          <p:nvPr/>
        </p:nvSpPr>
        <p:spPr>
          <a:xfrm>
            <a:off x="906161" y="2023071"/>
            <a:ext cx="8880389" cy="1200329"/>
          </a:xfrm>
          <a:prstGeom prst="rect">
            <a:avLst/>
          </a:prstGeom>
        </p:spPr>
        <p:txBody>
          <a:bodyPr wrap="square">
            <a:spAutoFit/>
          </a:bodyPr>
          <a:lstStyle/>
          <a:p>
            <a:r>
              <a:rPr lang="en-US" b="0" i="0" u="none" strike="noStrike" dirty="0" smtClean="0">
                <a:effectLst/>
                <a:latin typeface="Inter"/>
                <a:hlinkClick r:id="rId2"/>
              </a:rPr>
              <a:t>https://www.nature.com/articles/s41588-023-01524-6</a:t>
            </a:r>
            <a:r>
              <a:rPr lang="en-US" dirty="0" smtClean="0"/>
              <a:t/>
            </a:r>
            <a:br>
              <a:rPr lang="en-US" dirty="0" smtClean="0"/>
            </a:br>
            <a:r>
              <a:rPr lang="en-US" b="0" i="0" u="none" strike="noStrike" dirty="0" smtClean="0">
                <a:effectLst/>
                <a:latin typeface="Inter"/>
                <a:hlinkClick r:id="rId3"/>
              </a:rPr>
              <a:t>https://www.nature.com/articles/s41588-023-01517-5</a:t>
            </a:r>
            <a:r>
              <a:rPr lang="en-US" dirty="0" smtClean="0"/>
              <a:t/>
            </a:r>
            <a:br>
              <a:rPr lang="en-US" dirty="0" smtClean="0"/>
            </a:br>
            <a:r>
              <a:rPr lang="en-US" b="0" i="0" u="none" strike="noStrike" dirty="0" smtClean="0">
                <a:effectLst/>
                <a:latin typeface="Inter"/>
                <a:hlinkClick r:id="rId4"/>
              </a:rPr>
              <a:t>https://www.nature.com/articles/s41588-023-01574-w</a:t>
            </a:r>
            <a:r>
              <a:rPr lang="en-US" dirty="0" smtClean="0"/>
              <a:t/>
            </a:r>
            <a:br>
              <a:rPr lang="en-US" dirty="0" smtClean="0"/>
            </a:br>
            <a:r>
              <a:rPr lang="en-US" b="0" i="0" u="none" strike="noStrike" dirty="0" smtClean="0">
                <a:effectLst/>
                <a:latin typeface="Inter"/>
                <a:hlinkClick r:id="rId5"/>
              </a:rPr>
              <a:t>https://www.biorxiv.org/content/10.1101/2023.12.21.572730v1</a:t>
            </a:r>
            <a:endParaRPr lang="ru-RU" dirty="0"/>
          </a:p>
        </p:txBody>
      </p:sp>
    </p:spTree>
    <p:extLst>
      <p:ext uri="{BB962C8B-B14F-4D97-AF65-F5344CB8AC3E}">
        <p14:creationId xmlns:p14="http://schemas.microsoft.com/office/powerpoint/2010/main" val="1732894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308" y="276911"/>
            <a:ext cx="10515600" cy="2210916"/>
          </a:xfrm>
        </p:spPr>
        <p:txBody>
          <a:bodyPr/>
          <a:lstStyle/>
          <a:p>
            <a:r>
              <a:rPr lang="ru-RU" dirty="0" smtClean="0"/>
              <a:t>Считаем коэффициенты корреляции для тестового </a:t>
            </a:r>
            <a:r>
              <a:rPr lang="ru-RU" dirty="0" err="1" smtClean="0"/>
              <a:t>датасета</a:t>
            </a:r>
            <a:r>
              <a:rPr lang="ru-RU" dirty="0" smtClean="0"/>
              <a:t>. Заметила, что для некоторых типов клеток корреляция получается </a:t>
            </a:r>
            <a:r>
              <a:rPr lang="en-US" dirty="0" smtClean="0"/>
              <a:t>nan. </a:t>
            </a:r>
            <a:r>
              <a:rPr lang="ru-RU" dirty="0" smtClean="0"/>
              <a:t>Долго разбиралась</a:t>
            </a:r>
            <a:r>
              <a:rPr lang="en-US" dirty="0" smtClean="0"/>
              <a:t>.</a:t>
            </a:r>
            <a:r>
              <a:rPr lang="ru-RU" dirty="0" smtClean="0"/>
              <a:t> и в итоге поняли с Мирославом, что все дело в том, что при суммировании внутри функции корреляции </a:t>
            </a:r>
            <a:r>
              <a:rPr lang="en-US" dirty="0" err="1" smtClean="0"/>
              <a:t>enformer-pytorch</a:t>
            </a:r>
            <a:r>
              <a:rPr lang="en-US" dirty="0" smtClean="0"/>
              <a:t> float16 </a:t>
            </a:r>
            <a:r>
              <a:rPr lang="ru-RU" dirty="0" smtClean="0"/>
              <a:t>не хватает, нужно использовать </a:t>
            </a:r>
            <a:r>
              <a:rPr lang="en-US" dirty="0" smtClean="0"/>
              <a:t>float32!</a:t>
            </a:r>
            <a:endParaRPr lang="ru-RU" dirty="0"/>
          </a:p>
        </p:txBody>
      </p:sp>
    </p:spTree>
    <p:extLst>
      <p:ext uri="{BB962C8B-B14F-4D97-AF65-F5344CB8AC3E}">
        <p14:creationId xmlns:p14="http://schemas.microsoft.com/office/powerpoint/2010/main" val="2683663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1861" y="612946"/>
            <a:ext cx="5790171" cy="3068791"/>
          </a:xfrm>
          <a:prstGeom prst="rect">
            <a:avLst/>
          </a:prstGeom>
        </p:spPr>
      </p:pic>
      <p:sp>
        <p:nvSpPr>
          <p:cNvPr id="5" name="TextBox 4"/>
          <p:cNvSpPr txBox="1"/>
          <p:nvPr/>
        </p:nvSpPr>
        <p:spPr>
          <a:xfrm>
            <a:off x="1252152" y="4077730"/>
            <a:ext cx="2652584" cy="923330"/>
          </a:xfrm>
          <a:prstGeom prst="rect">
            <a:avLst/>
          </a:prstGeom>
          <a:noFill/>
        </p:spPr>
        <p:txBody>
          <a:bodyPr wrap="square" rtlCol="0">
            <a:spAutoFit/>
          </a:bodyPr>
          <a:lstStyle/>
          <a:p>
            <a:r>
              <a:rPr lang="ru-RU" dirty="0" smtClean="0"/>
              <a:t>Коэффициент корреляции очень низкий.</a:t>
            </a:r>
            <a:endParaRPr lang="ru-RU" dirty="0"/>
          </a:p>
        </p:txBody>
      </p:sp>
      <p:sp>
        <p:nvSpPr>
          <p:cNvPr id="6" name="TextBox 5"/>
          <p:cNvSpPr txBox="1"/>
          <p:nvPr/>
        </p:nvSpPr>
        <p:spPr>
          <a:xfrm>
            <a:off x="663659" y="5397053"/>
            <a:ext cx="4377897" cy="923330"/>
          </a:xfrm>
          <a:prstGeom prst="rect">
            <a:avLst/>
          </a:prstGeom>
          <a:noFill/>
        </p:spPr>
        <p:txBody>
          <a:bodyPr wrap="square" rtlCol="0">
            <a:spAutoFit/>
          </a:bodyPr>
          <a:lstStyle/>
          <a:p>
            <a:r>
              <a:rPr lang="ru-RU" dirty="0" smtClean="0"/>
              <a:t>Возможно стоит как то проверить, что последовательности, которые я сгенерировала адекватные</a:t>
            </a:r>
            <a:endParaRPr lang="ru-RU" dirty="0"/>
          </a:p>
        </p:txBody>
      </p:sp>
    </p:spTree>
    <p:extLst>
      <p:ext uri="{BB962C8B-B14F-4D97-AF65-F5344CB8AC3E}">
        <p14:creationId xmlns:p14="http://schemas.microsoft.com/office/powerpoint/2010/main" val="34885271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95575" y="2381250"/>
            <a:ext cx="6800850" cy="2095500"/>
          </a:xfrm>
          <a:prstGeom prst="rect">
            <a:avLst/>
          </a:prstGeom>
        </p:spPr>
      </p:pic>
    </p:spTree>
    <p:extLst>
      <p:ext uri="{BB962C8B-B14F-4D97-AF65-F5344CB8AC3E}">
        <p14:creationId xmlns:p14="http://schemas.microsoft.com/office/powerpoint/2010/main" val="132513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632993" y="228600"/>
            <a:ext cx="8734425" cy="6629400"/>
          </a:xfrm>
          <a:prstGeom prst="rect">
            <a:avLst/>
          </a:prstGeom>
        </p:spPr>
      </p:pic>
      <p:sp>
        <p:nvSpPr>
          <p:cNvPr id="6" name="TextBox 5"/>
          <p:cNvSpPr txBox="1"/>
          <p:nvPr/>
        </p:nvSpPr>
        <p:spPr>
          <a:xfrm rot="16200000">
            <a:off x="-160581" y="2585296"/>
            <a:ext cx="3217817" cy="369332"/>
          </a:xfrm>
          <a:prstGeom prst="rect">
            <a:avLst/>
          </a:prstGeom>
          <a:noFill/>
        </p:spPr>
        <p:txBody>
          <a:bodyPr wrap="square" rtlCol="0">
            <a:spAutoFit/>
          </a:bodyPr>
          <a:lstStyle/>
          <a:p>
            <a:r>
              <a:rPr lang="en-US" dirty="0" smtClean="0"/>
              <a:t>Number of SNPs on 1Mb</a:t>
            </a:r>
            <a:endParaRPr lang="ru-RU" dirty="0"/>
          </a:p>
        </p:txBody>
      </p:sp>
    </p:spTree>
    <p:extLst>
      <p:ext uri="{BB962C8B-B14F-4D97-AF65-F5344CB8AC3E}">
        <p14:creationId xmlns:p14="http://schemas.microsoft.com/office/powerpoint/2010/main" val="4141547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689682" y="0"/>
            <a:ext cx="3847749" cy="6858000"/>
          </a:xfrm>
          <a:prstGeom prst="rect">
            <a:avLst/>
          </a:prstGeom>
        </p:spPr>
      </p:pic>
      <p:sp>
        <p:nvSpPr>
          <p:cNvPr id="5" name="TextBox 4"/>
          <p:cNvSpPr txBox="1"/>
          <p:nvPr/>
        </p:nvSpPr>
        <p:spPr>
          <a:xfrm>
            <a:off x="518983" y="148281"/>
            <a:ext cx="5881817" cy="923330"/>
          </a:xfrm>
          <a:prstGeom prst="rect">
            <a:avLst/>
          </a:prstGeom>
          <a:noFill/>
        </p:spPr>
        <p:txBody>
          <a:bodyPr wrap="square" rtlCol="0">
            <a:spAutoFit/>
          </a:bodyPr>
          <a:lstStyle/>
          <a:p>
            <a:r>
              <a:rPr lang="ru-RU" dirty="0" smtClean="0"/>
              <a:t>Поняла, что лучше пользоваться </a:t>
            </a:r>
            <a:r>
              <a:rPr lang="en-US" dirty="0" err="1" smtClean="0"/>
              <a:t>bcftools</a:t>
            </a:r>
            <a:r>
              <a:rPr lang="en-US" dirty="0" smtClean="0"/>
              <a:t> </a:t>
            </a:r>
            <a:r>
              <a:rPr lang="ru-RU" dirty="0" smtClean="0"/>
              <a:t>для генерирования последовательностей, поэтому проверим насколько хорошо работает этот способ.</a:t>
            </a:r>
            <a:endParaRPr lang="ru-RU" dirty="0"/>
          </a:p>
        </p:txBody>
      </p:sp>
      <p:pic>
        <p:nvPicPr>
          <p:cNvPr id="6" name="Рисунок 5"/>
          <p:cNvPicPr>
            <a:picLocks noChangeAspect="1"/>
          </p:cNvPicPr>
          <p:nvPr/>
        </p:nvPicPr>
        <p:blipFill>
          <a:blip r:embed="rId3"/>
          <a:stretch>
            <a:fillRect/>
          </a:stretch>
        </p:blipFill>
        <p:spPr>
          <a:xfrm>
            <a:off x="284591" y="5465161"/>
            <a:ext cx="6943725" cy="771525"/>
          </a:xfrm>
          <a:prstGeom prst="rect">
            <a:avLst/>
          </a:prstGeom>
        </p:spPr>
      </p:pic>
      <p:sp>
        <p:nvSpPr>
          <p:cNvPr id="7" name="TextBox 6"/>
          <p:cNvSpPr txBox="1"/>
          <p:nvPr/>
        </p:nvSpPr>
        <p:spPr>
          <a:xfrm>
            <a:off x="1534355" y="4702864"/>
            <a:ext cx="2940908" cy="923330"/>
          </a:xfrm>
          <a:prstGeom prst="rect">
            <a:avLst/>
          </a:prstGeom>
          <a:noFill/>
        </p:spPr>
        <p:txBody>
          <a:bodyPr wrap="square" rtlCol="0">
            <a:spAutoFit/>
          </a:bodyPr>
          <a:lstStyle/>
          <a:p>
            <a:r>
              <a:rPr lang="ru-RU" dirty="0" smtClean="0"/>
              <a:t>Для замен работает хорошо. Включая разбивку по аллелям.</a:t>
            </a:r>
            <a:endParaRPr lang="ru-RU" dirty="0"/>
          </a:p>
        </p:txBody>
      </p:sp>
      <p:sp>
        <p:nvSpPr>
          <p:cNvPr id="2" name="Прямоугольник 1"/>
          <p:cNvSpPr/>
          <p:nvPr/>
        </p:nvSpPr>
        <p:spPr>
          <a:xfrm>
            <a:off x="411891" y="1071611"/>
            <a:ext cx="6096000" cy="461665"/>
          </a:xfrm>
          <a:prstGeom prst="rect">
            <a:avLst/>
          </a:prstGeom>
        </p:spPr>
        <p:txBody>
          <a:bodyPr>
            <a:spAutoFit/>
          </a:bodyPr>
          <a:lstStyle/>
          <a:p>
            <a:r>
              <a:rPr lang="ru-RU" sz="1200" dirty="0"/>
              <a:t> </a:t>
            </a:r>
            <a:r>
              <a:rPr lang="ru-RU" sz="1200" dirty="0" err="1"/>
              <a:t>samtools</a:t>
            </a:r>
            <a:r>
              <a:rPr lang="ru-RU" sz="1200" dirty="0"/>
              <a:t> </a:t>
            </a:r>
            <a:r>
              <a:rPr lang="ru-RU" sz="1200" dirty="0" err="1"/>
              <a:t>faidx</a:t>
            </a:r>
            <a:r>
              <a:rPr lang="ru-RU" sz="1200" dirty="0"/>
              <a:t> </a:t>
            </a:r>
            <a:r>
              <a:rPr lang="ru-RU" sz="1200" dirty="0" err="1"/>
              <a:t>genomes</a:t>
            </a:r>
            <a:r>
              <a:rPr lang="ru-RU" sz="1200" dirty="0"/>
              <a:t>/GRCh38_no_alt_analysis_set_GCA_000001405.15.fasta chr21:13899200-13899500 -o chr21:13899200-13899500.fasta</a:t>
            </a:r>
          </a:p>
        </p:txBody>
      </p:sp>
      <p:sp>
        <p:nvSpPr>
          <p:cNvPr id="3" name="Прямоугольник 2"/>
          <p:cNvSpPr/>
          <p:nvPr/>
        </p:nvSpPr>
        <p:spPr>
          <a:xfrm>
            <a:off x="407644" y="1627667"/>
            <a:ext cx="6096000" cy="461665"/>
          </a:xfrm>
          <a:prstGeom prst="rect">
            <a:avLst/>
          </a:prstGeom>
        </p:spPr>
        <p:txBody>
          <a:bodyPr>
            <a:spAutoFit/>
          </a:bodyPr>
          <a:lstStyle/>
          <a:p>
            <a:r>
              <a:rPr lang="ru-RU" sz="1200" dirty="0"/>
              <a:t> </a:t>
            </a:r>
            <a:r>
              <a:rPr lang="ru-RU" sz="1200" dirty="0" err="1"/>
              <a:t>bcftools</a:t>
            </a:r>
            <a:r>
              <a:rPr lang="ru-RU" sz="1200" dirty="0"/>
              <a:t> </a:t>
            </a:r>
            <a:r>
              <a:rPr lang="ru-RU" sz="1200" dirty="0" err="1"/>
              <a:t>view</a:t>
            </a:r>
            <a:r>
              <a:rPr lang="ru-RU" sz="1200" dirty="0"/>
              <a:t> -r chr21:13899200-13899500 -l 1 </a:t>
            </a:r>
            <a:r>
              <a:rPr lang="ru-RU" sz="1200" dirty="0" err="1"/>
              <a:t>VCFs</a:t>
            </a:r>
            <a:r>
              <a:rPr lang="ru-RU" sz="1200" dirty="0"/>
              <a:t>/CCDG_14151_B01_GRM_WGS_2020-08-05_chr21.filtered.shapeit2-duohmm-phased.vcf.gz -o chr21:13899200-13899500.vcf.gz</a:t>
            </a:r>
          </a:p>
        </p:txBody>
      </p:sp>
      <p:sp>
        <p:nvSpPr>
          <p:cNvPr id="8" name="Прямоугольник 7"/>
          <p:cNvSpPr/>
          <p:nvPr/>
        </p:nvSpPr>
        <p:spPr>
          <a:xfrm>
            <a:off x="518983" y="2117578"/>
            <a:ext cx="3037370" cy="276999"/>
          </a:xfrm>
          <a:prstGeom prst="rect">
            <a:avLst/>
          </a:prstGeom>
        </p:spPr>
        <p:txBody>
          <a:bodyPr wrap="none">
            <a:spAutoFit/>
          </a:bodyPr>
          <a:lstStyle/>
          <a:p>
            <a:r>
              <a:rPr lang="ru-RU" sz="1200" dirty="0" err="1"/>
              <a:t>tabix</a:t>
            </a:r>
            <a:r>
              <a:rPr lang="ru-RU" sz="1200" dirty="0"/>
              <a:t> -p </a:t>
            </a:r>
            <a:r>
              <a:rPr lang="ru-RU" sz="1200" dirty="0" err="1"/>
              <a:t>vcf</a:t>
            </a:r>
            <a:r>
              <a:rPr lang="ru-RU" sz="1200" dirty="0"/>
              <a:t> chr21\:13899200-13899500.vcf.gz</a:t>
            </a:r>
          </a:p>
        </p:txBody>
      </p:sp>
    </p:spTree>
    <p:extLst>
      <p:ext uri="{BB962C8B-B14F-4D97-AF65-F5344CB8AC3E}">
        <p14:creationId xmlns:p14="http://schemas.microsoft.com/office/powerpoint/2010/main" val="3250035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47" y="159332"/>
            <a:ext cx="6096000" cy="461665"/>
          </a:xfrm>
          <a:prstGeom prst="rect">
            <a:avLst/>
          </a:prstGeom>
        </p:spPr>
        <p:txBody>
          <a:bodyPr>
            <a:spAutoFit/>
          </a:bodyPr>
          <a:lstStyle/>
          <a:p>
            <a:r>
              <a:rPr lang="ru-RU" sz="1200" dirty="0"/>
              <a:t> </a:t>
            </a:r>
            <a:r>
              <a:rPr lang="ru-RU" sz="1200" dirty="0" err="1"/>
              <a:t>samtools</a:t>
            </a:r>
            <a:r>
              <a:rPr lang="ru-RU" sz="1200" dirty="0"/>
              <a:t> </a:t>
            </a:r>
            <a:r>
              <a:rPr lang="ru-RU" sz="1200" dirty="0" err="1"/>
              <a:t>faidx</a:t>
            </a:r>
            <a:r>
              <a:rPr lang="ru-RU" sz="1200" dirty="0"/>
              <a:t> </a:t>
            </a:r>
            <a:r>
              <a:rPr lang="ru-RU" sz="1200" dirty="0" err="1"/>
              <a:t>genomes</a:t>
            </a:r>
            <a:r>
              <a:rPr lang="ru-RU" sz="1200" dirty="0"/>
              <a:t>/GRCh38_no_alt_analysis_set_GCA_000001405.15.fasta chr21:13899200-13899500 -o chr21:13899200-13899500.fasta</a:t>
            </a:r>
          </a:p>
        </p:txBody>
      </p:sp>
      <p:sp>
        <p:nvSpPr>
          <p:cNvPr id="5" name="Прямоугольник 4"/>
          <p:cNvSpPr/>
          <p:nvPr/>
        </p:nvSpPr>
        <p:spPr>
          <a:xfrm>
            <a:off x="0" y="715388"/>
            <a:ext cx="6096000" cy="461665"/>
          </a:xfrm>
          <a:prstGeom prst="rect">
            <a:avLst/>
          </a:prstGeom>
        </p:spPr>
        <p:txBody>
          <a:bodyPr>
            <a:spAutoFit/>
          </a:bodyPr>
          <a:lstStyle/>
          <a:p>
            <a:r>
              <a:rPr lang="ru-RU" sz="1200" dirty="0"/>
              <a:t> </a:t>
            </a:r>
            <a:r>
              <a:rPr lang="ru-RU" sz="1200" dirty="0" err="1"/>
              <a:t>bcftools</a:t>
            </a:r>
            <a:r>
              <a:rPr lang="ru-RU" sz="1200" dirty="0"/>
              <a:t> </a:t>
            </a:r>
            <a:r>
              <a:rPr lang="ru-RU" sz="1200" dirty="0" err="1"/>
              <a:t>view</a:t>
            </a:r>
            <a:r>
              <a:rPr lang="ru-RU" sz="1200" dirty="0"/>
              <a:t> -r chr21:13899200-13899500 -l 1 </a:t>
            </a:r>
            <a:r>
              <a:rPr lang="ru-RU" sz="1200" dirty="0" err="1"/>
              <a:t>VCFs</a:t>
            </a:r>
            <a:r>
              <a:rPr lang="ru-RU" sz="1200" dirty="0"/>
              <a:t>/CCDG_14151_B01_GRM_WGS_2020-08-05_chr21.filtered.shapeit2-duohmm-phased.vcf.gz -o chr21:13899200-13899500.vcf.gz</a:t>
            </a:r>
          </a:p>
        </p:txBody>
      </p:sp>
      <p:sp>
        <p:nvSpPr>
          <p:cNvPr id="6" name="Прямоугольник 5"/>
          <p:cNvSpPr/>
          <p:nvPr/>
        </p:nvSpPr>
        <p:spPr>
          <a:xfrm>
            <a:off x="111339" y="1177053"/>
            <a:ext cx="3037370" cy="276999"/>
          </a:xfrm>
          <a:prstGeom prst="rect">
            <a:avLst/>
          </a:prstGeom>
        </p:spPr>
        <p:txBody>
          <a:bodyPr wrap="none">
            <a:spAutoFit/>
          </a:bodyPr>
          <a:lstStyle/>
          <a:p>
            <a:r>
              <a:rPr lang="ru-RU" sz="1200" dirty="0" err="1"/>
              <a:t>tabix</a:t>
            </a:r>
            <a:r>
              <a:rPr lang="ru-RU" sz="1200" dirty="0"/>
              <a:t> -p </a:t>
            </a:r>
            <a:r>
              <a:rPr lang="ru-RU" sz="1200" dirty="0" err="1"/>
              <a:t>vcf</a:t>
            </a:r>
            <a:r>
              <a:rPr lang="ru-RU" sz="1200" dirty="0"/>
              <a:t> chr21\:13899200-13899500.vcf.gz</a:t>
            </a:r>
          </a:p>
        </p:txBody>
      </p:sp>
      <p:pic>
        <p:nvPicPr>
          <p:cNvPr id="7" name="Рисунок 6"/>
          <p:cNvPicPr>
            <a:picLocks noChangeAspect="1"/>
          </p:cNvPicPr>
          <p:nvPr/>
        </p:nvPicPr>
        <p:blipFill>
          <a:blip r:embed="rId2"/>
          <a:stretch>
            <a:fillRect/>
          </a:stretch>
        </p:blipFill>
        <p:spPr>
          <a:xfrm>
            <a:off x="111339" y="1746749"/>
            <a:ext cx="7077075" cy="1762125"/>
          </a:xfrm>
          <a:prstGeom prst="rect">
            <a:avLst/>
          </a:prstGeom>
        </p:spPr>
      </p:pic>
      <p:sp>
        <p:nvSpPr>
          <p:cNvPr id="8" name="TextBox 7"/>
          <p:cNvSpPr txBox="1"/>
          <p:nvPr/>
        </p:nvSpPr>
        <p:spPr>
          <a:xfrm>
            <a:off x="111339" y="3432239"/>
            <a:ext cx="2516777" cy="646331"/>
          </a:xfrm>
          <a:prstGeom prst="rect">
            <a:avLst/>
          </a:prstGeom>
          <a:noFill/>
        </p:spPr>
        <p:txBody>
          <a:bodyPr wrap="square" rtlCol="0">
            <a:spAutoFit/>
          </a:bodyPr>
          <a:lstStyle/>
          <a:p>
            <a:r>
              <a:rPr lang="ru-RU" dirty="0" smtClean="0"/>
              <a:t>Вставки хорошо работают.</a:t>
            </a:r>
            <a:endParaRPr lang="ru-RU" dirty="0"/>
          </a:p>
        </p:txBody>
      </p:sp>
    </p:spTree>
    <p:extLst>
      <p:ext uri="{BB962C8B-B14F-4D97-AF65-F5344CB8AC3E}">
        <p14:creationId xmlns:p14="http://schemas.microsoft.com/office/powerpoint/2010/main" val="8096892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842226" y="0"/>
            <a:ext cx="5819775" cy="3076575"/>
          </a:xfrm>
          <a:prstGeom prst="rect">
            <a:avLst/>
          </a:prstGeom>
        </p:spPr>
      </p:pic>
      <p:sp>
        <p:nvSpPr>
          <p:cNvPr id="5" name="TextBox 4"/>
          <p:cNvSpPr txBox="1"/>
          <p:nvPr/>
        </p:nvSpPr>
        <p:spPr>
          <a:xfrm>
            <a:off x="1242875" y="1489166"/>
            <a:ext cx="5313454" cy="923330"/>
          </a:xfrm>
          <a:prstGeom prst="rect">
            <a:avLst/>
          </a:prstGeom>
          <a:noFill/>
        </p:spPr>
        <p:txBody>
          <a:bodyPr wrap="square" rtlCol="0">
            <a:spAutoFit/>
          </a:bodyPr>
          <a:lstStyle/>
          <a:p>
            <a:r>
              <a:rPr lang="ru-RU" dirty="0" smtClean="0"/>
              <a:t>Посчитали с заново сгенерированными последовательностями, 100 регионов для 100 </a:t>
            </a:r>
            <a:r>
              <a:rPr lang="ru-RU" dirty="0" err="1" smtClean="0"/>
              <a:t>сэмплов</a:t>
            </a:r>
            <a:r>
              <a:rPr lang="ru-RU" dirty="0" smtClean="0"/>
              <a:t> (200 последовательностей). </a:t>
            </a:r>
            <a:endParaRPr lang="ru-RU" dirty="0"/>
          </a:p>
        </p:txBody>
      </p:sp>
      <p:sp>
        <p:nvSpPr>
          <p:cNvPr id="6" name="TextBox 5"/>
          <p:cNvSpPr txBox="1"/>
          <p:nvPr/>
        </p:nvSpPr>
        <p:spPr>
          <a:xfrm>
            <a:off x="528772" y="4445725"/>
            <a:ext cx="5313454" cy="369332"/>
          </a:xfrm>
          <a:prstGeom prst="rect">
            <a:avLst/>
          </a:prstGeom>
          <a:noFill/>
        </p:spPr>
        <p:txBody>
          <a:bodyPr wrap="square" rtlCol="0">
            <a:spAutoFit/>
          </a:bodyPr>
          <a:lstStyle/>
          <a:p>
            <a:r>
              <a:rPr lang="ru-RU" dirty="0" smtClean="0"/>
              <a:t>И то же самое только для </a:t>
            </a:r>
            <a:r>
              <a:rPr lang="en-US" dirty="0" smtClean="0"/>
              <a:t>CAGE</a:t>
            </a:r>
            <a:endParaRPr lang="ru-RU" dirty="0"/>
          </a:p>
        </p:txBody>
      </p:sp>
      <p:pic>
        <p:nvPicPr>
          <p:cNvPr id="7" name="Рисунок 6"/>
          <p:cNvPicPr>
            <a:picLocks noChangeAspect="1"/>
          </p:cNvPicPr>
          <p:nvPr/>
        </p:nvPicPr>
        <p:blipFill>
          <a:blip r:embed="rId3"/>
          <a:stretch>
            <a:fillRect/>
          </a:stretch>
        </p:blipFill>
        <p:spPr>
          <a:xfrm>
            <a:off x="5623424" y="3255542"/>
            <a:ext cx="6160497" cy="3355367"/>
          </a:xfrm>
          <a:prstGeom prst="rect">
            <a:avLst/>
          </a:prstGeom>
        </p:spPr>
      </p:pic>
    </p:spTree>
    <p:extLst>
      <p:ext uri="{BB962C8B-B14F-4D97-AF65-F5344CB8AC3E}">
        <p14:creationId xmlns:p14="http://schemas.microsoft.com/office/powerpoint/2010/main" val="3316679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4137" y="2542290"/>
            <a:ext cx="6096000" cy="1477328"/>
          </a:xfrm>
          <a:prstGeom prst="rect">
            <a:avLst/>
          </a:prstGeom>
        </p:spPr>
        <p:txBody>
          <a:bodyPr>
            <a:spAutoFit/>
          </a:bodyPr>
          <a:lstStyle/>
          <a:p>
            <a:pPr>
              <a:buFont typeface="Arial" panose="020B0604020202020204" pitchFamily="34" charset="0"/>
              <a:buChar char="•"/>
            </a:pPr>
            <a:r>
              <a:rPr lang="en-US" b="1" dirty="0">
                <a:solidFill>
                  <a:srgbClr val="555555"/>
                </a:solidFill>
                <a:latin typeface="Luxi Sans"/>
              </a:rPr>
              <a:t>AFR</a:t>
            </a:r>
            <a:r>
              <a:rPr lang="en-US" dirty="0">
                <a:solidFill>
                  <a:srgbClr val="555555"/>
                </a:solidFill>
                <a:latin typeface="Luxi Sans"/>
              </a:rPr>
              <a:t>, African</a:t>
            </a:r>
          </a:p>
          <a:p>
            <a:pPr>
              <a:buFont typeface="Arial" panose="020B0604020202020204" pitchFamily="34" charset="0"/>
              <a:buChar char="•"/>
            </a:pPr>
            <a:r>
              <a:rPr lang="en-US" b="1" dirty="0">
                <a:solidFill>
                  <a:srgbClr val="555555"/>
                </a:solidFill>
                <a:latin typeface="Luxi Sans"/>
              </a:rPr>
              <a:t>AMR</a:t>
            </a:r>
            <a:r>
              <a:rPr lang="en-US" dirty="0">
                <a:solidFill>
                  <a:srgbClr val="555555"/>
                </a:solidFill>
                <a:latin typeface="Luxi Sans"/>
              </a:rPr>
              <a:t>, Ad Mixed American</a:t>
            </a:r>
          </a:p>
          <a:p>
            <a:pPr>
              <a:buFont typeface="Arial" panose="020B0604020202020204" pitchFamily="34" charset="0"/>
              <a:buChar char="•"/>
            </a:pPr>
            <a:r>
              <a:rPr lang="en-US" b="1" dirty="0">
                <a:solidFill>
                  <a:srgbClr val="555555"/>
                </a:solidFill>
                <a:latin typeface="Luxi Sans"/>
              </a:rPr>
              <a:t>EAS</a:t>
            </a:r>
            <a:r>
              <a:rPr lang="en-US" dirty="0">
                <a:solidFill>
                  <a:srgbClr val="555555"/>
                </a:solidFill>
                <a:latin typeface="Luxi Sans"/>
              </a:rPr>
              <a:t>, East Asian</a:t>
            </a:r>
          </a:p>
          <a:p>
            <a:pPr>
              <a:buFont typeface="Arial" panose="020B0604020202020204" pitchFamily="34" charset="0"/>
              <a:buChar char="•"/>
            </a:pPr>
            <a:r>
              <a:rPr lang="en-US" b="1" dirty="0">
                <a:solidFill>
                  <a:srgbClr val="555555"/>
                </a:solidFill>
                <a:latin typeface="Luxi Sans"/>
              </a:rPr>
              <a:t>EUR</a:t>
            </a:r>
            <a:r>
              <a:rPr lang="en-US" dirty="0">
                <a:solidFill>
                  <a:srgbClr val="555555"/>
                </a:solidFill>
                <a:latin typeface="Luxi Sans"/>
              </a:rPr>
              <a:t>, European</a:t>
            </a:r>
          </a:p>
          <a:p>
            <a:pPr>
              <a:buFont typeface="Arial" panose="020B0604020202020204" pitchFamily="34" charset="0"/>
              <a:buChar char="•"/>
            </a:pPr>
            <a:r>
              <a:rPr lang="en-US" b="1" dirty="0">
                <a:solidFill>
                  <a:srgbClr val="555555"/>
                </a:solidFill>
                <a:latin typeface="Luxi Sans"/>
              </a:rPr>
              <a:t>SAS</a:t>
            </a:r>
            <a:r>
              <a:rPr lang="en-US" dirty="0">
                <a:solidFill>
                  <a:srgbClr val="555555"/>
                </a:solidFill>
                <a:latin typeface="Luxi Sans"/>
              </a:rPr>
              <a:t>, South Asian</a:t>
            </a:r>
            <a:endParaRPr lang="en-US" b="0" i="0" dirty="0">
              <a:solidFill>
                <a:srgbClr val="555555"/>
              </a:solidFill>
              <a:effectLst/>
              <a:latin typeface="Luxi Sans"/>
            </a:endParaRPr>
          </a:p>
        </p:txBody>
      </p:sp>
      <p:sp>
        <p:nvSpPr>
          <p:cNvPr id="5" name="TextBox 4"/>
          <p:cNvSpPr txBox="1"/>
          <p:nvPr/>
        </p:nvSpPr>
        <p:spPr>
          <a:xfrm>
            <a:off x="1898469" y="409303"/>
            <a:ext cx="2899954" cy="646331"/>
          </a:xfrm>
          <a:prstGeom prst="rect">
            <a:avLst/>
          </a:prstGeom>
          <a:noFill/>
        </p:spPr>
        <p:txBody>
          <a:bodyPr wrap="square" rtlCol="0">
            <a:spAutoFit/>
          </a:bodyPr>
          <a:lstStyle/>
          <a:p>
            <a:r>
              <a:rPr lang="ru-RU" dirty="0" smtClean="0"/>
              <a:t>Проверяем, что среди этих 100 </a:t>
            </a:r>
            <a:r>
              <a:rPr lang="ru-RU" dirty="0" err="1" smtClean="0"/>
              <a:t>сэмплов</a:t>
            </a:r>
            <a:r>
              <a:rPr lang="ru-RU" dirty="0" smtClean="0"/>
              <a:t> </a:t>
            </a:r>
            <a:endParaRPr lang="ru-RU" dirty="0"/>
          </a:p>
        </p:txBody>
      </p:sp>
      <p:pic>
        <p:nvPicPr>
          <p:cNvPr id="6" name="Рисунок 5"/>
          <p:cNvPicPr>
            <a:picLocks noChangeAspect="1"/>
          </p:cNvPicPr>
          <p:nvPr/>
        </p:nvPicPr>
        <p:blipFill>
          <a:blip r:embed="rId2"/>
          <a:stretch>
            <a:fillRect/>
          </a:stretch>
        </p:blipFill>
        <p:spPr>
          <a:xfrm>
            <a:off x="3723120" y="1297577"/>
            <a:ext cx="7702526" cy="5177246"/>
          </a:xfrm>
          <a:prstGeom prst="rect">
            <a:avLst/>
          </a:prstGeom>
        </p:spPr>
      </p:pic>
    </p:spTree>
    <p:extLst>
      <p:ext uri="{BB962C8B-B14F-4D97-AF65-F5344CB8AC3E}">
        <p14:creationId xmlns:p14="http://schemas.microsoft.com/office/powerpoint/2010/main" val="40069709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462" y="348792"/>
            <a:ext cx="8069344" cy="923330"/>
          </a:xfrm>
          <a:prstGeom prst="rect">
            <a:avLst/>
          </a:prstGeom>
          <a:noFill/>
        </p:spPr>
        <p:txBody>
          <a:bodyPr wrap="square" rtlCol="0">
            <a:spAutoFit/>
          </a:bodyPr>
          <a:lstStyle/>
          <a:p>
            <a:r>
              <a:rPr lang="ru-RU" dirty="0" smtClean="0"/>
              <a:t>Андрей сгенерировал 100 последовательностей для 44 регионов, которые я ему скинула. Попробуем по ним сделать предсказание и оценить коэффициенты корреляции с </a:t>
            </a:r>
            <a:r>
              <a:rPr lang="ru-RU" dirty="0" err="1" smtClean="0"/>
              <a:t>таргетами</a:t>
            </a:r>
            <a:r>
              <a:rPr lang="ru-RU" dirty="0" smtClean="0"/>
              <a:t>.</a:t>
            </a:r>
            <a:endParaRPr lang="ru-RU" dirty="0"/>
          </a:p>
        </p:txBody>
      </p:sp>
      <p:pic>
        <p:nvPicPr>
          <p:cNvPr id="6" name="Рисунок 5"/>
          <p:cNvPicPr>
            <a:picLocks noChangeAspect="1"/>
          </p:cNvPicPr>
          <p:nvPr/>
        </p:nvPicPr>
        <p:blipFill>
          <a:blip r:embed="rId2"/>
          <a:stretch>
            <a:fillRect/>
          </a:stretch>
        </p:blipFill>
        <p:spPr>
          <a:xfrm>
            <a:off x="1903640" y="1323431"/>
            <a:ext cx="5772150" cy="2800350"/>
          </a:xfrm>
          <a:prstGeom prst="rect">
            <a:avLst/>
          </a:prstGeom>
        </p:spPr>
      </p:pic>
      <p:sp>
        <p:nvSpPr>
          <p:cNvPr id="7" name="Прямоугольник 6"/>
          <p:cNvSpPr/>
          <p:nvPr/>
        </p:nvSpPr>
        <p:spPr>
          <a:xfrm>
            <a:off x="3152502" y="4484915"/>
            <a:ext cx="296091" cy="165462"/>
          </a:xfrm>
          <a:prstGeom prst="rect">
            <a:avLst/>
          </a:prstGeom>
          <a:solidFill>
            <a:srgbClr val="BFB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152502" y="4846049"/>
            <a:ext cx="296091" cy="165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26969" y="4413757"/>
            <a:ext cx="4981303" cy="307777"/>
          </a:xfrm>
          <a:prstGeom prst="rect">
            <a:avLst/>
          </a:prstGeom>
          <a:noFill/>
        </p:spPr>
        <p:txBody>
          <a:bodyPr wrap="square" rtlCol="0">
            <a:spAutoFit/>
          </a:bodyPr>
          <a:lstStyle/>
          <a:p>
            <a:r>
              <a:rPr lang="en-US" sz="1400" dirty="0" smtClean="0"/>
              <a:t>100 </a:t>
            </a:r>
            <a:r>
              <a:rPr lang="ru-RU" sz="1400" dirty="0" err="1" smtClean="0"/>
              <a:t>сэмплов</a:t>
            </a:r>
            <a:r>
              <a:rPr lang="ru-RU" sz="1400" dirty="0" smtClean="0"/>
              <a:t> сгенерированных из данны</a:t>
            </a:r>
            <a:r>
              <a:rPr lang="ru-RU" sz="1400" dirty="0"/>
              <a:t>х</a:t>
            </a:r>
            <a:r>
              <a:rPr lang="ru-RU" sz="1400" dirty="0" smtClean="0"/>
              <a:t> </a:t>
            </a:r>
            <a:r>
              <a:rPr lang="en-US" sz="1400" dirty="0" err="1" smtClean="0"/>
              <a:t>GnomAD</a:t>
            </a:r>
            <a:endParaRPr lang="ru-RU" sz="1400" dirty="0"/>
          </a:p>
        </p:txBody>
      </p:sp>
      <p:sp>
        <p:nvSpPr>
          <p:cNvPr id="10" name="TextBox 9"/>
          <p:cNvSpPr txBox="1"/>
          <p:nvPr/>
        </p:nvSpPr>
        <p:spPr>
          <a:xfrm>
            <a:off x="3526969" y="4774891"/>
            <a:ext cx="4981303" cy="307777"/>
          </a:xfrm>
          <a:prstGeom prst="rect">
            <a:avLst/>
          </a:prstGeom>
          <a:noFill/>
        </p:spPr>
        <p:txBody>
          <a:bodyPr wrap="square" rtlCol="0">
            <a:spAutoFit/>
          </a:bodyPr>
          <a:lstStyle/>
          <a:p>
            <a:r>
              <a:rPr lang="en-US" sz="1400" dirty="0" smtClean="0"/>
              <a:t>100 </a:t>
            </a:r>
            <a:r>
              <a:rPr lang="ru-RU" sz="1400" dirty="0" err="1" smtClean="0"/>
              <a:t>сэмплов</a:t>
            </a:r>
            <a:r>
              <a:rPr lang="ru-RU" sz="1400" dirty="0" smtClean="0"/>
              <a:t> 1000 геномов</a:t>
            </a:r>
            <a:endParaRPr lang="ru-RU" sz="1400" dirty="0"/>
          </a:p>
        </p:txBody>
      </p:sp>
      <p:sp>
        <p:nvSpPr>
          <p:cNvPr id="11" name="TextBox 10"/>
          <p:cNvSpPr txBox="1"/>
          <p:nvPr/>
        </p:nvSpPr>
        <p:spPr>
          <a:xfrm>
            <a:off x="6935561" y="1270074"/>
            <a:ext cx="740229" cy="369332"/>
          </a:xfrm>
          <a:prstGeom prst="rect">
            <a:avLst/>
          </a:prstGeom>
          <a:noFill/>
        </p:spPr>
        <p:txBody>
          <a:bodyPr wrap="square" rtlCol="0">
            <a:spAutoFit/>
          </a:bodyPr>
          <a:lstStyle/>
          <a:p>
            <a:r>
              <a:rPr lang="en-US" dirty="0" smtClean="0"/>
              <a:t>ref</a:t>
            </a:r>
            <a:endParaRPr lang="ru-RU" dirty="0"/>
          </a:p>
        </p:txBody>
      </p:sp>
    </p:spTree>
    <p:extLst>
      <p:ext uri="{BB962C8B-B14F-4D97-AF65-F5344CB8AC3E}">
        <p14:creationId xmlns:p14="http://schemas.microsoft.com/office/powerpoint/2010/main" val="2738698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474" y="78377"/>
            <a:ext cx="7933508" cy="646331"/>
          </a:xfrm>
          <a:prstGeom prst="rect">
            <a:avLst/>
          </a:prstGeom>
          <a:noFill/>
        </p:spPr>
        <p:txBody>
          <a:bodyPr wrap="square" rtlCol="0">
            <a:spAutoFit/>
          </a:bodyPr>
          <a:lstStyle/>
          <a:p>
            <a:r>
              <a:rPr lang="ru-RU" dirty="0" smtClean="0"/>
              <a:t>Переделаем для тех кейсов, которые мы рассматривали на заново сгенерированных данных.</a:t>
            </a:r>
            <a:endParaRPr lang="ru-RU" dirty="0"/>
          </a:p>
        </p:txBody>
      </p:sp>
      <p:sp>
        <p:nvSpPr>
          <p:cNvPr id="5" name="Прямоугольник 4"/>
          <p:cNvSpPr/>
          <p:nvPr/>
        </p:nvSpPr>
        <p:spPr>
          <a:xfrm>
            <a:off x="408887" y="1621691"/>
            <a:ext cx="5058885" cy="1323439"/>
          </a:xfrm>
          <a:prstGeom prst="rect">
            <a:avLst/>
          </a:prstGeom>
        </p:spPr>
        <p:txBody>
          <a:bodyPr wrap="none">
            <a:spAutoFit/>
          </a:bodyPr>
          <a:lstStyle/>
          <a:p>
            <a:r>
              <a:rPr lang="ru-RU" sz="8000" dirty="0" smtClean="0"/>
              <a:t>GP1BB</a:t>
            </a:r>
            <a:r>
              <a:rPr lang="en-US" sz="8000" dirty="0" smtClean="0"/>
              <a:t> case</a:t>
            </a:r>
            <a:endParaRPr lang="ru-RU" sz="8000" dirty="0"/>
          </a:p>
        </p:txBody>
      </p:sp>
      <p:pic>
        <p:nvPicPr>
          <p:cNvPr id="6" name="Рисунок 5"/>
          <p:cNvPicPr>
            <a:picLocks noChangeAspect="1"/>
          </p:cNvPicPr>
          <p:nvPr/>
        </p:nvPicPr>
        <p:blipFill>
          <a:blip r:embed="rId2"/>
          <a:stretch>
            <a:fillRect/>
          </a:stretch>
        </p:blipFill>
        <p:spPr>
          <a:xfrm>
            <a:off x="6600749" y="1621691"/>
            <a:ext cx="5591251" cy="5142412"/>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380756714"/>
              </p:ext>
            </p:extLst>
          </p:nvPr>
        </p:nvGraphicFramePr>
        <p:xfrm>
          <a:off x="408887" y="712267"/>
          <a:ext cx="10859589" cy="607082"/>
        </p:xfrm>
        <a:graphic>
          <a:graphicData uri="http://schemas.openxmlformats.org/drawingml/2006/table">
            <a:tbl>
              <a:tblPr/>
              <a:tblGrid>
                <a:gridCol w="350905"/>
                <a:gridCol w="932669"/>
                <a:gridCol w="302650"/>
                <a:gridCol w="805471"/>
                <a:gridCol w="1119891"/>
                <a:gridCol w="828556"/>
                <a:gridCol w="978840"/>
                <a:gridCol w="1080646"/>
                <a:gridCol w="962681"/>
                <a:gridCol w="962681"/>
                <a:gridCol w="962681"/>
                <a:gridCol w="1571918"/>
              </a:tblGrid>
              <a:tr h="607082">
                <a:tc>
                  <a:txBody>
                    <a:bodyPr/>
                    <a:lstStyle/>
                    <a:p>
                      <a:pPr algn="r" fontAlgn="ctr"/>
                      <a:r>
                        <a:rPr lang="ru-RU" sz="900" b="1" dirty="0">
                          <a:effectLst/>
                        </a:rPr>
                        <a:t>69</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ncVarP_A000070</a:t>
                      </a:r>
                    </a:p>
                  </a:txBody>
                  <a:tcPr marL="15709" marR="15709" marT="7854" marB="7854" anchor="ctr">
                    <a:lnL>
                      <a:noFill/>
                    </a:lnL>
                    <a:lnR>
                      <a:noFill/>
                    </a:lnR>
                    <a:lnT>
                      <a:noFill/>
                    </a:lnT>
                    <a:lnB>
                      <a:noFill/>
                    </a:lnB>
                    <a:solidFill>
                      <a:srgbClr val="FFFFFF"/>
                    </a:solidFill>
                  </a:tcPr>
                </a:tc>
                <a:tc>
                  <a:txBody>
                    <a:bodyPr/>
                    <a:lstStyle/>
                    <a:p>
                      <a:pPr algn="r" fontAlgn="ctr"/>
                      <a:r>
                        <a:rPr lang="en-US" sz="900">
                          <a:effectLst/>
                        </a:rPr>
                        <a:t>hg38</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22</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19723410</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C</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G</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substitution</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5utr</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dbsnp:rs730882059;clinvarID:16041</a:t>
                      </a:r>
                    </a:p>
                  </a:txBody>
                  <a:tcPr marL="15709" marR="15709" marT="7854" marB="7854" anchor="ctr">
                    <a:lnL>
                      <a:noFill/>
                    </a:lnL>
                    <a:lnR>
                      <a:noFill/>
                    </a:lnR>
                    <a:lnT>
                      <a:noFill/>
                    </a:lnT>
                    <a:lnB>
                      <a:noFill/>
                    </a:lnB>
                    <a:solidFill>
                      <a:srgbClr val="FFFFFF"/>
                    </a:solidFill>
                  </a:tcPr>
                </a:tc>
                <a:tc>
                  <a:txBody>
                    <a:bodyPr/>
                    <a:lstStyle/>
                    <a:p>
                      <a:pPr algn="r" fontAlgn="ctr"/>
                      <a:r>
                        <a:rPr lang="ru-RU" sz="900" dirty="0">
                          <a:effectLst/>
                        </a:rPr>
                        <a:t>8703016</a:t>
                      </a:r>
                    </a:p>
                  </a:txBody>
                  <a:tcPr marL="15709" marR="15709" marT="7854" marB="7854" anchor="ctr">
                    <a:lnL>
                      <a:noFill/>
                    </a:lnL>
                    <a:lnR>
                      <a:noFill/>
                    </a:lnR>
                    <a:lnT>
                      <a:noFill/>
                    </a:lnT>
                    <a:lnB>
                      <a:noFill/>
                    </a:lnB>
                    <a:solidFill>
                      <a:srgbClr val="FFFFFF"/>
                    </a:solidFill>
                  </a:tcPr>
                </a:tc>
                <a:tc>
                  <a:txBody>
                    <a:bodyPr/>
                    <a:lstStyle/>
                    <a:p>
                      <a:pPr algn="r" fontAlgn="ctr"/>
                      <a:r>
                        <a:rPr lang="en-US" sz="900" dirty="0">
                          <a:effectLst/>
                        </a:rPr>
                        <a:t>Bernard-</a:t>
                      </a:r>
                      <a:r>
                        <a:rPr lang="en-US" sz="900" dirty="0" err="1">
                          <a:effectLst/>
                        </a:rPr>
                        <a:t>Soulier</a:t>
                      </a:r>
                      <a:r>
                        <a:rPr lang="en-US" sz="900" dirty="0">
                          <a:effectLst/>
                        </a:rPr>
                        <a:t> syndrome type </a:t>
                      </a:r>
                      <a:r>
                        <a:rPr lang="en-US" sz="900" dirty="0" err="1">
                          <a:effectLst/>
                        </a:rPr>
                        <a:t>B;Bernard-Soulie</a:t>
                      </a:r>
                      <a:r>
                        <a:rPr lang="en-US" sz="900" dirty="0">
                          <a:effectLst/>
                        </a:rPr>
                        <a:t>...</a:t>
                      </a:r>
                    </a:p>
                  </a:txBody>
                  <a:tcPr marL="15709" marR="15709" marT="7854" marB="7854" anchor="ctr">
                    <a:lnL>
                      <a:noFill/>
                    </a:lnL>
                    <a:lnR>
                      <a:noFill/>
                    </a:lnR>
                    <a:lnT>
                      <a:noFill/>
                    </a:lnT>
                    <a:lnB>
                      <a:noFill/>
                    </a:lnB>
                    <a:solidFill>
                      <a:srgbClr val="FFFFFF"/>
                    </a:solidFill>
                  </a:tcPr>
                </a:tc>
              </a:tr>
            </a:tbl>
          </a:graphicData>
        </a:graphic>
      </p:graphicFrame>
      <p:sp>
        <p:nvSpPr>
          <p:cNvPr id="8" name="Прямоугольник 7"/>
          <p:cNvSpPr/>
          <p:nvPr/>
        </p:nvSpPr>
        <p:spPr>
          <a:xfrm>
            <a:off x="6506461" y="1403977"/>
            <a:ext cx="6096000" cy="276999"/>
          </a:xfrm>
          <a:prstGeom prst="rect">
            <a:avLst/>
          </a:prstGeom>
        </p:spPr>
        <p:txBody>
          <a:bodyPr>
            <a:spAutoFit/>
          </a:bodyPr>
          <a:lstStyle/>
          <a:p>
            <a:r>
              <a:rPr lang="ru-RU" sz="1200" dirty="0"/>
              <a:t>https://www.sciencedirect.com/science/article/pii/S0021925819619009?via%3Dihub</a:t>
            </a:r>
          </a:p>
        </p:txBody>
      </p:sp>
      <p:sp>
        <p:nvSpPr>
          <p:cNvPr id="9" name="Прямоугольник 8"/>
          <p:cNvSpPr/>
          <p:nvPr/>
        </p:nvSpPr>
        <p:spPr>
          <a:xfrm>
            <a:off x="367937" y="3044036"/>
            <a:ext cx="5914824" cy="369332"/>
          </a:xfrm>
          <a:prstGeom prst="rect">
            <a:avLst/>
          </a:prstGeom>
        </p:spPr>
        <p:txBody>
          <a:bodyPr wrap="none">
            <a:spAutoFit/>
          </a:bodyPr>
          <a:lstStyle/>
          <a:p>
            <a:r>
              <a:rPr lang="ru-RU" dirty="0"/>
              <a:t>https://www.genecards.org/cgi-bin/carddisp.pl?gene=GP1BB</a:t>
            </a:r>
          </a:p>
        </p:txBody>
      </p:sp>
    </p:spTree>
    <p:extLst>
      <p:ext uri="{BB962C8B-B14F-4D97-AF65-F5344CB8AC3E}">
        <p14:creationId xmlns:p14="http://schemas.microsoft.com/office/powerpoint/2010/main" val="13040635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15104"/>
            <a:ext cx="4080590" cy="4766582"/>
          </a:xfrm>
          <a:prstGeom prst="rect">
            <a:avLst/>
          </a:prstGeom>
        </p:spPr>
      </p:pic>
      <p:pic>
        <p:nvPicPr>
          <p:cNvPr id="7" name="Рисунок 6"/>
          <p:cNvPicPr>
            <a:picLocks noChangeAspect="1"/>
          </p:cNvPicPr>
          <p:nvPr/>
        </p:nvPicPr>
        <p:blipFill>
          <a:blip r:embed="rId3"/>
          <a:stretch>
            <a:fillRect/>
          </a:stretch>
        </p:blipFill>
        <p:spPr>
          <a:xfrm>
            <a:off x="4164848" y="201930"/>
            <a:ext cx="4098034" cy="4579756"/>
          </a:xfrm>
          <a:prstGeom prst="rect">
            <a:avLst/>
          </a:prstGeom>
        </p:spPr>
      </p:pic>
      <p:pic>
        <p:nvPicPr>
          <p:cNvPr id="8" name="Рисунок 7"/>
          <p:cNvPicPr>
            <a:picLocks noChangeAspect="1"/>
          </p:cNvPicPr>
          <p:nvPr/>
        </p:nvPicPr>
        <p:blipFill>
          <a:blip r:embed="rId4"/>
          <a:stretch>
            <a:fillRect/>
          </a:stretch>
        </p:blipFill>
        <p:spPr>
          <a:xfrm>
            <a:off x="8041464" y="808740"/>
            <a:ext cx="4183618" cy="3684406"/>
          </a:xfrm>
          <a:prstGeom prst="rect">
            <a:avLst/>
          </a:prstGeom>
        </p:spPr>
      </p:pic>
      <p:pic>
        <p:nvPicPr>
          <p:cNvPr id="9" name="Рисунок 8"/>
          <p:cNvPicPr>
            <a:picLocks noChangeAspect="1"/>
          </p:cNvPicPr>
          <p:nvPr/>
        </p:nvPicPr>
        <p:blipFill>
          <a:blip r:embed="rId5"/>
          <a:stretch>
            <a:fillRect/>
          </a:stretch>
        </p:blipFill>
        <p:spPr>
          <a:xfrm>
            <a:off x="3870292" y="4781686"/>
            <a:ext cx="3538273" cy="1951947"/>
          </a:xfrm>
          <a:prstGeom prst="rect">
            <a:avLst/>
          </a:prstGeom>
        </p:spPr>
      </p:pic>
    </p:spTree>
    <p:extLst>
      <p:ext uri="{BB962C8B-B14F-4D97-AF65-F5344CB8AC3E}">
        <p14:creationId xmlns:p14="http://schemas.microsoft.com/office/powerpoint/2010/main" val="31987020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0446" y="-76594"/>
            <a:ext cx="6458306" cy="1323439"/>
          </a:xfrm>
          <a:prstGeom prst="rect">
            <a:avLst/>
          </a:prstGeom>
        </p:spPr>
        <p:txBody>
          <a:bodyPr wrap="none">
            <a:spAutoFit/>
          </a:bodyPr>
          <a:lstStyle/>
          <a:p>
            <a:r>
              <a:rPr lang="en-US" sz="8000" dirty="0" smtClean="0">
                <a:latin typeface="Inter"/>
              </a:rPr>
              <a:t>TXNL4A</a:t>
            </a:r>
            <a:r>
              <a:rPr lang="ru-RU" sz="8000" dirty="0" smtClean="0">
                <a:latin typeface="Inter"/>
              </a:rPr>
              <a:t> </a:t>
            </a:r>
            <a:r>
              <a:rPr lang="en-US" sz="8000" dirty="0" smtClean="0">
                <a:latin typeface="Inter"/>
              </a:rPr>
              <a:t>case</a:t>
            </a:r>
            <a:endParaRPr lang="ru-RU" sz="8000" dirty="0"/>
          </a:p>
        </p:txBody>
      </p:sp>
      <p:sp>
        <p:nvSpPr>
          <p:cNvPr id="7" name="Прямоугольник 6"/>
          <p:cNvSpPr/>
          <p:nvPr/>
        </p:nvSpPr>
        <p:spPr>
          <a:xfrm>
            <a:off x="116263" y="5199799"/>
            <a:ext cx="6599371" cy="369332"/>
          </a:xfrm>
          <a:prstGeom prst="rect">
            <a:avLst/>
          </a:prstGeom>
        </p:spPr>
        <p:txBody>
          <a:bodyPr wrap="none">
            <a:spAutoFit/>
          </a:bodyPr>
          <a:lstStyle/>
          <a:p>
            <a:r>
              <a:rPr lang="en-US" dirty="0" smtClean="0"/>
              <a:t>1) hg38: del Chr18:</a:t>
            </a:r>
            <a:r>
              <a:rPr lang="ru-RU" dirty="0" smtClean="0"/>
              <a:t>79988580</a:t>
            </a:r>
            <a:r>
              <a:rPr lang="en-US" dirty="0" smtClean="0"/>
              <a:t>-</a:t>
            </a:r>
            <a:r>
              <a:rPr lang="ru-RU" dirty="0" smtClean="0"/>
              <a:t>79988614. Смотреть на </a:t>
            </a:r>
            <a:r>
              <a:rPr lang="en-US" dirty="0"/>
              <a:t>TSS 79988563</a:t>
            </a:r>
            <a:endParaRPr lang="ru-RU" dirty="0"/>
          </a:p>
        </p:txBody>
      </p:sp>
      <p:sp>
        <p:nvSpPr>
          <p:cNvPr id="9" name="Прямоугольник 8"/>
          <p:cNvSpPr/>
          <p:nvPr/>
        </p:nvSpPr>
        <p:spPr>
          <a:xfrm>
            <a:off x="116263" y="1080650"/>
            <a:ext cx="12075737" cy="3970318"/>
          </a:xfrm>
          <a:prstGeom prst="rect">
            <a:avLst/>
          </a:prstGeom>
        </p:spPr>
        <p:txBody>
          <a:bodyPr wrap="square">
            <a:spAutoFit/>
          </a:bodyPr>
          <a:lstStyle/>
          <a:p>
            <a:r>
              <a:rPr lang="ru-RU" b="1" dirty="0">
                <a:latin typeface="Inter"/>
              </a:rPr>
              <a:t>Кейс </a:t>
            </a:r>
            <a:r>
              <a:rPr lang="en-US" b="1" dirty="0" smtClean="0">
                <a:latin typeface="Inter"/>
              </a:rPr>
              <a:t>2</a:t>
            </a:r>
            <a:r>
              <a:rPr lang="ru-RU" b="1" dirty="0" smtClean="0">
                <a:latin typeface="Inter"/>
              </a:rPr>
              <a:t>. </a:t>
            </a:r>
            <a:r>
              <a:rPr lang="ru-RU" b="1" dirty="0">
                <a:latin typeface="Inter"/>
              </a:rPr>
              <a:t>Удаление фрагмента промотора гена </a:t>
            </a:r>
            <a:r>
              <a:rPr lang="en-US" b="1" dirty="0">
                <a:latin typeface="Inter"/>
              </a:rPr>
              <a:t>TXNL4A.</a:t>
            </a:r>
            <a:endParaRPr lang="en-US" dirty="0">
              <a:latin typeface="Inter"/>
            </a:endParaRPr>
          </a:p>
          <a:p>
            <a:r>
              <a:rPr lang="ru-RU" dirty="0">
                <a:latin typeface="Inter"/>
              </a:rPr>
              <a:t>Мутации:</a:t>
            </a:r>
            <a:br>
              <a:rPr lang="ru-RU" dirty="0">
                <a:latin typeface="Inter"/>
              </a:rPr>
            </a:br>
            <a:r>
              <a:rPr lang="en-US" dirty="0">
                <a:latin typeface="Inter"/>
              </a:rPr>
              <a:t>promoter </a:t>
            </a:r>
            <a:r>
              <a:rPr lang="el-GR" dirty="0">
                <a:latin typeface="Inter"/>
              </a:rPr>
              <a:t>Δ 1: </a:t>
            </a:r>
            <a:r>
              <a:rPr lang="en-US" dirty="0">
                <a:latin typeface="Inter"/>
              </a:rPr>
              <a:t>WGS[hg19] chr18</a:t>
            </a:r>
            <a:r>
              <a:rPr lang="en-US" dirty="0" smtClean="0">
                <a:latin typeface="Inter"/>
              </a:rPr>
              <a:t>: g.77,748,581_77,748,614delCGCCGTGCGTGCTGACGGCATGCGCGCGCGCTAG</a:t>
            </a:r>
            <a:r>
              <a:rPr lang="en-US" dirty="0">
                <a:latin typeface="Inter"/>
              </a:rPr>
              <a:t/>
            </a:r>
            <a:br>
              <a:rPr lang="en-US" dirty="0">
                <a:latin typeface="Inter"/>
              </a:rPr>
            </a:br>
            <a:r>
              <a:rPr lang="en-US" dirty="0">
                <a:latin typeface="Inter"/>
              </a:rPr>
              <a:t>(</a:t>
            </a:r>
            <a:r>
              <a:rPr lang="ru-RU" dirty="0">
                <a:latin typeface="Inter"/>
              </a:rPr>
              <a:t>удаление куска с координатами 77,748,581 - 77,748,614 на хромосоме 18, последовательность этого куска </a:t>
            </a:r>
            <a:r>
              <a:rPr lang="en-US" dirty="0">
                <a:latin typeface="Inter"/>
              </a:rPr>
              <a:t>CGCCGTGCGTGCTGACGGCATGCGCGCGCGCTAG, </a:t>
            </a:r>
            <a:r>
              <a:rPr lang="ru-RU" dirty="0">
                <a:latin typeface="Inter"/>
              </a:rPr>
              <a:t>координаты </a:t>
            </a:r>
            <a:r>
              <a:rPr lang="en-US" dirty="0">
                <a:latin typeface="Inter"/>
              </a:rPr>
              <a:t>hg19)</a:t>
            </a:r>
          </a:p>
          <a:p>
            <a:r>
              <a:rPr lang="en-US" dirty="0">
                <a:latin typeface="Inter"/>
              </a:rPr>
              <a:t>promoter </a:t>
            </a:r>
            <a:r>
              <a:rPr lang="el-GR" dirty="0">
                <a:latin typeface="Inter"/>
              </a:rPr>
              <a:t>Δ 2: </a:t>
            </a:r>
            <a:r>
              <a:rPr lang="en-US" dirty="0">
                <a:latin typeface="Inter"/>
              </a:rPr>
              <a:t>WGS[hg19] chr18: g.77,748,604_77,748,637delGCGCGCGCTAGCGCCGTGCGTGCTGACGGCATGT</a:t>
            </a:r>
            <a:br>
              <a:rPr lang="en-US" dirty="0">
                <a:latin typeface="Inter"/>
              </a:rPr>
            </a:br>
            <a:r>
              <a:rPr lang="en-US" dirty="0">
                <a:latin typeface="Inter"/>
              </a:rPr>
              <a:t>(</a:t>
            </a:r>
            <a:r>
              <a:rPr lang="ru-RU" dirty="0">
                <a:latin typeface="Inter"/>
              </a:rPr>
              <a:t>аналогично, удаление куска 77,748,604-77,748,637)</a:t>
            </a:r>
          </a:p>
          <a:p>
            <a:r>
              <a:rPr lang="ru-RU" dirty="0">
                <a:latin typeface="Inter"/>
              </a:rPr>
              <a:t>Обе должны приводить к уменьшению сигнала в промоторе гена </a:t>
            </a:r>
            <a:r>
              <a:rPr lang="en-US" dirty="0">
                <a:latin typeface="Inter"/>
              </a:rPr>
              <a:t>TXNL4A, </a:t>
            </a:r>
            <a:r>
              <a:rPr lang="ru-RU" dirty="0">
                <a:latin typeface="Inter"/>
              </a:rPr>
              <a:t>прямо рядом с </a:t>
            </a:r>
            <a:r>
              <a:rPr lang="ru-RU" dirty="0" err="1">
                <a:latin typeface="Inter"/>
              </a:rPr>
              <a:t>делецией</a:t>
            </a:r>
            <a:r>
              <a:rPr lang="ru-RU" dirty="0">
                <a:latin typeface="Inter"/>
              </a:rPr>
              <a:t>. Сигнал нужно измерять в точке </a:t>
            </a:r>
            <a:r>
              <a:rPr lang="en-US" dirty="0">
                <a:latin typeface="Inter"/>
              </a:rPr>
              <a:t>chr18:77748532 +- </a:t>
            </a:r>
            <a:r>
              <a:rPr lang="ru-RU" dirty="0">
                <a:latin typeface="Inter"/>
              </a:rPr>
              <a:t>пару сотен букв.</a:t>
            </a:r>
          </a:p>
          <a:p>
            <a:r>
              <a:rPr lang="ru-RU" dirty="0">
                <a:latin typeface="Inter"/>
              </a:rPr>
              <a:t>Обрати внимание, там опять ген по </a:t>
            </a:r>
            <a:r>
              <a:rPr lang="en-US" dirty="0">
                <a:latin typeface="Inter"/>
              </a:rPr>
              <a:t>reverse strand, </a:t>
            </a:r>
            <a:r>
              <a:rPr lang="ru-RU" dirty="0">
                <a:latin typeface="Inter"/>
              </a:rPr>
              <a:t>т.е. в гену нужно </a:t>
            </a:r>
            <a:r>
              <a:rPr lang="en-US" dirty="0">
                <a:latin typeface="Inter"/>
              </a:rPr>
              <a:t>rev-comp </a:t>
            </a:r>
            <a:r>
              <a:rPr lang="ru-RU" dirty="0">
                <a:latin typeface="Inter"/>
              </a:rPr>
              <a:t>подавать, но удаленные последовательности (</a:t>
            </a:r>
            <a:r>
              <a:rPr lang="en-US" dirty="0">
                <a:latin typeface="Inter"/>
              </a:rPr>
              <a:t>GCGCGCGCTAGCGCCGTGCGTGCTGACGGCATGT) </a:t>
            </a:r>
            <a:r>
              <a:rPr lang="ru-RU" dirty="0">
                <a:latin typeface="Inter"/>
              </a:rPr>
              <a:t>даны по </a:t>
            </a:r>
            <a:r>
              <a:rPr lang="en-US" dirty="0">
                <a:latin typeface="Inter"/>
              </a:rPr>
              <a:t>forward-strand.</a:t>
            </a:r>
          </a:p>
          <a:p>
            <a:r>
              <a:rPr lang="ru-RU" b="1" dirty="0">
                <a:latin typeface="Inter"/>
              </a:rPr>
              <a:t>источник:</a:t>
            </a:r>
            <a:br>
              <a:rPr lang="ru-RU" b="1" dirty="0">
                <a:latin typeface="Inter"/>
              </a:rPr>
            </a:br>
            <a:r>
              <a:rPr lang="en-US" b="1" dirty="0">
                <a:latin typeface="Inter"/>
                <a:hlinkClick r:id="rId2"/>
              </a:rPr>
              <a:t>https://www.sciencedirect.com/science/article/pii/S0002929714004364</a:t>
            </a:r>
            <a:endParaRPr lang="en-US" dirty="0">
              <a:latin typeface="Inter"/>
            </a:endParaRPr>
          </a:p>
          <a:p>
            <a:r>
              <a:rPr lang="en-US" dirty="0">
                <a:latin typeface="Inter"/>
              </a:rPr>
              <a:t>id </a:t>
            </a:r>
            <a:r>
              <a:rPr lang="ru-RU" dirty="0" err="1">
                <a:latin typeface="Inter"/>
              </a:rPr>
              <a:t>таргетов</a:t>
            </a:r>
            <a:r>
              <a:rPr lang="ru-RU" dirty="0">
                <a:latin typeface="Inter"/>
              </a:rPr>
              <a:t>, на которые смотреть: 4789, 4790</a:t>
            </a:r>
            <a:endParaRPr lang="ru-RU" b="0" i="0" dirty="0">
              <a:effectLst/>
              <a:latin typeface="Inter"/>
            </a:endParaRPr>
          </a:p>
        </p:txBody>
      </p:sp>
      <p:sp>
        <p:nvSpPr>
          <p:cNvPr id="10" name="Прямоугольник 9"/>
          <p:cNvSpPr/>
          <p:nvPr/>
        </p:nvSpPr>
        <p:spPr>
          <a:xfrm>
            <a:off x="116262" y="5659572"/>
            <a:ext cx="6716390" cy="369332"/>
          </a:xfrm>
          <a:prstGeom prst="rect">
            <a:avLst/>
          </a:prstGeom>
        </p:spPr>
        <p:txBody>
          <a:bodyPr wrap="none">
            <a:spAutoFit/>
          </a:bodyPr>
          <a:lstStyle/>
          <a:p>
            <a:r>
              <a:rPr lang="en-US" dirty="0"/>
              <a:t>2</a:t>
            </a:r>
            <a:r>
              <a:rPr lang="en-US" dirty="0" smtClean="0"/>
              <a:t>) hg38: del2 Chr18:</a:t>
            </a:r>
            <a:r>
              <a:rPr lang="ru-RU" dirty="0" smtClean="0"/>
              <a:t>79988</a:t>
            </a:r>
            <a:r>
              <a:rPr lang="en-US" dirty="0" smtClean="0"/>
              <a:t>604-</a:t>
            </a:r>
            <a:r>
              <a:rPr lang="ru-RU" dirty="0" smtClean="0"/>
              <a:t>799886</a:t>
            </a:r>
            <a:r>
              <a:rPr lang="en-US" dirty="0" smtClean="0"/>
              <a:t>36</a:t>
            </a:r>
            <a:r>
              <a:rPr lang="ru-RU" dirty="0" smtClean="0"/>
              <a:t>. Смотреть на </a:t>
            </a:r>
            <a:r>
              <a:rPr lang="en-US" dirty="0"/>
              <a:t>TSS 79988563</a:t>
            </a:r>
            <a:endParaRPr lang="ru-RU" dirty="0"/>
          </a:p>
        </p:txBody>
      </p:sp>
    </p:spTree>
    <p:extLst>
      <p:ext uri="{BB962C8B-B14F-4D97-AF65-F5344CB8AC3E}">
        <p14:creationId xmlns:p14="http://schemas.microsoft.com/office/powerpoint/2010/main" val="3311117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07994" y="166687"/>
            <a:ext cx="8515350" cy="6524625"/>
          </a:xfrm>
          <a:prstGeom prst="rect">
            <a:avLst/>
          </a:prstGeom>
        </p:spPr>
      </p:pic>
      <p:sp>
        <p:nvSpPr>
          <p:cNvPr id="5" name="TextBox 4"/>
          <p:cNvSpPr txBox="1"/>
          <p:nvPr/>
        </p:nvSpPr>
        <p:spPr>
          <a:xfrm>
            <a:off x="853440" y="2107474"/>
            <a:ext cx="1854926" cy="923330"/>
          </a:xfrm>
          <a:prstGeom prst="rect">
            <a:avLst/>
          </a:prstGeom>
          <a:noFill/>
        </p:spPr>
        <p:txBody>
          <a:bodyPr wrap="square" rtlCol="0">
            <a:spAutoFit/>
          </a:bodyPr>
          <a:lstStyle/>
          <a:p>
            <a:r>
              <a:rPr lang="en-US" sz="5400" dirty="0" smtClean="0"/>
              <a:t>del1</a:t>
            </a:r>
            <a:endParaRPr lang="ru-RU" sz="5400" dirty="0"/>
          </a:p>
        </p:txBody>
      </p:sp>
    </p:spTree>
    <p:extLst>
      <p:ext uri="{BB962C8B-B14F-4D97-AF65-F5344CB8AC3E}">
        <p14:creationId xmlns:p14="http://schemas.microsoft.com/office/powerpoint/2010/main" val="2696339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8903" y="1445623"/>
            <a:ext cx="809897" cy="369332"/>
          </a:xfrm>
          <a:prstGeom prst="rect">
            <a:avLst/>
          </a:prstGeom>
          <a:noFill/>
        </p:spPr>
        <p:txBody>
          <a:bodyPr wrap="square" rtlCol="0">
            <a:spAutoFit/>
          </a:bodyPr>
          <a:lstStyle/>
          <a:p>
            <a:r>
              <a:rPr lang="en-US" dirty="0" smtClean="0"/>
              <a:t>ref</a:t>
            </a:r>
            <a:endParaRPr lang="ru-RU" dirty="0"/>
          </a:p>
        </p:txBody>
      </p:sp>
      <p:sp>
        <p:nvSpPr>
          <p:cNvPr id="6" name="TextBox 5"/>
          <p:cNvSpPr txBox="1"/>
          <p:nvPr/>
        </p:nvSpPr>
        <p:spPr>
          <a:xfrm>
            <a:off x="87085" y="1702526"/>
            <a:ext cx="1593669" cy="369332"/>
          </a:xfrm>
          <a:prstGeom prst="rect">
            <a:avLst/>
          </a:prstGeom>
          <a:noFill/>
        </p:spPr>
        <p:txBody>
          <a:bodyPr wrap="square" rtlCol="0">
            <a:spAutoFit/>
          </a:bodyPr>
          <a:lstStyle/>
          <a:p>
            <a:r>
              <a:rPr lang="en-US" dirty="0" smtClean="0"/>
              <a:t>HG</a:t>
            </a:r>
            <a:r>
              <a:rPr lang="ru-RU" dirty="0" smtClean="0"/>
              <a:t>00109_</a:t>
            </a:r>
            <a:r>
              <a:rPr lang="en-US" dirty="0" err="1" smtClean="0"/>
              <a:t>wt</a:t>
            </a:r>
            <a:endParaRPr lang="ru-RU" dirty="0"/>
          </a:p>
        </p:txBody>
      </p:sp>
      <p:sp>
        <p:nvSpPr>
          <p:cNvPr id="8" name="TextBox 7"/>
          <p:cNvSpPr txBox="1"/>
          <p:nvPr/>
        </p:nvSpPr>
        <p:spPr>
          <a:xfrm>
            <a:off x="87085" y="1959429"/>
            <a:ext cx="1593669" cy="369332"/>
          </a:xfrm>
          <a:prstGeom prst="rect">
            <a:avLst/>
          </a:prstGeom>
          <a:noFill/>
        </p:spPr>
        <p:txBody>
          <a:bodyPr wrap="square" rtlCol="0">
            <a:spAutoFit/>
          </a:bodyPr>
          <a:lstStyle/>
          <a:p>
            <a:r>
              <a:rPr lang="en-US" dirty="0" smtClean="0"/>
              <a:t>HG</a:t>
            </a:r>
            <a:r>
              <a:rPr lang="ru-RU" dirty="0" smtClean="0"/>
              <a:t>00109_</a:t>
            </a:r>
            <a:r>
              <a:rPr lang="en-US" dirty="0" smtClean="0"/>
              <a:t>del1</a:t>
            </a:r>
            <a:endParaRPr lang="ru-RU" dirty="0"/>
          </a:p>
        </p:txBody>
      </p:sp>
      <p:sp>
        <p:nvSpPr>
          <p:cNvPr id="9" name="TextBox 8"/>
          <p:cNvSpPr txBox="1"/>
          <p:nvPr/>
        </p:nvSpPr>
        <p:spPr>
          <a:xfrm>
            <a:off x="-24180" y="2473235"/>
            <a:ext cx="1593669" cy="369332"/>
          </a:xfrm>
          <a:prstGeom prst="rect">
            <a:avLst/>
          </a:prstGeom>
          <a:noFill/>
        </p:spPr>
        <p:txBody>
          <a:bodyPr wrap="square" rtlCol="0">
            <a:spAutoFit/>
          </a:bodyPr>
          <a:lstStyle/>
          <a:p>
            <a:r>
              <a:rPr lang="en-US" dirty="0" smtClean="0"/>
              <a:t>HG</a:t>
            </a:r>
            <a:r>
              <a:rPr lang="ru-RU" dirty="0" smtClean="0"/>
              <a:t>001</a:t>
            </a:r>
            <a:r>
              <a:rPr lang="en-US" dirty="0" smtClean="0"/>
              <a:t>18</a:t>
            </a:r>
            <a:r>
              <a:rPr lang="ru-RU" dirty="0" smtClean="0"/>
              <a:t>_</a:t>
            </a:r>
            <a:r>
              <a:rPr lang="en-US" dirty="0" err="1" smtClean="0"/>
              <a:t>wt</a:t>
            </a:r>
            <a:endParaRPr lang="ru-RU" dirty="0"/>
          </a:p>
        </p:txBody>
      </p:sp>
      <p:sp>
        <p:nvSpPr>
          <p:cNvPr id="10" name="TextBox 9"/>
          <p:cNvSpPr txBox="1"/>
          <p:nvPr/>
        </p:nvSpPr>
        <p:spPr>
          <a:xfrm>
            <a:off x="48359" y="2730138"/>
            <a:ext cx="1593669" cy="369332"/>
          </a:xfrm>
          <a:prstGeom prst="rect">
            <a:avLst/>
          </a:prstGeom>
          <a:noFill/>
        </p:spPr>
        <p:txBody>
          <a:bodyPr wrap="square" rtlCol="0">
            <a:spAutoFit/>
          </a:bodyPr>
          <a:lstStyle/>
          <a:p>
            <a:r>
              <a:rPr lang="en-US" dirty="0" smtClean="0"/>
              <a:t>HG</a:t>
            </a:r>
            <a:r>
              <a:rPr lang="ru-RU" dirty="0" smtClean="0"/>
              <a:t>001</a:t>
            </a:r>
            <a:r>
              <a:rPr lang="en-US" dirty="0" smtClean="0"/>
              <a:t>18</a:t>
            </a:r>
            <a:r>
              <a:rPr lang="ru-RU" dirty="0" smtClean="0"/>
              <a:t>_</a:t>
            </a:r>
            <a:r>
              <a:rPr lang="en-US" dirty="0" smtClean="0"/>
              <a:t>del1</a:t>
            </a:r>
            <a:endParaRPr lang="ru-RU" dirty="0"/>
          </a:p>
        </p:txBody>
      </p:sp>
      <p:pic>
        <p:nvPicPr>
          <p:cNvPr id="11" name="Рисунок 10"/>
          <p:cNvPicPr>
            <a:picLocks noChangeAspect="1"/>
          </p:cNvPicPr>
          <p:nvPr/>
        </p:nvPicPr>
        <p:blipFill>
          <a:blip r:embed="rId2"/>
          <a:stretch>
            <a:fillRect/>
          </a:stretch>
        </p:blipFill>
        <p:spPr>
          <a:xfrm>
            <a:off x="1530763" y="0"/>
            <a:ext cx="9130473" cy="6858000"/>
          </a:xfrm>
          <a:prstGeom prst="rect">
            <a:avLst/>
          </a:prstGeom>
        </p:spPr>
      </p:pic>
      <p:sp>
        <p:nvSpPr>
          <p:cNvPr id="12" name="TextBox 11"/>
          <p:cNvSpPr txBox="1"/>
          <p:nvPr/>
        </p:nvSpPr>
        <p:spPr>
          <a:xfrm>
            <a:off x="87085" y="2160117"/>
            <a:ext cx="1593669" cy="369332"/>
          </a:xfrm>
          <a:prstGeom prst="rect">
            <a:avLst/>
          </a:prstGeom>
          <a:noFill/>
        </p:spPr>
        <p:txBody>
          <a:bodyPr wrap="square" rtlCol="0">
            <a:spAutoFit/>
          </a:bodyPr>
          <a:lstStyle/>
          <a:p>
            <a:r>
              <a:rPr lang="en-US" dirty="0" smtClean="0"/>
              <a:t>HG</a:t>
            </a:r>
            <a:r>
              <a:rPr lang="ru-RU" dirty="0" smtClean="0"/>
              <a:t>00109_</a:t>
            </a:r>
            <a:r>
              <a:rPr lang="en-US" dirty="0" smtClean="0"/>
              <a:t>del2</a:t>
            </a:r>
            <a:endParaRPr lang="ru-RU" dirty="0"/>
          </a:p>
        </p:txBody>
      </p:sp>
      <p:sp>
        <p:nvSpPr>
          <p:cNvPr id="13" name="TextBox 12"/>
          <p:cNvSpPr txBox="1"/>
          <p:nvPr/>
        </p:nvSpPr>
        <p:spPr>
          <a:xfrm>
            <a:off x="12090" y="2987041"/>
            <a:ext cx="1593669" cy="369332"/>
          </a:xfrm>
          <a:prstGeom prst="rect">
            <a:avLst/>
          </a:prstGeom>
          <a:noFill/>
        </p:spPr>
        <p:txBody>
          <a:bodyPr wrap="square" rtlCol="0">
            <a:spAutoFit/>
          </a:bodyPr>
          <a:lstStyle/>
          <a:p>
            <a:r>
              <a:rPr lang="en-US" dirty="0" smtClean="0"/>
              <a:t>HG</a:t>
            </a:r>
            <a:r>
              <a:rPr lang="ru-RU" dirty="0" smtClean="0"/>
              <a:t>001</a:t>
            </a:r>
            <a:r>
              <a:rPr lang="en-US" dirty="0" smtClean="0"/>
              <a:t>18</a:t>
            </a:r>
            <a:r>
              <a:rPr lang="ru-RU" dirty="0" smtClean="0"/>
              <a:t>_</a:t>
            </a:r>
            <a:r>
              <a:rPr lang="en-US" dirty="0" smtClean="0"/>
              <a:t>del2</a:t>
            </a:r>
            <a:endParaRPr lang="ru-RU" dirty="0"/>
          </a:p>
        </p:txBody>
      </p:sp>
    </p:spTree>
    <p:extLst>
      <p:ext uri="{BB962C8B-B14F-4D97-AF65-F5344CB8AC3E}">
        <p14:creationId xmlns:p14="http://schemas.microsoft.com/office/powerpoint/2010/main" val="99622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319" y="911224"/>
            <a:ext cx="10515600" cy="4351338"/>
          </a:xfrm>
        </p:spPr>
        <p:txBody>
          <a:bodyPr/>
          <a:lstStyle/>
          <a:p>
            <a:r>
              <a:rPr lang="en-US" dirty="0" smtClean="0"/>
              <a:t>Input </a:t>
            </a:r>
            <a:r>
              <a:rPr lang="ru-RU" dirty="0" smtClean="0"/>
              <a:t>для </a:t>
            </a:r>
            <a:r>
              <a:rPr lang="en-US" dirty="0" err="1" smtClean="0"/>
              <a:t>enformer</a:t>
            </a:r>
            <a:r>
              <a:rPr lang="en-US" dirty="0" smtClean="0"/>
              <a:t> </a:t>
            </a:r>
            <a:r>
              <a:rPr lang="ru-RU" dirty="0" smtClean="0"/>
              <a:t>200</a:t>
            </a:r>
            <a:r>
              <a:rPr lang="en-US" dirty="0" smtClean="0"/>
              <a:t> Kb</a:t>
            </a:r>
          </a:p>
          <a:p>
            <a:r>
              <a:rPr lang="en-US" dirty="0" smtClean="0"/>
              <a:t>Input </a:t>
            </a:r>
            <a:r>
              <a:rPr lang="ru-RU" dirty="0" smtClean="0"/>
              <a:t>для </a:t>
            </a:r>
            <a:r>
              <a:rPr lang="en-US" dirty="0" smtClean="0"/>
              <a:t>borzoi 524 Kb</a:t>
            </a:r>
            <a:endParaRPr lang="ru-RU" dirty="0"/>
          </a:p>
        </p:txBody>
      </p:sp>
      <p:sp>
        <p:nvSpPr>
          <p:cNvPr id="4" name="Прямоугольник 3"/>
          <p:cNvSpPr/>
          <p:nvPr/>
        </p:nvSpPr>
        <p:spPr>
          <a:xfrm>
            <a:off x="820783" y="2156600"/>
            <a:ext cx="6096000" cy="646331"/>
          </a:xfrm>
          <a:prstGeom prst="rect">
            <a:avLst/>
          </a:prstGeom>
        </p:spPr>
        <p:txBody>
          <a:bodyPr>
            <a:spAutoFit/>
          </a:bodyPr>
          <a:lstStyle/>
          <a:p>
            <a:r>
              <a:rPr lang="en-US" dirty="0">
                <a:solidFill>
                  <a:srgbClr val="4D5156"/>
                </a:solidFill>
                <a:latin typeface="Google Sans"/>
              </a:rPr>
              <a:t>"... the median length of a human gene is approximately </a:t>
            </a:r>
            <a:r>
              <a:rPr lang="en-US" dirty="0">
                <a:solidFill>
                  <a:srgbClr val="040C28"/>
                </a:solidFill>
                <a:latin typeface="Google Sans"/>
              </a:rPr>
              <a:t>24 Kb</a:t>
            </a:r>
            <a:r>
              <a:rPr lang="en-US" dirty="0">
                <a:solidFill>
                  <a:srgbClr val="4D5156"/>
                </a:solidFill>
                <a:latin typeface="Google Sans"/>
              </a:rPr>
              <a:t>..."</a:t>
            </a:r>
            <a:endParaRPr lang="ru-RU" dirty="0"/>
          </a:p>
        </p:txBody>
      </p:sp>
      <p:sp>
        <p:nvSpPr>
          <p:cNvPr id="5" name="TextBox 4"/>
          <p:cNvSpPr txBox="1"/>
          <p:nvPr/>
        </p:nvSpPr>
        <p:spPr>
          <a:xfrm>
            <a:off x="820783" y="2949647"/>
            <a:ext cx="4284617" cy="923330"/>
          </a:xfrm>
          <a:prstGeom prst="rect">
            <a:avLst/>
          </a:prstGeom>
          <a:noFill/>
        </p:spPr>
        <p:txBody>
          <a:bodyPr wrap="square" rtlCol="0">
            <a:spAutoFit/>
          </a:bodyPr>
          <a:lstStyle/>
          <a:p>
            <a:r>
              <a:rPr lang="ru-RU" dirty="0" smtClean="0"/>
              <a:t>Если взять </a:t>
            </a:r>
            <a:r>
              <a:rPr lang="en-US" dirty="0" smtClean="0"/>
              <a:t>AF&gt;=0.5</a:t>
            </a:r>
            <a:r>
              <a:rPr lang="ru-RU" dirty="0" smtClean="0"/>
              <a:t>, это примерно 1500 </a:t>
            </a:r>
            <a:r>
              <a:rPr lang="en-US" dirty="0" smtClean="0"/>
              <a:t>SNPs/Mb</a:t>
            </a:r>
            <a:r>
              <a:rPr lang="ru-RU" dirty="0" smtClean="0"/>
              <a:t>, </a:t>
            </a:r>
            <a:r>
              <a:rPr lang="en-US" dirty="0" smtClean="0"/>
              <a:t>300 SNPS/200Kb.</a:t>
            </a:r>
            <a:r>
              <a:rPr lang="ru-RU" dirty="0" smtClean="0"/>
              <a:t> </a:t>
            </a:r>
            <a:r>
              <a:rPr lang="en-US" dirty="0" smtClean="0"/>
              <a:t> </a:t>
            </a:r>
          </a:p>
          <a:p>
            <a:endParaRPr lang="ru-RU" dirty="0"/>
          </a:p>
        </p:txBody>
      </p:sp>
      <p:sp>
        <p:nvSpPr>
          <p:cNvPr id="6" name="TextBox 5"/>
          <p:cNvSpPr txBox="1"/>
          <p:nvPr/>
        </p:nvSpPr>
        <p:spPr>
          <a:xfrm>
            <a:off x="742406" y="3730533"/>
            <a:ext cx="7217228" cy="369332"/>
          </a:xfrm>
          <a:prstGeom prst="rect">
            <a:avLst/>
          </a:prstGeom>
          <a:noFill/>
        </p:spPr>
        <p:txBody>
          <a:bodyPr wrap="square" rtlCol="0">
            <a:spAutoFit/>
          </a:bodyPr>
          <a:lstStyle/>
          <a:p>
            <a:r>
              <a:rPr lang="ru-RU" dirty="0" smtClean="0"/>
              <a:t>Принадлежность конкретному человеку определить невозможно .ы</a:t>
            </a:r>
            <a:endParaRPr lang="ru-RU" dirty="0"/>
          </a:p>
        </p:txBody>
      </p:sp>
      <p:sp>
        <p:nvSpPr>
          <p:cNvPr id="7" name="TextBox 6"/>
          <p:cNvSpPr txBox="1"/>
          <p:nvPr/>
        </p:nvSpPr>
        <p:spPr>
          <a:xfrm>
            <a:off x="655319" y="4135591"/>
            <a:ext cx="8419012" cy="1200329"/>
          </a:xfrm>
          <a:prstGeom prst="rect">
            <a:avLst/>
          </a:prstGeom>
          <a:noFill/>
        </p:spPr>
        <p:txBody>
          <a:bodyPr wrap="square" rtlCol="0">
            <a:spAutoFit/>
          </a:bodyPr>
          <a:lstStyle/>
          <a:p>
            <a:r>
              <a:rPr lang="ru-RU" dirty="0" smtClean="0"/>
              <a:t>Можно просто сделать </a:t>
            </a:r>
            <a:r>
              <a:rPr lang="ru-RU" altLang="ru-RU" dirty="0" smtClean="0">
                <a:latin typeface="Arial" panose="020B0604020202020204" pitchFamily="34" charset="0"/>
              </a:rPr>
              <a:t>76215*2</a:t>
            </a:r>
            <a:r>
              <a:rPr lang="ru-RU" dirty="0" smtClean="0"/>
              <a:t> </a:t>
            </a:r>
            <a:r>
              <a:rPr lang="ru-RU" dirty="0" err="1" smtClean="0"/>
              <a:t>рандомных</a:t>
            </a:r>
            <a:r>
              <a:rPr lang="ru-RU" dirty="0" smtClean="0"/>
              <a:t> вариантов, по количеству человек, что всё равно довольно много, и для одного гена нужно делать ещё несколько последовательностей со сдвигами. А какое вообще количество последовательностей, соответствующих одному гену мы считаем нормальным?</a:t>
            </a:r>
            <a:endParaRPr lang="ru-RU" dirty="0"/>
          </a:p>
        </p:txBody>
      </p:sp>
      <p:sp>
        <p:nvSpPr>
          <p:cNvPr id="9" name="TextBox 8"/>
          <p:cNvSpPr txBox="1"/>
          <p:nvPr/>
        </p:nvSpPr>
        <p:spPr>
          <a:xfrm>
            <a:off x="507275" y="5403197"/>
            <a:ext cx="4456611" cy="646331"/>
          </a:xfrm>
          <a:prstGeom prst="rect">
            <a:avLst/>
          </a:prstGeom>
          <a:noFill/>
        </p:spPr>
        <p:txBody>
          <a:bodyPr wrap="square" rtlCol="0">
            <a:spAutoFit/>
          </a:bodyPr>
          <a:lstStyle/>
          <a:p>
            <a:r>
              <a:rPr lang="ru-RU" dirty="0" smtClean="0"/>
              <a:t>Может все синонимичные замены слить в один вариант и варьировать все другие? </a:t>
            </a:r>
            <a:endParaRPr lang="ru-RU" dirty="0"/>
          </a:p>
        </p:txBody>
      </p:sp>
      <p:sp>
        <p:nvSpPr>
          <p:cNvPr id="10" name="TextBox 9"/>
          <p:cNvSpPr txBox="1"/>
          <p:nvPr/>
        </p:nvSpPr>
        <p:spPr>
          <a:xfrm>
            <a:off x="6017623" y="5489450"/>
            <a:ext cx="4789714" cy="369332"/>
          </a:xfrm>
          <a:prstGeom prst="rect">
            <a:avLst/>
          </a:prstGeom>
          <a:noFill/>
        </p:spPr>
        <p:txBody>
          <a:bodyPr wrap="square" rtlCol="0">
            <a:spAutoFit/>
          </a:bodyPr>
          <a:lstStyle/>
          <a:p>
            <a:endParaRPr lang="ru-RU" dirty="0"/>
          </a:p>
        </p:txBody>
      </p:sp>
      <p:sp>
        <p:nvSpPr>
          <p:cNvPr id="11" name="TextBox 10"/>
          <p:cNvSpPr txBox="1"/>
          <p:nvPr/>
        </p:nvSpPr>
        <p:spPr>
          <a:xfrm>
            <a:off x="5993675" y="5489450"/>
            <a:ext cx="4406539" cy="646331"/>
          </a:xfrm>
          <a:prstGeom prst="rect">
            <a:avLst/>
          </a:prstGeom>
          <a:noFill/>
        </p:spPr>
        <p:txBody>
          <a:bodyPr wrap="square" rtlCol="0">
            <a:spAutoFit/>
          </a:bodyPr>
          <a:lstStyle/>
          <a:p>
            <a:r>
              <a:rPr lang="ru-RU" dirty="0" smtClean="0"/>
              <a:t>Известно количество </a:t>
            </a:r>
            <a:r>
              <a:rPr lang="ru-RU" dirty="0" err="1" smtClean="0"/>
              <a:t>гомозигот</a:t>
            </a:r>
            <a:r>
              <a:rPr lang="ru-RU" dirty="0" smtClean="0"/>
              <a:t> по варианту, хотя это всё равно связано с </a:t>
            </a:r>
            <a:r>
              <a:rPr lang="en-US" dirty="0" smtClean="0"/>
              <a:t>AF</a:t>
            </a:r>
            <a:endParaRPr lang="ru-RU" dirty="0"/>
          </a:p>
        </p:txBody>
      </p:sp>
    </p:spTree>
    <p:extLst>
      <p:ext uri="{BB962C8B-B14F-4D97-AF65-F5344CB8AC3E}">
        <p14:creationId xmlns:p14="http://schemas.microsoft.com/office/powerpoint/2010/main" val="170398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62162" y="161925"/>
            <a:ext cx="8067675" cy="6534150"/>
          </a:xfrm>
          <a:prstGeom prst="rect">
            <a:avLst/>
          </a:prstGeom>
        </p:spPr>
      </p:pic>
      <p:sp>
        <p:nvSpPr>
          <p:cNvPr id="5" name="TextBox 4"/>
          <p:cNvSpPr txBox="1"/>
          <p:nvPr/>
        </p:nvSpPr>
        <p:spPr>
          <a:xfrm>
            <a:off x="853440" y="2107474"/>
            <a:ext cx="1854926" cy="923330"/>
          </a:xfrm>
          <a:prstGeom prst="rect">
            <a:avLst/>
          </a:prstGeom>
          <a:noFill/>
        </p:spPr>
        <p:txBody>
          <a:bodyPr wrap="square" rtlCol="0">
            <a:spAutoFit/>
          </a:bodyPr>
          <a:lstStyle/>
          <a:p>
            <a:r>
              <a:rPr lang="en-US" sz="5400" dirty="0" smtClean="0"/>
              <a:t>del2</a:t>
            </a:r>
            <a:endParaRPr lang="ru-RU" sz="5400" dirty="0"/>
          </a:p>
        </p:txBody>
      </p:sp>
    </p:spTree>
    <p:extLst>
      <p:ext uri="{BB962C8B-B14F-4D97-AF65-F5344CB8AC3E}">
        <p14:creationId xmlns:p14="http://schemas.microsoft.com/office/powerpoint/2010/main" val="1013625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2217" y="115951"/>
            <a:ext cx="9170126" cy="2862322"/>
          </a:xfrm>
          <a:prstGeom prst="rect">
            <a:avLst/>
          </a:prstGeom>
        </p:spPr>
        <p:txBody>
          <a:bodyPr wrap="square">
            <a:spAutoFit/>
          </a:bodyPr>
          <a:lstStyle/>
          <a:p>
            <a:r>
              <a:rPr lang="ru-RU" sz="7200" dirty="0">
                <a:latin typeface="Inter"/>
              </a:rPr>
              <a:t>Кейс </a:t>
            </a:r>
            <a:r>
              <a:rPr lang="en-US" sz="7200" dirty="0" smtClean="0">
                <a:latin typeface="Inter"/>
              </a:rPr>
              <a:t>3</a:t>
            </a:r>
            <a:r>
              <a:rPr lang="ru-RU" dirty="0" smtClean="0">
                <a:latin typeface="Inter"/>
              </a:rPr>
              <a:t>. </a:t>
            </a:r>
            <a:r>
              <a:rPr lang="ru-RU" dirty="0">
                <a:latin typeface="Inter"/>
              </a:rPr>
              <a:t>Замена G&gt;A в позиции chrX:79270181 (hg19). Должно получиться вместо CCCCGGAA -&gt; CCCCAGAA</a:t>
            </a:r>
          </a:p>
          <a:p>
            <a:r>
              <a:rPr lang="ru-RU" dirty="0">
                <a:latin typeface="Inter"/>
              </a:rPr>
              <a:t>Нас интересует как эта замена повлияет на сигнал вокруг позиции 79270255 (промотор гена TBX22). Эта точка прямо рядом с мутацией. Ожидаем уменьшение ~в 2 раза.</a:t>
            </a:r>
          </a:p>
          <a:p>
            <a:r>
              <a:rPr lang="ru-RU" dirty="0" err="1">
                <a:latin typeface="Inter"/>
              </a:rPr>
              <a:t>Таргеты</a:t>
            </a:r>
            <a:r>
              <a:rPr lang="ru-RU" dirty="0">
                <a:latin typeface="Inter"/>
              </a:rPr>
              <a:t>: 4789, 4790, 5052</a:t>
            </a:r>
          </a:p>
          <a:p>
            <a:r>
              <a:rPr lang="ru-RU" b="1" dirty="0">
                <a:latin typeface="Inter"/>
              </a:rPr>
              <a:t>Источник: </a:t>
            </a:r>
            <a:r>
              <a:rPr lang="ru-RU" b="1" dirty="0">
                <a:latin typeface="Inter"/>
                <a:hlinkClick r:id="rId2"/>
              </a:rPr>
              <a:t>https://link.springer.com/article/10.1007/s00439-014-1503-8</a:t>
            </a:r>
            <a:endParaRPr lang="ru-RU" b="0" i="0" dirty="0">
              <a:effectLst/>
              <a:latin typeface="Inter"/>
            </a:endParaRPr>
          </a:p>
        </p:txBody>
      </p:sp>
      <p:sp>
        <p:nvSpPr>
          <p:cNvPr id="5" name="TextBox 4"/>
          <p:cNvSpPr txBox="1"/>
          <p:nvPr/>
        </p:nvSpPr>
        <p:spPr>
          <a:xfrm>
            <a:off x="322217" y="3257006"/>
            <a:ext cx="4049485" cy="369332"/>
          </a:xfrm>
          <a:prstGeom prst="rect">
            <a:avLst/>
          </a:prstGeom>
          <a:noFill/>
        </p:spPr>
        <p:txBody>
          <a:bodyPr wrap="square" rtlCol="0">
            <a:spAutoFit/>
          </a:bodyPr>
          <a:lstStyle/>
          <a:p>
            <a:r>
              <a:rPr lang="en-US" dirty="0"/>
              <a:t>h</a:t>
            </a:r>
            <a:r>
              <a:rPr lang="en-US" dirty="0" smtClean="0"/>
              <a:t>g38 chrX:80014682 G </a:t>
            </a:r>
            <a:r>
              <a:rPr lang="ru-RU" dirty="0" smtClean="0"/>
              <a:t>на </a:t>
            </a:r>
            <a:r>
              <a:rPr lang="en-US" dirty="0" smtClean="0"/>
              <a:t>A</a:t>
            </a:r>
            <a:endParaRPr lang="ru-RU" dirty="0"/>
          </a:p>
        </p:txBody>
      </p:sp>
    </p:spTree>
    <p:extLst>
      <p:ext uri="{BB962C8B-B14F-4D97-AF65-F5344CB8AC3E}">
        <p14:creationId xmlns:p14="http://schemas.microsoft.com/office/powerpoint/2010/main" val="1588878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rotWithShape="1">
          <a:blip r:embed="rId2"/>
          <a:srcRect l="6154"/>
          <a:stretch/>
        </p:blipFill>
        <p:spPr>
          <a:xfrm>
            <a:off x="0" y="547712"/>
            <a:ext cx="6775270" cy="5779112"/>
          </a:xfrm>
          <a:prstGeom prst="rect">
            <a:avLst/>
          </a:prstGeom>
        </p:spPr>
      </p:pic>
      <p:pic>
        <p:nvPicPr>
          <p:cNvPr id="5" name="Объект 4"/>
          <p:cNvPicPr>
            <a:picLocks noGrp="1" noChangeAspect="1"/>
          </p:cNvPicPr>
          <p:nvPr>
            <p:ph idx="1"/>
          </p:nvPr>
        </p:nvPicPr>
        <p:blipFill>
          <a:blip r:embed="rId3"/>
          <a:stretch>
            <a:fillRect/>
          </a:stretch>
        </p:blipFill>
        <p:spPr>
          <a:xfrm>
            <a:off x="5523913" y="547712"/>
            <a:ext cx="6488198" cy="2799919"/>
          </a:xfrm>
          <a:prstGeom prst="rect">
            <a:avLst/>
          </a:prstGeom>
        </p:spPr>
      </p:pic>
    </p:spTree>
    <p:extLst>
      <p:ext uri="{BB962C8B-B14F-4D97-AF65-F5344CB8AC3E}">
        <p14:creationId xmlns:p14="http://schemas.microsoft.com/office/powerpoint/2010/main" val="38357064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588673"/>
            <a:ext cx="12192000" cy="5680654"/>
          </a:xfrm>
          <a:prstGeom prst="rect">
            <a:avLst/>
          </a:prstGeom>
        </p:spPr>
      </p:pic>
      <p:cxnSp>
        <p:nvCxnSpPr>
          <p:cNvPr id="6" name="Прямая со стрелкой 5"/>
          <p:cNvCxnSpPr/>
          <p:nvPr/>
        </p:nvCxnSpPr>
        <p:spPr>
          <a:xfrm flipH="1" flipV="1">
            <a:off x="6470469" y="3317966"/>
            <a:ext cx="853440" cy="775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19704" y="3262630"/>
            <a:ext cx="2731226" cy="1477328"/>
          </a:xfrm>
          <a:prstGeom prst="rect">
            <a:avLst/>
          </a:prstGeom>
          <a:noFill/>
        </p:spPr>
        <p:txBody>
          <a:bodyPr wrap="square" rtlCol="0">
            <a:spAutoFit/>
          </a:bodyPr>
          <a:lstStyle/>
          <a:p>
            <a:r>
              <a:rPr lang="ru-RU" dirty="0" smtClean="0"/>
              <a:t>Если на этот пик смотреть, то у мутации действительно экспрессия примерно в 2 раза уменьшилась</a:t>
            </a:r>
            <a:endParaRPr lang="ru-RU" dirty="0"/>
          </a:p>
        </p:txBody>
      </p:sp>
    </p:spTree>
    <p:extLst>
      <p:ext uri="{BB962C8B-B14F-4D97-AF65-F5344CB8AC3E}">
        <p14:creationId xmlns:p14="http://schemas.microsoft.com/office/powerpoint/2010/main" val="1890341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0925" y="-230718"/>
            <a:ext cx="9588137" cy="2985433"/>
          </a:xfrm>
          <a:prstGeom prst="rect">
            <a:avLst/>
          </a:prstGeom>
        </p:spPr>
        <p:txBody>
          <a:bodyPr wrap="square">
            <a:spAutoFit/>
          </a:bodyPr>
          <a:lstStyle/>
          <a:p>
            <a:r>
              <a:rPr lang="en-US" dirty="0">
                <a:solidFill>
                  <a:srgbClr val="1B1D22"/>
                </a:solidFill>
                <a:latin typeface="Inter"/>
              </a:rPr>
              <a:t>И </a:t>
            </a:r>
            <a:r>
              <a:rPr lang="en-US" dirty="0" err="1">
                <a:solidFill>
                  <a:srgbClr val="1B1D22"/>
                </a:solidFill>
                <a:latin typeface="Inter"/>
              </a:rPr>
              <a:t>ещё</a:t>
            </a:r>
            <a:r>
              <a:rPr lang="en-US" dirty="0">
                <a:solidFill>
                  <a:srgbClr val="1B1D22"/>
                </a:solidFill>
                <a:latin typeface="Inter"/>
              </a:rPr>
              <a:t> </a:t>
            </a:r>
            <a:r>
              <a:rPr lang="en-US" sz="8000" dirty="0" err="1">
                <a:solidFill>
                  <a:srgbClr val="1B1D22"/>
                </a:solidFill>
                <a:latin typeface="Inter"/>
              </a:rPr>
              <a:t>кейс</a:t>
            </a:r>
            <a:r>
              <a:rPr lang="en-US" sz="8000" dirty="0">
                <a:solidFill>
                  <a:srgbClr val="1B1D22"/>
                </a:solidFill>
                <a:latin typeface="Inter"/>
              </a:rPr>
              <a:t> </a:t>
            </a:r>
            <a:r>
              <a:rPr lang="en-US" sz="8000" dirty="0" smtClean="0">
                <a:solidFill>
                  <a:srgbClr val="1B1D22"/>
                </a:solidFill>
                <a:latin typeface="Inter"/>
              </a:rPr>
              <a:t>4</a:t>
            </a:r>
            <a:r>
              <a:rPr lang="en-US" dirty="0" smtClean="0">
                <a:solidFill>
                  <a:srgbClr val="1B1D22"/>
                </a:solidFill>
                <a:latin typeface="Inter"/>
              </a:rPr>
              <a:t>:</a:t>
            </a:r>
            <a:endParaRPr lang="en-US" dirty="0">
              <a:solidFill>
                <a:srgbClr val="1B1D22"/>
              </a:solidFill>
              <a:latin typeface="Inter"/>
            </a:endParaRPr>
          </a:p>
          <a:p>
            <a:r>
              <a:rPr lang="en-US" dirty="0">
                <a:solidFill>
                  <a:srgbClr val="1B1D22"/>
                </a:solidFill>
                <a:latin typeface="Inter"/>
              </a:rPr>
              <a:t>C&gt;T mutations at −124 (</a:t>
            </a:r>
            <a:r>
              <a:rPr lang="en-US" dirty="0" err="1">
                <a:solidFill>
                  <a:srgbClr val="1B1D22"/>
                </a:solidFill>
                <a:latin typeface="Inter"/>
              </a:rPr>
              <a:t>Chr</a:t>
            </a:r>
            <a:r>
              <a:rPr lang="en-US" dirty="0">
                <a:solidFill>
                  <a:srgbClr val="1B1D22"/>
                </a:solidFill>
                <a:latin typeface="Inter"/>
              </a:rPr>
              <a:t> 5:1 295 228 hg19 coordinate) and −146 (1 295 250; Figure 1) </a:t>
            </a:r>
            <a:r>
              <a:rPr lang="en-US" dirty="0" err="1">
                <a:solidFill>
                  <a:srgbClr val="1B1D22"/>
                </a:solidFill>
                <a:latin typeface="Inter"/>
              </a:rPr>
              <a:t>bp</a:t>
            </a:r>
            <a:r>
              <a:rPr lang="en-US" dirty="0">
                <a:solidFill>
                  <a:srgbClr val="1B1D22"/>
                </a:solidFill>
                <a:latin typeface="Inter"/>
              </a:rPr>
              <a:t> positions from the ATG start site</a:t>
            </a:r>
          </a:p>
          <a:p>
            <a:r>
              <a:rPr lang="en-US" dirty="0">
                <a:solidFill>
                  <a:srgbClr val="1B1D22"/>
                </a:solidFill>
                <a:latin typeface="Inter"/>
              </a:rPr>
              <a:t>...</a:t>
            </a:r>
            <a:br>
              <a:rPr lang="en-US" dirty="0">
                <a:solidFill>
                  <a:srgbClr val="1B1D22"/>
                </a:solidFill>
                <a:latin typeface="Inter"/>
              </a:rPr>
            </a:br>
            <a:r>
              <a:rPr lang="en-US" dirty="0">
                <a:solidFill>
                  <a:srgbClr val="1B1D22"/>
                </a:solidFill>
                <a:latin typeface="Inter"/>
              </a:rPr>
              <a:t>The reporter assays with somatic TERT promoter mutant constructs displayed a two-fold to four-fold increase in transcriptional activity over the background of the wild-type sequence</a:t>
            </a:r>
          </a:p>
          <a:p>
            <a:r>
              <a:rPr lang="en-US" b="1" dirty="0">
                <a:solidFill>
                  <a:srgbClr val="1B1D22"/>
                </a:solidFill>
                <a:latin typeface="Inter"/>
                <a:hlinkClick r:id="rId2"/>
              </a:rPr>
              <a:t>https://onlinelibrary.wiley.com/doi/full/10.1002/ijc.33750</a:t>
            </a:r>
            <a:endParaRPr lang="en-US" b="0" i="0" dirty="0">
              <a:solidFill>
                <a:srgbClr val="1B1D22"/>
              </a:solidFill>
              <a:effectLst/>
              <a:latin typeface="Inter"/>
            </a:endParaRPr>
          </a:p>
        </p:txBody>
      </p:sp>
    </p:spTree>
    <p:extLst>
      <p:ext uri="{BB962C8B-B14F-4D97-AF65-F5344CB8AC3E}">
        <p14:creationId xmlns:p14="http://schemas.microsoft.com/office/powerpoint/2010/main" val="11393242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Посчитаем статистику для Гены для 100 </a:t>
            </a:r>
            <a:r>
              <a:rPr lang="ru-RU" dirty="0" err="1" smtClean="0"/>
              <a:t>сэмплов</a:t>
            </a:r>
            <a:r>
              <a:rPr lang="ru-RU" dirty="0" smtClean="0"/>
              <a:t> и 100 регионов из тестовой выборки</a:t>
            </a:r>
            <a:endParaRPr lang="ru-RU" dirty="0"/>
          </a:p>
        </p:txBody>
      </p:sp>
      <p:pic>
        <p:nvPicPr>
          <p:cNvPr id="4" name="Рисунок 3"/>
          <p:cNvPicPr>
            <a:picLocks noChangeAspect="1"/>
          </p:cNvPicPr>
          <p:nvPr/>
        </p:nvPicPr>
        <p:blipFill>
          <a:blip r:embed="rId2"/>
          <a:stretch>
            <a:fillRect/>
          </a:stretch>
        </p:blipFill>
        <p:spPr>
          <a:xfrm>
            <a:off x="69668" y="2196906"/>
            <a:ext cx="5753100" cy="3000375"/>
          </a:xfrm>
          <a:prstGeom prst="rect">
            <a:avLst/>
          </a:prstGeom>
        </p:spPr>
      </p:pic>
      <p:sp>
        <p:nvSpPr>
          <p:cNvPr id="5" name="TextBox 4"/>
          <p:cNvSpPr txBox="1"/>
          <p:nvPr/>
        </p:nvSpPr>
        <p:spPr>
          <a:xfrm>
            <a:off x="420189" y="1759131"/>
            <a:ext cx="3803469" cy="369332"/>
          </a:xfrm>
          <a:prstGeom prst="rect">
            <a:avLst/>
          </a:prstGeom>
          <a:noFill/>
        </p:spPr>
        <p:txBody>
          <a:bodyPr wrap="square" rtlCol="0">
            <a:spAutoFit/>
          </a:bodyPr>
          <a:lstStyle/>
          <a:p>
            <a:r>
              <a:rPr lang="ru-RU" dirty="0" smtClean="0"/>
              <a:t>Все </a:t>
            </a:r>
            <a:r>
              <a:rPr lang="ru-RU" dirty="0" err="1" smtClean="0"/>
              <a:t>таргеты</a:t>
            </a:r>
            <a:endParaRPr lang="ru-RU" dirty="0"/>
          </a:p>
        </p:txBody>
      </p:sp>
      <p:sp>
        <p:nvSpPr>
          <p:cNvPr id="6" name="TextBox 5"/>
          <p:cNvSpPr txBox="1"/>
          <p:nvPr/>
        </p:nvSpPr>
        <p:spPr>
          <a:xfrm>
            <a:off x="6485709" y="1779830"/>
            <a:ext cx="3803469" cy="369332"/>
          </a:xfrm>
          <a:prstGeom prst="rect">
            <a:avLst/>
          </a:prstGeom>
          <a:noFill/>
        </p:spPr>
        <p:txBody>
          <a:bodyPr wrap="square" rtlCol="0">
            <a:spAutoFit/>
          </a:bodyPr>
          <a:lstStyle/>
          <a:p>
            <a:r>
              <a:rPr lang="ru-RU" dirty="0" smtClean="0"/>
              <a:t>Только </a:t>
            </a:r>
            <a:r>
              <a:rPr lang="en-US" dirty="0" smtClean="0"/>
              <a:t>CAGE</a:t>
            </a:r>
            <a:endParaRPr lang="ru-RU" dirty="0"/>
          </a:p>
        </p:txBody>
      </p:sp>
      <p:pic>
        <p:nvPicPr>
          <p:cNvPr id="7" name="Рисунок 6"/>
          <p:cNvPicPr>
            <a:picLocks noChangeAspect="1"/>
          </p:cNvPicPr>
          <p:nvPr/>
        </p:nvPicPr>
        <p:blipFill>
          <a:blip r:embed="rId3"/>
          <a:stretch>
            <a:fillRect/>
          </a:stretch>
        </p:blipFill>
        <p:spPr>
          <a:xfrm>
            <a:off x="5753100" y="2505210"/>
            <a:ext cx="5953125" cy="2962275"/>
          </a:xfrm>
          <a:prstGeom prst="rect">
            <a:avLst/>
          </a:prstGeom>
        </p:spPr>
      </p:pic>
      <p:sp>
        <p:nvSpPr>
          <p:cNvPr id="8" name="Прямоугольник 7"/>
          <p:cNvSpPr/>
          <p:nvPr/>
        </p:nvSpPr>
        <p:spPr>
          <a:xfrm>
            <a:off x="5822768" y="5467485"/>
            <a:ext cx="6096000" cy="1477328"/>
          </a:xfrm>
          <a:prstGeom prst="rect">
            <a:avLst/>
          </a:prstGeom>
        </p:spPr>
        <p:txBody>
          <a:bodyPr>
            <a:spAutoFit/>
          </a:bodyPr>
          <a:lstStyle/>
          <a:p>
            <a:r>
              <a:rPr lang="ru-RU" dirty="0"/>
              <a:t>Проверим ещё раз для </a:t>
            </a:r>
            <a:r>
              <a:rPr lang="ru-RU" dirty="0" err="1"/>
              <a:t>энформера</a:t>
            </a:r>
            <a:r>
              <a:rPr lang="ru-RU" dirty="0"/>
              <a:t>. Возьмём </a:t>
            </a:r>
            <a:r>
              <a:rPr lang="en-US" dirty="0"/>
              <a:t>ref </a:t>
            </a:r>
            <a:r>
              <a:rPr lang="ru-RU" dirty="0"/>
              <a:t>последовательность из </a:t>
            </a:r>
            <a:r>
              <a:rPr lang="en-US" dirty="0"/>
              <a:t>h5 </a:t>
            </a:r>
            <a:r>
              <a:rPr lang="ru-RU" dirty="0"/>
              <a:t>файла, который я отдала и запустим </a:t>
            </a:r>
            <a:r>
              <a:rPr lang="en-US" dirty="0" err="1"/>
              <a:t>enformer</a:t>
            </a:r>
            <a:r>
              <a:rPr lang="en-US" dirty="0" smtClean="0"/>
              <a:t>. </a:t>
            </a:r>
            <a:r>
              <a:rPr lang="ru-RU" dirty="0" smtClean="0"/>
              <a:t>Только для </a:t>
            </a:r>
            <a:r>
              <a:rPr lang="en-US" dirty="0" smtClean="0"/>
              <a:t>CAGE </a:t>
            </a:r>
            <a:r>
              <a:rPr lang="ru-RU" dirty="0" err="1" smtClean="0"/>
              <a:t>таргетов</a:t>
            </a:r>
            <a:r>
              <a:rPr lang="ru-RU" dirty="0" smtClean="0"/>
              <a:t> </a:t>
            </a:r>
            <a:r>
              <a:rPr lang="ru-RU" dirty="0"/>
              <a:t>получилось 0.7148693.  С</a:t>
            </a:r>
            <a:r>
              <a:rPr lang="ru-RU" dirty="0" smtClean="0"/>
              <a:t>оответственно в </a:t>
            </a:r>
            <a:r>
              <a:rPr lang="en-US" dirty="0" smtClean="0"/>
              <a:t>h5 </a:t>
            </a:r>
            <a:r>
              <a:rPr lang="ru-RU" dirty="0" smtClean="0"/>
              <a:t>файле последовательности правильные.</a:t>
            </a:r>
            <a:endParaRPr lang="ru-RU" dirty="0"/>
          </a:p>
        </p:txBody>
      </p:sp>
    </p:spTree>
    <p:extLst>
      <p:ext uri="{BB962C8B-B14F-4D97-AF65-F5344CB8AC3E}">
        <p14:creationId xmlns:p14="http://schemas.microsoft.com/office/powerpoint/2010/main" val="4735337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184742" cy="369332"/>
          </a:xfrm>
          <a:prstGeom prst="rect">
            <a:avLst/>
          </a:prstGeom>
          <a:noFill/>
        </p:spPr>
        <p:txBody>
          <a:bodyPr wrap="square" rtlCol="0">
            <a:spAutoFit/>
          </a:bodyPr>
          <a:lstStyle/>
          <a:p>
            <a:r>
              <a:rPr lang="ru-RU" dirty="0" smtClean="0"/>
              <a:t>Была ошибка в порядке </a:t>
            </a:r>
            <a:r>
              <a:rPr lang="ru-RU" dirty="0" err="1" smtClean="0"/>
              <a:t>таргетов</a:t>
            </a:r>
            <a:r>
              <a:rPr lang="ru-RU" dirty="0" smtClean="0"/>
              <a:t>, пересчитала.</a:t>
            </a:r>
            <a:endParaRPr lang="ru-RU" dirty="0"/>
          </a:p>
        </p:txBody>
      </p:sp>
      <p:sp>
        <p:nvSpPr>
          <p:cNvPr id="5" name="TextBox 4"/>
          <p:cNvSpPr txBox="1"/>
          <p:nvPr/>
        </p:nvSpPr>
        <p:spPr>
          <a:xfrm>
            <a:off x="768981" y="816609"/>
            <a:ext cx="3803469" cy="369332"/>
          </a:xfrm>
          <a:prstGeom prst="rect">
            <a:avLst/>
          </a:prstGeom>
          <a:noFill/>
        </p:spPr>
        <p:txBody>
          <a:bodyPr wrap="square" rtlCol="0">
            <a:spAutoFit/>
          </a:bodyPr>
          <a:lstStyle/>
          <a:p>
            <a:r>
              <a:rPr lang="ru-RU" dirty="0" smtClean="0"/>
              <a:t>Все </a:t>
            </a:r>
            <a:r>
              <a:rPr lang="ru-RU" dirty="0" err="1" smtClean="0"/>
              <a:t>таргеты</a:t>
            </a:r>
            <a:endParaRPr lang="ru-RU" dirty="0"/>
          </a:p>
        </p:txBody>
      </p:sp>
      <p:sp>
        <p:nvSpPr>
          <p:cNvPr id="6" name="TextBox 5"/>
          <p:cNvSpPr txBox="1"/>
          <p:nvPr/>
        </p:nvSpPr>
        <p:spPr>
          <a:xfrm>
            <a:off x="6806220" y="999439"/>
            <a:ext cx="3803469" cy="369332"/>
          </a:xfrm>
          <a:prstGeom prst="rect">
            <a:avLst/>
          </a:prstGeom>
          <a:noFill/>
        </p:spPr>
        <p:txBody>
          <a:bodyPr wrap="square" rtlCol="0">
            <a:spAutoFit/>
          </a:bodyPr>
          <a:lstStyle/>
          <a:p>
            <a:r>
              <a:rPr lang="ru-RU" dirty="0" smtClean="0"/>
              <a:t>Только </a:t>
            </a:r>
            <a:r>
              <a:rPr lang="en-US" dirty="0" smtClean="0"/>
              <a:t>CAGE</a:t>
            </a:r>
            <a:endParaRPr lang="ru-RU" dirty="0"/>
          </a:p>
        </p:txBody>
      </p:sp>
      <p:pic>
        <p:nvPicPr>
          <p:cNvPr id="7" name="Рисунок 6"/>
          <p:cNvPicPr>
            <a:picLocks noChangeAspect="1"/>
          </p:cNvPicPr>
          <p:nvPr/>
        </p:nvPicPr>
        <p:blipFill>
          <a:blip r:embed="rId2"/>
          <a:stretch>
            <a:fillRect/>
          </a:stretch>
        </p:blipFill>
        <p:spPr>
          <a:xfrm>
            <a:off x="38100" y="1704655"/>
            <a:ext cx="6000750" cy="2924175"/>
          </a:xfrm>
          <a:prstGeom prst="rect">
            <a:avLst/>
          </a:prstGeom>
        </p:spPr>
      </p:pic>
      <p:pic>
        <p:nvPicPr>
          <p:cNvPr id="8" name="Рисунок 7"/>
          <p:cNvPicPr>
            <a:picLocks noChangeAspect="1"/>
          </p:cNvPicPr>
          <p:nvPr/>
        </p:nvPicPr>
        <p:blipFill>
          <a:blip r:embed="rId3"/>
          <a:stretch>
            <a:fillRect/>
          </a:stretch>
        </p:blipFill>
        <p:spPr>
          <a:xfrm>
            <a:off x="5935155" y="1776092"/>
            <a:ext cx="6153150" cy="2781300"/>
          </a:xfrm>
          <a:prstGeom prst="rect">
            <a:avLst/>
          </a:prstGeom>
        </p:spPr>
      </p:pic>
    </p:spTree>
    <p:extLst>
      <p:ext uri="{BB962C8B-B14F-4D97-AF65-F5344CB8AC3E}">
        <p14:creationId xmlns:p14="http://schemas.microsoft.com/office/powerpoint/2010/main" val="11937918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76348" y="75202"/>
            <a:ext cx="10515600" cy="4351338"/>
          </a:xfrm>
        </p:spPr>
        <p:txBody>
          <a:bodyPr/>
          <a:lstStyle/>
          <a:p>
            <a:r>
              <a:rPr lang="ru-RU" dirty="0" smtClean="0"/>
              <a:t>Расширяем </a:t>
            </a:r>
            <a:r>
              <a:rPr lang="ru-RU" dirty="0" err="1" smtClean="0"/>
              <a:t>датасет</a:t>
            </a:r>
            <a:r>
              <a:rPr lang="ru-RU" dirty="0" smtClean="0"/>
              <a:t> с мутациями, используя этот </a:t>
            </a:r>
            <a:r>
              <a:rPr lang="en-US" dirty="0" smtClean="0"/>
              <a:t>PRIME </a:t>
            </a:r>
            <a:r>
              <a:rPr lang="ru-RU" dirty="0" smtClean="0"/>
              <a:t>скрининг </a:t>
            </a:r>
            <a:r>
              <a:rPr lang="en-US" dirty="0" smtClean="0">
                <a:hlinkClick r:id="rId2"/>
              </a:rPr>
              <a:t>https</a:t>
            </a:r>
            <a:r>
              <a:rPr lang="en-US" dirty="0">
                <a:hlinkClick r:id="rId2"/>
              </a:rPr>
              <a:t>://</a:t>
            </a:r>
            <a:r>
              <a:rPr lang="en-US" dirty="0" smtClean="0">
                <a:hlinkClick r:id="rId2"/>
              </a:rPr>
              <a:t>www.sciencedirect.com/science/article/pii/S1097276523009668#fig2</a:t>
            </a:r>
            <a:r>
              <a:rPr lang="ru-RU" dirty="0" smtClean="0"/>
              <a:t>   </a:t>
            </a:r>
            <a:endParaRPr lang="ru-RU" dirty="0"/>
          </a:p>
        </p:txBody>
      </p:sp>
      <p:sp>
        <p:nvSpPr>
          <p:cNvPr id="5" name="TextBox 4"/>
          <p:cNvSpPr txBox="1"/>
          <p:nvPr/>
        </p:nvSpPr>
        <p:spPr>
          <a:xfrm>
            <a:off x="269964" y="1460288"/>
            <a:ext cx="5590904" cy="369332"/>
          </a:xfrm>
          <a:prstGeom prst="rect">
            <a:avLst/>
          </a:prstGeom>
          <a:noFill/>
        </p:spPr>
        <p:txBody>
          <a:bodyPr wrap="square" rtlCol="0">
            <a:spAutoFit/>
          </a:bodyPr>
          <a:lstStyle/>
          <a:p>
            <a:r>
              <a:rPr lang="ru-RU" dirty="0" smtClean="0"/>
              <a:t>Для </a:t>
            </a:r>
            <a:r>
              <a:rPr lang="en-US" dirty="0" smtClean="0"/>
              <a:t>MYC </a:t>
            </a:r>
            <a:r>
              <a:rPr lang="ru-RU" dirty="0" err="1" smtClean="0"/>
              <a:t>энхансера</a:t>
            </a:r>
            <a:r>
              <a:rPr lang="ru-RU" dirty="0" smtClean="0"/>
              <a:t> 0 элемент = </a:t>
            </a:r>
            <a:r>
              <a:rPr lang="en-US" dirty="0" smtClean="0"/>
              <a:t>chr8:128141822</a:t>
            </a:r>
            <a:endParaRPr lang="ru-RU" dirty="0"/>
          </a:p>
        </p:txBody>
      </p:sp>
      <p:sp>
        <p:nvSpPr>
          <p:cNvPr id="6" name="Прямоугольник 5"/>
          <p:cNvSpPr/>
          <p:nvPr/>
        </p:nvSpPr>
        <p:spPr>
          <a:xfrm>
            <a:off x="269965" y="2770345"/>
            <a:ext cx="6096000" cy="1754326"/>
          </a:xfrm>
          <a:prstGeom prst="rect">
            <a:avLst/>
          </a:prstGeom>
        </p:spPr>
        <p:txBody>
          <a:bodyPr>
            <a:spAutoFit/>
          </a:bodyPr>
          <a:lstStyle/>
          <a:p>
            <a:r>
              <a:rPr lang="ru-RU" dirty="0" err="1"/>
              <a:t>Number</a:t>
            </a:r>
            <a:r>
              <a:rPr lang="ru-RU" dirty="0"/>
              <a:t> </a:t>
            </a:r>
            <a:r>
              <a:rPr lang="ru-RU" dirty="0" err="1"/>
              <a:t>of</a:t>
            </a:r>
            <a:r>
              <a:rPr lang="ru-RU" dirty="0"/>
              <a:t> </a:t>
            </a:r>
            <a:r>
              <a:rPr lang="ru-RU" dirty="0" err="1"/>
              <a:t>mutations</a:t>
            </a:r>
            <a:r>
              <a:rPr lang="ru-RU" dirty="0"/>
              <a:t> </a:t>
            </a:r>
            <a:r>
              <a:rPr lang="ru-RU" dirty="0" err="1"/>
              <a:t>in</a:t>
            </a:r>
            <a:r>
              <a:rPr lang="ru-RU" dirty="0"/>
              <a:t> </a:t>
            </a:r>
            <a:r>
              <a:rPr lang="ru-RU" dirty="0" err="1"/>
              <a:t>enhancer</a:t>
            </a:r>
            <a:endParaRPr lang="ru-RU" dirty="0"/>
          </a:p>
          <a:p>
            <a:r>
              <a:rPr lang="ru-RU" dirty="0"/>
              <a:t>6252</a:t>
            </a:r>
          </a:p>
          <a:p>
            <a:r>
              <a:rPr lang="ru-RU" dirty="0"/>
              <a:t>LFC &gt; 1 &amp; FDR &lt; 0.05</a:t>
            </a:r>
          </a:p>
          <a:p>
            <a:r>
              <a:rPr lang="ru-RU" dirty="0"/>
              <a:t>30</a:t>
            </a:r>
          </a:p>
          <a:p>
            <a:r>
              <a:rPr lang="ru-RU" dirty="0"/>
              <a:t>LFC &lt;  -1 &amp; FDR &lt; 0.05</a:t>
            </a:r>
          </a:p>
          <a:p>
            <a:r>
              <a:rPr lang="ru-RU" dirty="0"/>
              <a:t>269</a:t>
            </a:r>
          </a:p>
        </p:txBody>
      </p:sp>
      <p:sp>
        <p:nvSpPr>
          <p:cNvPr id="7" name="Прямоугольник 6"/>
          <p:cNvSpPr/>
          <p:nvPr/>
        </p:nvSpPr>
        <p:spPr>
          <a:xfrm>
            <a:off x="176348" y="4907167"/>
            <a:ext cx="6096000" cy="1754326"/>
          </a:xfrm>
          <a:prstGeom prst="rect">
            <a:avLst/>
          </a:prstGeom>
        </p:spPr>
        <p:txBody>
          <a:bodyPr>
            <a:spAutoFit/>
          </a:bodyPr>
          <a:lstStyle/>
          <a:p>
            <a:r>
              <a:rPr lang="ru-RU" dirty="0" err="1"/>
              <a:t>Number</a:t>
            </a:r>
            <a:r>
              <a:rPr lang="ru-RU" dirty="0"/>
              <a:t> </a:t>
            </a:r>
            <a:r>
              <a:rPr lang="ru-RU" dirty="0" err="1"/>
              <a:t>of</a:t>
            </a:r>
            <a:r>
              <a:rPr lang="ru-RU" dirty="0"/>
              <a:t> </a:t>
            </a:r>
            <a:r>
              <a:rPr lang="ru-RU" dirty="0" err="1"/>
              <a:t>mutations</a:t>
            </a:r>
            <a:endParaRPr lang="ru-RU" dirty="0"/>
          </a:p>
          <a:p>
            <a:r>
              <a:rPr lang="ru-RU" dirty="0"/>
              <a:t>1410</a:t>
            </a:r>
          </a:p>
          <a:p>
            <a:r>
              <a:rPr lang="ru-RU" dirty="0"/>
              <a:t>LFC &gt; 1 &amp; p-</a:t>
            </a:r>
            <a:r>
              <a:rPr lang="ru-RU" dirty="0" err="1"/>
              <a:t>value</a:t>
            </a:r>
            <a:r>
              <a:rPr lang="ru-RU" dirty="0"/>
              <a:t> &lt; 0.05</a:t>
            </a:r>
          </a:p>
          <a:p>
            <a:r>
              <a:rPr lang="ru-RU" dirty="0"/>
              <a:t>3</a:t>
            </a:r>
          </a:p>
          <a:p>
            <a:r>
              <a:rPr lang="ru-RU" dirty="0"/>
              <a:t>LFC &lt;  -1 &amp; FDR &lt; 0.05</a:t>
            </a:r>
          </a:p>
          <a:p>
            <a:r>
              <a:rPr lang="ru-RU" dirty="0"/>
              <a:t>12</a:t>
            </a:r>
          </a:p>
        </p:txBody>
      </p:sp>
      <p:sp>
        <p:nvSpPr>
          <p:cNvPr id="8" name="TextBox 7"/>
          <p:cNvSpPr txBox="1"/>
          <p:nvPr/>
        </p:nvSpPr>
        <p:spPr>
          <a:xfrm>
            <a:off x="269964" y="1829620"/>
            <a:ext cx="11155681" cy="646331"/>
          </a:xfrm>
          <a:prstGeom prst="rect">
            <a:avLst/>
          </a:prstGeom>
          <a:noFill/>
        </p:spPr>
        <p:txBody>
          <a:bodyPr wrap="square" rtlCol="0">
            <a:spAutoFit/>
          </a:bodyPr>
          <a:lstStyle/>
          <a:p>
            <a:r>
              <a:rPr lang="ru-RU" dirty="0" smtClean="0"/>
              <a:t>Выберем из их скрининга те мутации, где транскрипция больше, чем в 2 раза изменилась в какую либо из сторон</a:t>
            </a:r>
            <a:endParaRPr lang="ru-RU" dirty="0"/>
          </a:p>
        </p:txBody>
      </p:sp>
      <p:sp>
        <p:nvSpPr>
          <p:cNvPr id="9" name="TextBox 8"/>
          <p:cNvSpPr txBox="1"/>
          <p:nvPr/>
        </p:nvSpPr>
        <p:spPr>
          <a:xfrm>
            <a:off x="269965" y="2438482"/>
            <a:ext cx="3509555" cy="369332"/>
          </a:xfrm>
          <a:prstGeom prst="rect">
            <a:avLst/>
          </a:prstGeom>
          <a:noFill/>
        </p:spPr>
        <p:txBody>
          <a:bodyPr wrap="square" rtlCol="0">
            <a:spAutoFit/>
          </a:bodyPr>
          <a:lstStyle/>
          <a:p>
            <a:r>
              <a:rPr lang="en-US" b="1" dirty="0" smtClean="0"/>
              <a:t>MYC (s1b)</a:t>
            </a:r>
            <a:endParaRPr lang="ru-RU" b="1" dirty="0"/>
          </a:p>
        </p:txBody>
      </p:sp>
      <p:sp>
        <p:nvSpPr>
          <p:cNvPr id="10" name="Прямоугольник 9"/>
          <p:cNvSpPr/>
          <p:nvPr/>
        </p:nvSpPr>
        <p:spPr>
          <a:xfrm>
            <a:off x="176348" y="4537835"/>
            <a:ext cx="4237057" cy="369332"/>
          </a:xfrm>
          <a:prstGeom prst="rect">
            <a:avLst/>
          </a:prstGeom>
        </p:spPr>
        <p:txBody>
          <a:bodyPr wrap="none">
            <a:spAutoFit/>
          </a:bodyPr>
          <a:lstStyle/>
          <a:p>
            <a:r>
              <a:rPr lang="ru-RU" b="1" dirty="0" err="1"/>
              <a:t>breast</a:t>
            </a:r>
            <a:r>
              <a:rPr lang="ru-RU" b="1" dirty="0"/>
              <a:t> </a:t>
            </a:r>
            <a:r>
              <a:rPr lang="ru-RU" b="1" dirty="0" err="1"/>
              <a:t>cancer-associated</a:t>
            </a:r>
            <a:r>
              <a:rPr lang="ru-RU" b="1" dirty="0"/>
              <a:t> GWAS </a:t>
            </a:r>
            <a:r>
              <a:rPr lang="ru-RU" b="1" dirty="0" err="1" smtClean="0"/>
              <a:t>SNPs</a:t>
            </a:r>
            <a:r>
              <a:rPr lang="en-US" b="1" dirty="0" smtClean="0"/>
              <a:t> (s2b)</a:t>
            </a:r>
            <a:endParaRPr lang="ru-RU" b="1" dirty="0"/>
          </a:p>
        </p:txBody>
      </p:sp>
      <p:sp>
        <p:nvSpPr>
          <p:cNvPr id="11" name="Прямоугольник 10"/>
          <p:cNvSpPr/>
          <p:nvPr/>
        </p:nvSpPr>
        <p:spPr>
          <a:xfrm>
            <a:off x="5956663" y="4752113"/>
            <a:ext cx="6096000" cy="1754326"/>
          </a:xfrm>
          <a:prstGeom prst="rect">
            <a:avLst/>
          </a:prstGeom>
        </p:spPr>
        <p:txBody>
          <a:bodyPr>
            <a:spAutoFit/>
          </a:bodyPr>
          <a:lstStyle/>
          <a:p>
            <a:r>
              <a:rPr lang="ru-RU" dirty="0" err="1"/>
              <a:t>Number</a:t>
            </a:r>
            <a:r>
              <a:rPr lang="ru-RU" dirty="0"/>
              <a:t> </a:t>
            </a:r>
            <a:r>
              <a:rPr lang="ru-RU" dirty="0" err="1"/>
              <a:t>of</a:t>
            </a:r>
            <a:r>
              <a:rPr lang="ru-RU" dirty="0"/>
              <a:t> </a:t>
            </a:r>
            <a:r>
              <a:rPr lang="ru-RU" dirty="0" err="1"/>
              <a:t>mutations</a:t>
            </a:r>
            <a:endParaRPr lang="ru-RU" dirty="0"/>
          </a:p>
          <a:p>
            <a:r>
              <a:rPr lang="ru-RU" dirty="0"/>
              <a:t>3789</a:t>
            </a:r>
          </a:p>
          <a:p>
            <a:r>
              <a:rPr lang="ru-RU" dirty="0"/>
              <a:t>LFC &gt; 1 &amp; p-</a:t>
            </a:r>
            <a:r>
              <a:rPr lang="ru-RU" dirty="0" err="1"/>
              <a:t>value</a:t>
            </a:r>
            <a:r>
              <a:rPr lang="ru-RU" dirty="0"/>
              <a:t> &lt; 0.05</a:t>
            </a:r>
          </a:p>
          <a:p>
            <a:r>
              <a:rPr lang="ru-RU" dirty="0"/>
              <a:t>1</a:t>
            </a:r>
          </a:p>
          <a:p>
            <a:r>
              <a:rPr lang="ru-RU" dirty="0"/>
              <a:t>LFC &lt;  -1 &amp; FDR &lt; 0.05</a:t>
            </a:r>
          </a:p>
          <a:p>
            <a:r>
              <a:rPr lang="ru-RU" dirty="0"/>
              <a:t>14</a:t>
            </a:r>
          </a:p>
        </p:txBody>
      </p:sp>
      <p:sp>
        <p:nvSpPr>
          <p:cNvPr id="12" name="Прямоугольник 11"/>
          <p:cNvSpPr/>
          <p:nvPr/>
        </p:nvSpPr>
        <p:spPr>
          <a:xfrm>
            <a:off x="5956663" y="4324512"/>
            <a:ext cx="2155911" cy="369332"/>
          </a:xfrm>
          <a:prstGeom prst="rect">
            <a:avLst/>
          </a:prstGeom>
        </p:spPr>
        <p:txBody>
          <a:bodyPr wrap="none">
            <a:spAutoFit/>
          </a:bodyPr>
          <a:lstStyle/>
          <a:p>
            <a:r>
              <a:rPr lang="en-US" b="1" dirty="0"/>
              <a:t>clinical </a:t>
            </a:r>
            <a:r>
              <a:rPr lang="en-US" b="1" dirty="0" smtClean="0"/>
              <a:t>variants (</a:t>
            </a:r>
            <a:r>
              <a:rPr lang="en-US" b="1" dirty="0"/>
              <a:t>s2c</a:t>
            </a:r>
            <a:r>
              <a:rPr lang="en-US" b="1" dirty="0" smtClean="0"/>
              <a:t>)</a:t>
            </a:r>
            <a:endParaRPr lang="ru-RU" b="1" dirty="0"/>
          </a:p>
        </p:txBody>
      </p:sp>
    </p:spTree>
    <p:extLst>
      <p:ext uri="{BB962C8B-B14F-4D97-AF65-F5344CB8AC3E}">
        <p14:creationId xmlns:p14="http://schemas.microsoft.com/office/powerpoint/2010/main" val="42057835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23372632"/>
              </p:ext>
            </p:extLst>
          </p:nvPr>
        </p:nvGraphicFramePr>
        <p:xfrm>
          <a:off x="65988" y="1610218"/>
          <a:ext cx="11937608" cy="1832610"/>
        </p:xfrm>
        <a:graphic>
          <a:graphicData uri="http://schemas.openxmlformats.org/drawingml/2006/table">
            <a:tbl>
              <a:tblPr/>
              <a:tblGrid>
                <a:gridCol w="1648075"/>
                <a:gridCol w="1108439"/>
                <a:gridCol w="951654"/>
                <a:gridCol w="700068"/>
                <a:gridCol w="700068"/>
                <a:gridCol w="1152194"/>
                <a:gridCol w="1152194"/>
                <a:gridCol w="700068"/>
                <a:gridCol w="864145"/>
                <a:gridCol w="700068"/>
                <a:gridCol w="700068"/>
                <a:gridCol w="860499"/>
                <a:gridCol w="700068"/>
              </a:tblGrid>
              <a:tr h="190500">
                <a:tc>
                  <a:txBody>
                    <a:bodyPr/>
                    <a:lstStyle/>
                    <a:p>
                      <a:pPr algn="l" fontAlgn="b"/>
                      <a:r>
                        <a:rPr lang="en-US" sz="1100" b="0" i="0" u="none" strike="noStrike" dirty="0">
                          <a:solidFill>
                            <a:srgbClr val="000000"/>
                          </a:solidFill>
                          <a:effectLst/>
                          <a:latin typeface="Calibri" panose="020F0502020204030204" pitchFamily="34" charset="0"/>
                        </a:rPr>
                        <a:t>log2FoldChange_altref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 value_alt_ref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Editing_info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Risk_gene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mut_type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mut_chrom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mut_coord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dist_to_TSS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strand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75">
                <a:tc>
                  <a:txBody>
                    <a:bodyPr/>
                    <a:lstStyle/>
                    <a:p>
                      <a:pPr algn="l" fontAlgn="b"/>
                      <a:r>
                        <a:rPr lang="ru-RU" sz="1100" b="0" i="0" u="none" strike="noStrike">
                          <a:solidFill>
                            <a:srgbClr val="000000"/>
                          </a:solidFill>
                          <a:effectLst/>
                          <a:latin typeface="Calibri" panose="020F0502020204030204" pitchFamily="34" charset="0"/>
                        </a:rPr>
                        <a:t>-1.232391647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0.022694843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rs12275479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CCND1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intergenic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69641156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Source Sans Pro" panose="020B0503030403020204" pitchFamily="34" charset="0"/>
                        </a:rPr>
                        <a:t>69418407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-222749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75">
                <a:tc>
                  <a:txBody>
                    <a:bodyPr/>
                    <a:lstStyle/>
                    <a:p>
                      <a:pPr algn="l" fontAlgn="b"/>
                      <a:r>
                        <a:rPr lang="ru-RU" sz="1100" b="0" i="0" u="none" strike="noStrike" dirty="0">
                          <a:solidFill>
                            <a:srgbClr val="000000"/>
                          </a:solidFill>
                          <a:effectLst/>
                          <a:latin typeface="Calibri" panose="020F0502020204030204" pitchFamily="34" charset="0"/>
                        </a:rPr>
                        <a:t>-1.409406551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ru-RU" sz="1100" b="0" i="0" u="none" strike="noStrike" dirty="0">
                          <a:solidFill>
                            <a:srgbClr val="000000"/>
                          </a:solidFill>
                          <a:effectLst/>
                          <a:latin typeface="Calibri" panose="020F0502020204030204" pitchFamily="34" charset="0"/>
                        </a:rPr>
                        <a:t>0.045558271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rs10682937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CCND1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intergenic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dirty="0">
                          <a:solidFill>
                            <a:srgbClr val="000000"/>
                          </a:solidFill>
                          <a:effectLst/>
                          <a:latin typeface="Calibri" panose="020F0502020204030204" pitchFamily="34" charset="0"/>
                        </a:rPr>
                        <a:t>69641156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chr11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300" b="0" i="0" u="none" strike="noStrike" dirty="0">
                          <a:solidFill>
                            <a:srgbClr val="212121"/>
                          </a:solidFill>
                          <a:effectLst/>
                          <a:latin typeface="Source Sans Pro" panose="020B0503030403020204" pitchFamily="34" charset="0"/>
                        </a:rPr>
                        <a:t>69528887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a:solidFill>
                            <a:srgbClr val="000000"/>
                          </a:solidFill>
                          <a:effectLst/>
                          <a:latin typeface="Calibri" panose="020F0502020204030204" pitchFamily="34" charset="0"/>
                        </a:rPr>
                        <a:t>-112269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ru-RU"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19075">
                <a:tc>
                  <a:txBody>
                    <a:bodyPr/>
                    <a:lstStyle/>
                    <a:p>
                      <a:pPr algn="l" fontAlgn="b"/>
                      <a:r>
                        <a:rPr lang="ru-RU" sz="1100" b="0" i="0" u="none" strike="noStrike">
                          <a:solidFill>
                            <a:srgbClr val="000000"/>
                          </a:solidFill>
                          <a:effectLst/>
                          <a:latin typeface="Calibri" panose="020F0502020204030204" pitchFamily="34" charset="0"/>
                        </a:rPr>
                        <a:t>1.234871306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0.025484355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rs11407956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DYNC1I2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intergenic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171687749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dirty="0">
                          <a:solidFill>
                            <a:srgbClr val="212121"/>
                          </a:solidFill>
                          <a:effectLst/>
                          <a:latin typeface="Source Sans Pro" panose="020B0503030403020204" pitchFamily="34" charset="0"/>
                        </a:rPr>
                        <a:t>172112029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Calibri" panose="020F0502020204030204" pitchFamily="34" charset="0"/>
                        </a:rPr>
                        <a:t>424280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75">
                <a:tc>
                  <a:txBody>
                    <a:bodyPr/>
                    <a:lstStyle/>
                    <a:p>
                      <a:pPr algn="l" fontAlgn="b"/>
                      <a:r>
                        <a:rPr lang="ru-RU" sz="1100" b="0" i="0" u="none" strike="noStrike" dirty="0">
                          <a:solidFill>
                            <a:srgbClr val="000000"/>
                          </a:solidFill>
                          <a:effectLst/>
                          <a:latin typeface="Calibri" panose="020F0502020204030204" pitchFamily="34" charset="0"/>
                        </a:rPr>
                        <a:t>1.975482088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ru-RU" sz="1100" b="0" i="0" u="none" strike="noStrike" dirty="0">
                          <a:solidFill>
                            <a:srgbClr val="000000"/>
                          </a:solidFill>
                          <a:effectLst/>
                          <a:latin typeface="Calibri" panose="020F0502020204030204" pitchFamily="34" charset="0"/>
                        </a:rPr>
                        <a:t>0.034872622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rs10712088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PSMD6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err="1">
                          <a:solidFill>
                            <a:srgbClr val="000000"/>
                          </a:solidFill>
                          <a:effectLst/>
                          <a:latin typeface="Calibri" panose="020F0502020204030204" pitchFamily="34" charset="0"/>
                        </a:rPr>
                        <a:t>intronic</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dirty="0">
                          <a:solidFill>
                            <a:srgbClr val="000000"/>
                          </a:solidFill>
                          <a:effectLst/>
                          <a:latin typeface="Calibri" panose="020F0502020204030204" pitchFamily="34" charset="0"/>
                        </a:rPr>
                        <a:t>64024010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chr3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300" b="0" i="0" u="none" strike="noStrike" dirty="0">
                          <a:solidFill>
                            <a:srgbClr val="212121"/>
                          </a:solidFill>
                          <a:effectLst/>
                          <a:latin typeface="Source Sans Pro" panose="020B0503030403020204" pitchFamily="34" charset="0"/>
                        </a:rPr>
                        <a:t>63915687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300" b="0" i="0" u="none" strike="noStrike" dirty="0">
                          <a:solidFill>
                            <a:srgbClr val="212121"/>
                          </a:solidFill>
                          <a:effectLst/>
                          <a:latin typeface="Source Sans Pro" panose="020B0503030403020204" pitchFamily="34" charset="0"/>
                        </a:rPr>
                        <a:t>TTTTTTTTTTTTTTT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300" b="0" i="0" u="none" strike="noStrike" dirty="0">
                          <a:solidFill>
                            <a:srgbClr val="212121"/>
                          </a:solidFill>
                          <a:effectLst/>
                          <a:latin typeface="Source Sans Pro" panose="020B0503030403020204" pitchFamily="34" charset="0"/>
                        </a:rPr>
                        <a:t>TTTTTTTTTTTTTT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a:solidFill>
                            <a:srgbClr val="000000"/>
                          </a:solidFill>
                          <a:effectLst/>
                          <a:latin typeface="Calibri" panose="020F0502020204030204" pitchFamily="34" charset="0"/>
                        </a:rPr>
                        <a:t>-108323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ru-RU" sz="1300" b="0" i="0" u="none" strike="noStrike">
                          <a:solidFill>
                            <a:srgbClr val="212121"/>
                          </a:solidFill>
                          <a:effectLst/>
                          <a:latin typeface="Source Sans Pro" panose="020B050303040302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0500">
                <a:tc>
                  <a:txBody>
                    <a:bodyPr/>
                    <a:lstStyle/>
                    <a:p>
                      <a:pPr algn="l" fontAlgn="b"/>
                      <a:r>
                        <a:rPr lang="ru-RU" sz="1100" b="0" i="0" u="none" strike="noStrike" dirty="0">
                          <a:solidFill>
                            <a:srgbClr val="000000"/>
                          </a:solidFill>
                          <a:effectLst/>
                          <a:latin typeface="Calibri" panose="020F0502020204030204" pitchFamily="34" charset="0"/>
                        </a:rPr>
                        <a:t>1.304351251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4.1e-13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rs76253914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ESR1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intronic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dirty="0">
                          <a:solidFill>
                            <a:srgbClr val="000000"/>
                          </a:solidFill>
                          <a:effectLst/>
                          <a:latin typeface="Calibri" panose="020F0502020204030204" pitchFamily="34" charset="0"/>
                        </a:rPr>
                        <a:t>151654148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chr6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000" b="0" i="0" u="none" strike="noStrike" dirty="0">
                          <a:solidFill>
                            <a:srgbClr val="000000"/>
                          </a:solidFill>
                          <a:effectLst/>
                          <a:latin typeface="Arial" panose="020B0604020202020204" pitchFamily="34" charset="0"/>
                        </a:rPr>
                        <a:t>151675976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ru-RU" sz="1100" b="0" i="0" u="none" strike="noStrike" dirty="0">
                          <a:solidFill>
                            <a:srgbClr val="000000"/>
                          </a:solidFill>
                          <a:effectLst/>
                          <a:latin typeface="Calibri" panose="020F0502020204030204" pitchFamily="34" charset="0"/>
                        </a:rPr>
                        <a:t>21828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ru-RU"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90500">
                <a:tc>
                  <a:txBody>
                    <a:bodyPr/>
                    <a:lstStyle/>
                    <a:p>
                      <a:pPr algn="l" fontAlgn="b"/>
                      <a:r>
                        <a:rPr lang="ru-RU" sz="1100" b="0" i="0" u="none" strike="noStrike">
                          <a:solidFill>
                            <a:srgbClr val="000000"/>
                          </a:solidFill>
                          <a:effectLst/>
                          <a:latin typeface="Calibri" panose="020F0502020204030204" pitchFamily="34" charset="0"/>
                        </a:rPr>
                        <a:t>-1.822259503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0.005842985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rs13272305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SNP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MYC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intronic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Calibri" panose="020F0502020204030204" pitchFamily="34" charset="0"/>
                        </a:rPr>
                        <a:t>127745434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000" b="0" i="0" u="none" strike="noStrike">
                          <a:solidFill>
                            <a:srgbClr val="000000"/>
                          </a:solidFill>
                          <a:effectLst/>
                          <a:latin typeface="Arial" panose="020B0604020202020204" pitchFamily="34" charset="0"/>
                        </a:rPr>
                        <a:t>127320871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dirty="0">
                          <a:solidFill>
                            <a:srgbClr val="000000"/>
                          </a:solidFill>
                          <a:effectLst/>
                          <a:latin typeface="Calibri" panose="020F0502020204030204" pitchFamily="34" charset="0"/>
                        </a:rPr>
                        <a:t>-424563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60255" y="150829"/>
            <a:ext cx="10096107" cy="646331"/>
          </a:xfrm>
          <a:prstGeom prst="rect">
            <a:avLst/>
          </a:prstGeom>
          <a:noFill/>
        </p:spPr>
        <p:txBody>
          <a:bodyPr wrap="square" rtlCol="0">
            <a:spAutoFit/>
          </a:bodyPr>
          <a:lstStyle/>
          <a:p>
            <a:r>
              <a:rPr lang="ru-RU" dirty="0" smtClean="0"/>
              <a:t>Про </a:t>
            </a:r>
            <a:r>
              <a:rPr lang="en-US" dirty="0" smtClean="0"/>
              <a:t>MYC. </a:t>
            </a:r>
            <a:r>
              <a:rPr lang="ru-RU" dirty="0" smtClean="0"/>
              <a:t>В </a:t>
            </a:r>
            <a:r>
              <a:rPr lang="ru-RU" dirty="0"/>
              <a:t>общем </a:t>
            </a:r>
            <a:r>
              <a:rPr lang="ru-RU" dirty="0" err="1"/>
              <a:t>энхансер</a:t>
            </a:r>
            <a:r>
              <a:rPr lang="ru-RU" dirty="0"/>
              <a:t> находится очень далеко от промотора MYC, 406388 букв. То есть, это никак не впихнуть в один </a:t>
            </a:r>
            <a:r>
              <a:rPr lang="ru-RU" dirty="0" err="1"/>
              <a:t>инпут</a:t>
            </a:r>
            <a:r>
              <a:rPr lang="ru-RU" dirty="0"/>
              <a:t> </a:t>
            </a:r>
            <a:r>
              <a:rPr lang="ru-RU" dirty="0" err="1"/>
              <a:t>энформера</a:t>
            </a:r>
            <a:r>
              <a:rPr lang="ru-RU" dirty="0"/>
              <a:t>. </a:t>
            </a:r>
          </a:p>
        </p:txBody>
      </p:sp>
      <p:sp>
        <p:nvSpPr>
          <p:cNvPr id="8" name="TextBox 7"/>
          <p:cNvSpPr txBox="1"/>
          <p:nvPr/>
        </p:nvSpPr>
        <p:spPr>
          <a:xfrm>
            <a:off x="245097" y="1019023"/>
            <a:ext cx="10096107" cy="369332"/>
          </a:xfrm>
          <a:prstGeom prst="rect">
            <a:avLst/>
          </a:prstGeom>
          <a:noFill/>
        </p:spPr>
        <p:txBody>
          <a:bodyPr wrap="square" rtlCol="0">
            <a:spAutoFit/>
          </a:bodyPr>
          <a:lstStyle/>
          <a:p>
            <a:r>
              <a:rPr lang="ru-RU" dirty="0" smtClean="0"/>
              <a:t>Разбираем другие таблички из той же статьи</a:t>
            </a:r>
            <a:endParaRPr lang="ru-RU" dirty="0"/>
          </a:p>
        </p:txBody>
      </p:sp>
      <p:sp>
        <p:nvSpPr>
          <p:cNvPr id="9" name="TextBox 8"/>
          <p:cNvSpPr txBox="1"/>
          <p:nvPr/>
        </p:nvSpPr>
        <p:spPr>
          <a:xfrm>
            <a:off x="0" y="3480025"/>
            <a:ext cx="9992412" cy="369332"/>
          </a:xfrm>
          <a:prstGeom prst="rect">
            <a:avLst/>
          </a:prstGeom>
          <a:noFill/>
        </p:spPr>
        <p:txBody>
          <a:bodyPr wrap="square" rtlCol="0">
            <a:spAutoFit/>
          </a:bodyPr>
          <a:lstStyle/>
          <a:p>
            <a:r>
              <a:rPr lang="ru-RU" dirty="0" smtClean="0"/>
              <a:t>Из таблицы </a:t>
            </a:r>
            <a:r>
              <a:rPr lang="en-US" dirty="0" smtClean="0"/>
              <a:t>s2b</a:t>
            </a:r>
            <a:r>
              <a:rPr lang="ru-RU" dirty="0" smtClean="0"/>
              <a:t> в итоге только 4 мутации подходят</a:t>
            </a: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2205730689"/>
              </p:ext>
            </p:extLst>
          </p:nvPr>
        </p:nvGraphicFramePr>
        <p:xfrm>
          <a:off x="65988" y="3862005"/>
          <a:ext cx="12192004" cy="2278380"/>
        </p:xfrm>
        <a:graphic>
          <a:graphicData uri="http://schemas.openxmlformats.org/drawingml/2006/table">
            <a:tbl>
              <a:tblPr/>
              <a:tblGrid>
                <a:gridCol w="794052"/>
                <a:gridCol w="794052"/>
                <a:gridCol w="1273791"/>
                <a:gridCol w="794052"/>
                <a:gridCol w="794052"/>
                <a:gridCol w="794052"/>
                <a:gridCol w="794052"/>
                <a:gridCol w="876765"/>
                <a:gridCol w="794052"/>
                <a:gridCol w="1124906"/>
                <a:gridCol w="794052"/>
                <a:gridCol w="794052"/>
                <a:gridCol w="976022"/>
                <a:gridCol w="794052"/>
              </a:tblGrid>
              <a:tr h="190500">
                <a:tc>
                  <a:txBody>
                    <a:bodyPr/>
                    <a:lstStyle/>
                    <a:p>
                      <a:pPr algn="l" fontAlgn="b"/>
                      <a:r>
                        <a:rPr lang="en-US" sz="1100" b="0" i="0" u="none" strike="noStrike" dirty="0">
                          <a:solidFill>
                            <a:srgbClr val="000000"/>
                          </a:solidFill>
                          <a:effectLst/>
                          <a:latin typeface="Calibri" panose="020F0502020204030204" pitchFamily="34" charset="0"/>
                        </a:rPr>
                        <a:t>log2FoldChange_altref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 value_alt_ref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Editing_info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Group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ClinicalSignificance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Gene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mut_type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mut_chrom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mut_coord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alt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dist_to_TSS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strand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b"/>
                      <a:r>
                        <a:rPr lang="ru-RU" sz="1100" b="0" i="0" u="none" strike="noStrike">
                          <a:solidFill>
                            <a:srgbClr val="000000"/>
                          </a:solidFill>
                          <a:effectLst/>
                          <a:latin typeface="Calibri" panose="020F0502020204030204" pitchFamily="34" charset="0"/>
                        </a:rPr>
                        <a:t>-1.841953813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9.46e-20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ClinVar_16624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Pathogenic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GATA3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8045420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Arial" panose="020B0604020202020204" pitchFamily="34" charset="0"/>
                        </a:rPr>
                        <a:t>8064037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18617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b"/>
                      <a:r>
                        <a:rPr lang="ru-RU" sz="1100" b="0" i="0" u="none" strike="noStrike">
                          <a:solidFill>
                            <a:srgbClr val="000000"/>
                          </a:solidFill>
                          <a:effectLst/>
                          <a:latin typeface="Calibri" panose="020F0502020204030204" pitchFamily="34" charset="0"/>
                        </a:rPr>
                        <a:t>-1.520301872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0.001736174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ClinVar_236861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Uncertain significance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BRCA2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32315480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Arial" panose="020B0604020202020204" pitchFamily="34" charset="0"/>
                        </a:rPr>
                        <a:t>32338431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22951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075">
                <a:tc>
                  <a:txBody>
                    <a:bodyPr/>
                    <a:lstStyle/>
                    <a:p>
                      <a:pPr algn="l" fontAlgn="b"/>
                      <a:r>
                        <a:rPr lang="ru-RU" sz="1100" b="0" i="0" u="none" strike="noStrike">
                          <a:solidFill>
                            <a:srgbClr val="000000"/>
                          </a:solidFill>
                          <a:effectLst/>
                          <a:latin typeface="Calibri" panose="020F0502020204030204" pitchFamily="34" charset="0"/>
                        </a:rPr>
                        <a:t>-1.220638267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0.002671886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ClinVar_142109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Uncertain significance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BRCA1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43125364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b="0" i="0" u="none" strike="noStrike">
                          <a:solidFill>
                            <a:srgbClr val="212121"/>
                          </a:solidFill>
                          <a:effectLst/>
                          <a:latin typeface="Calibri" panose="020F0502020204030204" pitchFamily="34" charset="0"/>
                        </a:rPr>
                        <a:t>43091561 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-33803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b"/>
                      <a:r>
                        <a:rPr lang="ru-RU" sz="1100" b="0" i="0" u="none" strike="noStrike">
                          <a:solidFill>
                            <a:srgbClr val="000000"/>
                          </a:solidFill>
                          <a:effectLst/>
                          <a:latin typeface="Calibri" panose="020F0502020204030204" pitchFamily="34" charset="0"/>
                        </a:rPr>
                        <a:t>-1.449471252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0.043602332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ClinVar_421371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err="1">
                          <a:solidFill>
                            <a:srgbClr val="000000"/>
                          </a:solidFill>
                          <a:effectLst/>
                          <a:latin typeface="Calibri" panose="020F0502020204030204" pitchFamily="34" charset="0"/>
                        </a:rPr>
                        <a:t>ClinVar</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Uncertain significance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BRCA1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43125364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Arial" panose="020B0604020202020204" pitchFamily="34" charset="0"/>
                        </a:rPr>
                        <a:t>43093265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-32099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b"/>
                      <a:r>
                        <a:rPr lang="ru-RU" sz="1100" b="0" i="0" u="none" strike="noStrike">
                          <a:solidFill>
                            <a:srgbClr val="000000"/>
                          </a:solidFill>
                          <a:effectLst/>
                          <a:latin typeface="Calibri" panose="020F0502020204030204" pitchFamily="34" charset="0"/>
                        </a:rPr>
                        <a:t>-1.082739707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4.39e-09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ClinVar_233317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Uncertain significance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BARD1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214809683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Arial" panose="020B0604020202020204" pitchFamily="34" charset="0"/>
                        </a:rPr>
                        <a:t>214809463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-220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b"/>
                      <a:r>
                        <a:rPr lang="ru-RU" sz="1100" b="0" i="0" u="none" strike="noStrike">
                          <a:solidFill>
                            <a:srgbClr val="000000"/>
                          </a:solidFill>
                          <a:effectLst/>
                          <a:latin typeface="Calibri" panose="020F0502020204030204" pitchFamily="34" charset="0"/>
                        </a:rPr>
                        <a:t>1.140297001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a:solidFill>
                            <a:srgbClr val="000000"/>
                          </a:solidFill>
                          <a:effectLst/>
                          <a:latin typeface="Calibri" panose="020F0502020204030204" pitchFamily="34" charset="0"/>
                        </a:rPr>
                        <a:t>0.003229031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ClinVar_508097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ClinVar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Benign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GRHL2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exonic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101492439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chr8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300" b="0" i="0" u="none" strike="noStrike">
                          <a:solidFill>
                            <a:srgbClr val="212121"/>
                          </a:solidFill>
                          <a:effectLst/>
                          <a:latin typeface="Arial" panose="020B0604020202020204" pitchFamily="34" charset="0"/>
                        </a:rPr>
                        <a:t>101492746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100" b="0" i="0" u="none" strike="noStrike">
                          <a:solidFill>
                            <a:srgbClr val="000000"/>
                          </a:solidFill>
                          <a:effectLst/>
                          <a:latin typeface="Calibri" panose="020F0502020204030204" pitchFamily="34" charset="0"/>
                        </a:rPr>
                        <a:t>307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245097" y="6488668"/>
            <a:ext cx="9992412" cy="369332"/>
          </a:xfrm>
          <a:prstGeom prst="rect">
            <a:avLst/>
          </a:prstGeom>
          <a:noFill/>
        </p:spPr>
        <p:txBody>
          <a:bodyPr wrap="square" rtlCol="0">
            <a:spAutoFit/>
          </a:bodyPr>
          <a:lstStyle/>
          <a:p>
            <a:r>
              <a:rPr lang="ru-RU" dirty="0" smtClean="0"/>
              <a:t>В </a:t>
            </a:r>
            <a:r>
              <a:rPr lang="en-US" dirty="0" smtClean="0"/>
              <a:t>s2c </a:t>
            </a:r>
            <a:r>
              <a:rPr lang="ru-RU" dirty="0" smtClean="0"/>
              <a:t>все мутации в </a:t>
            </a:r>
            <a:r>
              <a:rPr lang="ru-RU" dirty="0" err="1" smtClean="0"/>
              <a:t>экзонах</a:t>
            </a:r>
            <a:endParaRPr lang="ru-RU" dirty="0"/>
          </a:p>
        </p:txBody>
      </p:sp>
    </p:spTree>
    <p:extLst>
      <p:ext uri="{BB962C8B-B14F-4D97-AF65-F5344CB8AC3E}">
        <p14:creationId xmlns:p14="http://schemas.microsoft.com/office/powerpoint/2010/main" val="4199728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80682" y="756126"/>
            <a:ext cx="1227132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['-2', '-2', '-2', '-2', '-2', '-2', '-2', '-2', '2', '2', '2', '2', '2', '2', '1,5', '1,5', '-2', '-2', '-2', '-2', '-2,6', '3,9', '2,5'] </a:t>
            </a:r>
            <a:endParaRPr kumimoji="0" lang="en-US"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[-1.328125, -2.142578125, -2.3046875, 1.051, 1.036, -1.4150390625, -1.1826171875, -1.310546875, 1.882, 1.739, 1.859, 2.43, 2.102, 2.46, 3.582, 3.049, 762.0, 210.9, -1.1416015625, -1.158203125, -1.6171875, -403.0, -12.375]</a:t>
            </a:r>
            <a:r>
              <a:rPr kumimoji="0" lang="ru-RU" altLang="ru-RU" sz="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557347" y="5651863"/>
            <a:ext cx="4824549" cy="646331"/>
          </a:xfrm>
          <a:prstGeom prst="rect">
            <a:avLst/>
          </a:prstGeom>
          <a:noFill/>
        </p:spPr>
        <p:txBody>
          <a:bodyPr wrap="square" rtlCol="0">
            <a:spAutoFit/>
          </a:bodyPr>
          <a:lstStyle/>
          <a:p>
            <a:r>
              <a:rPr lang="en-US" dirty="0" smtClean="0"/>
              <a:t>Pearson’s </a:t>
            </a:r>
            <a:r>
              <a:rPr lang="en-US" dirty="0"/>
              <a:t>r = -0.37555074 </a:t>
            </a:r>
          </a:p>
          <a:p>
            <a:r>
              <a:rPr lang="en-US" dirty="0" smtClean="0"/>
              <a:t> </a:t>
            </a:r>
            <a:endParaRPr lang="ru-RU" dirty="0"/>
          </a:p>
        </p:txBody>
      </p:sp>
      <p:pic>
        <p:nvPicPr>
          <p:cNvPr id="9" name="Рисунок 8"/>
          <p:cNvPicPr>
            <a:picLocks noChangeAspect="1"/>
          </p:cNvPicPr>
          <p:nvPr/>
        </p:nvPicPr>
        <p:blipFill>
          <a:blip r:embed="rId2"/>
          <a:stretch>
            <a:fillRect/>
          </a:stretch>
        </p:blipFill>
        <p:spPr>
          <a:xfrm>
            <a:off x="644432" y="1497169"/>
            <a:ext cx="6850441" cy="3579223"/>
          </a:xfrm>
          <a:prstGeom prst="rect">
            <a:avLst/>
          </a:prstGeom>
        </p:spPr>
      </p:pic>
    </p:spTree>
    <p:extLst>
      <p:ext uri="{BB962C8B-B14F-4D97-AF65-F5344CB8AC3E}">
        <p14:creationId xmlns:p14="http://schemas.microsoft.com/office/powerpoint/2010/main" val="174594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971801" y="23506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smtClean="0"/>
              <a:t>1000genomes</a:t>
            </a:r>
            <a:endParaRPr lang="ru-RU" sz="7200" dirty="0"/>
          </a:p>
        </p:txBody>
      </p:sp>
    </p:spTree>
    <p:extLst>
      <p:ext uri="{BB962C8B-B14F-4D97-AF65-F5344CB8AC3E}">
        <p14:creationId xmlns:p14="http://schemas.microsoft.com/office/powerpoint/2010/main" val="42468156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150393</TotalTime>
  <Words>3623</Words>
  <Application>Microsoft Office PowerPoint</Application>
  <PresentationFormat>Широкоэкранный</PresentationFormat>
  <Paragraphs>672</Paragraphs>
  <Slides>89</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89</vt:i4>
      </vt:variant>
    </vt:vector>
  </HeadingPairs>
  <TitlesOfParts>
    <vt:vector size="104" baseType="lpstr">
      <vt:lpstr>-apple-system</vt:lpstr>
      <vt:lpstr>Arial</vt:lpstr>
      <vt:lpstr>Calibri</vt:lpstr>
      <vt:lpstr>Calibri Light</vt:lpstr>
      <vt:lpstr>Consolas</vt:lpstr>
      <vt:lpstr>Courier New</vt:lpstr>
      <vt:lpstr>Georgia</vt:lpstr>
      <vt:lpstr>Google Sans</vt:lpstr>
      <vt:lpstr>inherit</vt:lpstr>
      <vt:lpstr>Inter</vt:lpstr>
      <vt:lpstr>Luxi Sans</vt:lpstr>
      <vt:lpstr>Open Sans</vt:lpstr>
      <vt:lpstr>Source Sans Pro</vt:lpstr>
      <vt:lpstr>Wingdings</vt:lpstr>
      <vt:lpstr>Тема Office</vt:lpstr>
      <vt:lpstr>Презентация PowerPoint</vt:lpstr>
      <vt:lpstr>gnomAD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Решили проверить, правильно ли в датасете замены происходят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Посчитаем статистику для Гены для 100 сэмплов и 100 регионов из тестовой выборки</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Белокопытова Полина Станиславовна</dc:creator>
  <cp:lastModifiedBy>Белокопытова Полина Станиславовна</cp:lastModifiedBy>
  <cp:revision>234</cp:revision>
  <dcterms:created xsi:type="dcterms:W3CDTF">2023-11-10T07:27:11Z</dcterms:created>
  <dcterms:modified xsi:type="dcterms:W3CDTF">2024-04-18T08:41:45Z</dcterms:modified>
</cp:coreProperties>
</file>