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  <p:sldId id="262" r:id="rId7"/>
    <p:sldId id="269" r:id="rId8"/>
    <p:sldId id="265" r:id="rId9"/>
    <p:sldId id="266" r:id="rId10"/>
    <p:sldId id="267" r:id="rId11"/>
    <p:sldId id="263" r:id="rId12"/>
    <p:sldId id="264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907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80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27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7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6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01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73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30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828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54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DC91A-BB0B-4974-94EC-C6A43483323C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3E325-262B-4404-B477-BAF4188F4C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9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726" y="345167"/>
            <a:ext cx="10515600" cy="4351338"/>
          </a:xfrm>
        </p:spPr>
        <p:txBody>
          <a:bodyPr/>
          <a:lstStyle/>
          <a:p>
            <a:r>
              <a:rPr lang="ru-RU" dirty="0" smtClean="0"/>
              <a:t>Саша </a:t>
            </a:r>
            <a:r>
              <a:rPr lang="ru-RU" dirty="0" err="1" smtClean="0"/>
              <a:t>досеквенировал</a:t>
            </a:r>
            <a:r>
              <a:rPr lang="ru-RU" dirty="0" smtClean="0"/>
              <a:t> библиотеки </a:t>
            </a:r>
            <a:r>
              <a:rPr lang="en-US" dirty="0" smtClean="0"/>
              <a:t>1 </a:t>
            </a:r>
            <a:r>
              <a:rPr lang="ru-RU" dirty="0" smtClean="0"/>
              <a:t>и 2. </a:t>
            </a:r>
            <a:r>
              <a:rPr lang="ru-RU" dirty="0"/>
              <a:t>Н</a:t>
            </a:r>
            <a:r>
              <a:rPr lang="ru-RU" dirty="0" smtClean="0"/>
              <a:t>ужно объединить данные.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6057" y="1295290"/>
            <a:ext cx="8621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Roboto"/>
              </a:rPr>
              <a:t>PB6 - 5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х-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lib#1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библиотека, линеаризованная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Cas9 (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доп.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риды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Roboto"/>
              </a:rPr>
              <a:t>PB7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- 5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х-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lib#2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библиотека, линеаризованная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Cas9 (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доп.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риды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6387" y="2197670"/>
            <a:ext cx="9605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https://genedev.bionet.nsc.ru/ftp/_RawReads/2026-01-28_BGI_barcodes/F25A430002358_ECObricD/?C=M&amp;O=D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6387" y="2811231"/>
            <a:ext cx="8464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 </a:t>
            </a:r>
            <a:r>
              <a:rPr lang="ru-RU" dirty="0" smtClean="0"/>
              <a:t>Берем только </a:t>
            </a:r>
            <a:r>
              <a:rPr lang="ru-RU" dirty="0" err="1" smtClean="0"/>
              <a:t>риды</a:t>
            </a:r>
            <a:r>
              <a:rPr lang="ru-RU" dirty="0" smtClean="0"/>
              <a:t> с длиной </a:t>
            </a:r>
            <a:r>
              <a:rPr lang="ru-RU" dirty="0"/>
              <a:t>более 4300 </a:t>
            </a:r>
            <a:r>
              <a:rPr lang="ru-RU" dirty="0" smtClean="0"/>
              <a:t>нуклеотидов </a:t>
            </a:r>
            <a:r>
              <a:rPr lang="ru-RU" sz="1200" dirty="0"/>
              <a:t>~/.conda/envs/nn_Polina_tf2/bin/pyfastq_filter.py -l 4300 A1_subsample.fastq &gt; A1_subsample_cut4300.fastq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96387" y="3589568"/>
            <a:ext cx="7785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2) </a:t>
            </a:r>
            <a:r>
              <a:rPr lang="en-US" dirty="0"/>
              <a:t>count_unique_molecules_parallel.py </a:t>
            </a:r>
            <a:r>
              <a:rPr lang="ru-RU" dirty="0"/>
              <a:t>и </a:t>
            </a:r>
            <a:r>
              <a:rPr lang="en-US" dirty="0" err="1"/>
              <a:t>count_unique_molecules_parallel</a:t>
            </a:r>
            <a:r>
              <a:rPr lang="ru-RU" dirty="0"/>
              <a:t>_</a:t>
            </a:r>
            <a:r>
              <a:rPr lang="en-US" dirty="0"/>
              <a:t>reverse.py</a:t>
            </a:r>
            <a:r>
              <a:rPr lang="ru-RU" dirty="0" smtClean="0"/>
              <a:t>. </a:t>
            </a:r>
            <a:r>
              <a:rPr lang="en-US" dirty="0"/>
              <a:t>merge_barcode_combinations.py</a:t>
            </a:r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87826" y="4465143"/>
            <a:ext cx="4711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3) Отсечём по покрытию и проверим пересечения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87826" y="5442072"/>
            <a:ext cx="4711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ru-RU" dirty="0" smtClean="0"/>
              <a:t>) Можно попробовать объединить молекулы, использую сортировку и расстояние Хэмминга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41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0757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A2_PB7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26971" y="600891"/>
            <a:ext cx="498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Баркоды</a:t>
            </a:r>
            <a:r>
              <a:rPr lang="ru-RU" dirty="0" smtClean="0"/>
              <a:t> какой длины бывают?</a:t>
            </a:r>
            <a:endParaRPr lang="ru-RU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414" y="1825625"/>
            <a:ext cx="5439172" cy="4351338"/>
          </a:xfrm>
        </p:spPr>
      </p:pic>
    </p:spTree>
    <p:extLst>
      <p:ext uri="{BB962C8B-B14F-4D97-AF65-F5344CB8AC3E}">
        <p14:creationId xmlns:p14="http://schemas.microsoft.com/office/powerpoint/2010/main" val="92272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0757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A2_PB7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4468" y="1045029"/>
            <a:ext cx="527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Пересекаются ли </a:t>
            </a:r>
            <a:r>
              <a:rPr lang="ru-RU" dirty="0" err="1" smtClean="0"/>
              <a:t>баркоды</a:t>
            </a:r>
            <a:r>
              <a:rPr lang="ru-RU" dirty="0" smtClean="0"/>
              <a:t> между молекулами?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955946" y="3473865"/>
            <a:ext cx="559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Сколько </a:t>
            </a:r>
            <a:r>
              <a:rPr lang="ru-RU" dirty="0" err="1" smtClean="0"/>
              <a:t>баркодов</a:t>
            </a:r>
            <a:r>
              <a:rPr lang="ru-RU" dirty="0" smtClean="0"/>
              <a:t> чаще всего пересекается?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78417" y="5573416"/>
            <a:ext cx="7773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основном молекулы с пересекающимися </a:t>
            </a:r>
            <a:r>
              <a:rPr lang="ru-RU" dirty="0" err="1" smtClean="0"/>
              <a:t>баркодами</a:t>
            </a:r>
            <a:r>
              <a:rPr lang="ru-RU" dirty="0" smtClean="0"/>
              <a:t>, это молекулы у которых 4 </a:t>
            </a:r>
            <a:r>
              <a:rPr lang="ru-RU" dirty="0" err="1" smtClean="0"/>
              <a:t>баркода</a:t>
            </a:r>
            <a:r>
              <a:rPr lang="ru-RU" dirty="0" smtClean="0"/>
              <a:t> разных, а один пересекается. 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281956"/>
              </p:ext>
            </p:extLst>
          </p:nvPr>
        </p:nvGraphicFramePr>
        <p:xfrm>
          <a:off x="468267" y="1486635"/>
          <a:ext cx="6574970" cy="17373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314994">
                  <a:extLst>
                    <a:ext uri="{9D8B030D-6E8A-4147-A177-3AD203B41FA5}">
                      <a16:colId xmlns:a16="http://schemas.microsoft.com/office/drawing/2014/main" val="2299617288"/>
                    </a:ext>
                  </a:extLst>
                </a:gridCol>
                <a:gridCol w="1314994">
                  <a:extLst>
                    <a:ext uri="{9D8B030D-6E8A-4147-A177-3AD203B41FA5}">
                      <a16:colId xmlns:a16="http://schemas.microsoft.com/office/drawing/2014/main" val="2941108955"/>
                    </a:ext>
                  </a:extLst>
                </a:gridCol>
                <a:gridCol w="1314994">
                  <a:extLst>
                    <a:ext uri="{9D8B030D-6E8A-4147-A177-3AD203B41FA5}">
                      <a16:colId xmlns:a16="http://schemas.microsoft.com/office/drawing/2014/main" val="1639991439"/>
                    </a:ext>
                  </a:extLst>
                </a:gridCol>
                <a:gridCol w="1314994">
                  <a:extLst>
                    <a:ext uri="{9D8B030D-6E8A-4147-A177-3AD203B41FA5}">
                      <a16:colId xmlns:a16="http://schemas.microsoft.com/office/drawing/2014/main" val="4199349140"/>
                    </a:ext>
                  </a:extLst>
                </a:gridCol>
                <a:gridCol w="1314994">
                  <a:extLst>
                    <a:ext uri="{9D8B030D-6E8A-4147-A177-3AD203B41FA5}">
                      <a16:colId xmlns:a16="http://schemas.microsoft.com/office/drawing/2014/main" val="110348346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lib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Read depth threshold (&gt;thr)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reads in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molecules with barcode overlapping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unique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2777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A2_PB7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6125692.0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1741</a:t>
                      </a:r>
                      <a:r>
                        <a:rPr lang="en-US" sz="1600" u="none" strike="noStrike" dirty="0" smtClean="0">
                          <a:effectLst/>
                        </a:rPr>
                        <a:t> (1,1%)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162982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61371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A2_PB7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6110320.0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1605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154325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905131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A2_PB7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6092400.0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1531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148201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60553745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555464"/>
              </p:ext>
            </p:extLst>
          </p:nvPr>
        </p:nvGraphicFramePr>
        <p:xfrm>
          <a:off x="955946" y="4083466"/>
          <a:ext cx="5416732" cy="12496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54183">
                  <a:extLst>
                    <a:ext uri="{9D8B030D-6E8A-4147-A177-3AD203B41FA5}">
                      <a16:colId xmlns:a16="http://schemas.microsoft.com/office/drawing/2014/main" val="1572224396"/>
                    </a:ext>
                  </a:extLst>
                </a:gridCol>
                <a:gridCol w="1354183">
                  <a:extLst>
                    <a:ext uri="{9D8B030D-6E8A-4147-A177-3AD203B41FA5}">
                      <a16:colId xmlns:a16="http://schemas.microsoft.com/office/drawing/2014/main" val="1472970603"/>
                    </a:ext>
                  </a:extLst>
                </a:gridCol>
                <a:gridCol w="1354183">
                  <a:extLst>
                    <a:ext uri="{9D8B030D-6E8A-4147-A177-3AD203B41FA5}">
                      <a16:colId xmlns:a16="http://schemas.microsoft.com/office/drawing/2014/main" val="1118145208"/>
                    </a:ext>
                  </a:extLst>
                </a:gridCol>
                <a:gridCol w="1354183">
                  <a:extLst>
                    <a:ext uri="{9D8B030D-6E8A-4147-A177-3AD203B41FA5}">
                      <a16:colId xmlns:a16="http://schemas.microsoft.com/office/drawing/2014/main" val="78237366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4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3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2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1 same barcode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13145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8812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321760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7909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39675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7373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5370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247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Есть ли пересекающиеся </a:t>
            </a:r>
            <a:r>
              <a:rPr lang="ru-RU" dirty="0" err="1" smtClean="0"/>
              <a:t>баркоды</a:t>
            </a:r>
            <a:r>
              <a:rPr lang="ru-RU" dirty="0" smtClean="0"/>
              <a:t> между библиотеками?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45882" y="2115750"/>
            <a:ext cx="431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360 overlapped barcodes of 822106 557728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33" y="1790789"/>
            <a:ext cx="6323361" cy="4742521"/>
          </a:xfrm>
        </p:spPr>
      </p:pic>
    </p:spTree>
    <p:extLst>
      <p:ext uri="{BB962C8B-B14F-4D97-AF65-F5344CB8AC3E}">
        <p14:creationId xmlns:p14="http://schemas.microsoft.com/office/powerpoint/2010/main" val="3097842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A3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9672" y="1506022"/>
            <a:ext cx="4400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number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unique</a:t>
            </a:r>
            <a:r>
              <a:rPr lang="ru-RU" dirty="0"/>
              <a:t> </a:t>
            </a:r>
            <a:r>
              <a:rPr lang="ru-RU" dirty="0" err="1"/>
              <a:t>molecules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lib</a:t>
            </a:r>
            <a:r>
              <a:rPr lang="ru-RU" dirty="0"/>
              <a:t> A3</a:t>
            </a:r>
            <a:r>
              <a:rPr lang="ru-RU" dirty="0" smtClean="0"/>
              <a:t>:</a:t>
            </a:r>
            <a:r>
              <a:rPr lang="en-US" dirty="0"/>
              <a:t> 13531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48" y="2285991"/>
            <a:ext cx="9144018" cy="45720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58834" y="2011680"/>
            <a:ext cx="475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Допускаем одну ошибку в </a:t>
            </a:r>
            <a:r>
              <a:rPr lang="ru-RU" dirty="0" err="1" smtClean="0"/>
              <a:t>баркоде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70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A3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662" y="1825625"/>
            <a:ext cx="8702676" cy="4351338"/>
          </a:xfrm>
        </p:spPr>
      </p:pic>
    </p:spTree>
    <p:extLst>
      <p:ext uri="{BB962C8B-B14F-4D97-AF65-F5344CB8AC3E}">
        <p14:creationId xmlns:p14="http://schemas.microsoft.com/office/powerpoint/2010/main" val="2472918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07720" y="646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A3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845" y="899300"/>
            <a:ext cx="6542649" cy="5234120"/>
          </a:xfrm>
        </p:spPr>
      </p:pic>
    </p:spTree>
    <p:extLst>
      <p:ext uri="{BB962C8B-B14F-4D97-AF65-F5344CB8AC3E}">
        <p14:creationId xmlns:p14="http://schemas.microsoft.com/office/powerpoint/2010/main" val="3280806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A3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199478"/>
              </p:ext>
            </p:extLst>
          </p:nvPr>
        </p:nvGraphicFramePr>
        <p:xfrm>
          <a:off x="1226456" y="1520871"/>
          <a:ext cx="6393543" cy="198882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723797">
                  <a:extLst>
                    <a:ext uri="{9D8B030D-6E8A-4147-A177-3AD203B41FA5}">
                      <a16:colId xmlns:a16="http://schemas.microsoft.com/office/drawing/2014/main" val="559852180"/>
                    </a:ext>
                  </a:extLst>
                </a:gridCol>
                <a:gridCol w="723797">
                  <a:extLst>
                    <a:ext uri="{9D8B030D-6E8A-4147-A177-3AD203B41FA5}">
                      <a16:colId xmlns:a16="http://schemas.microsoft.com/office/drawing/2014/main" val="875362431"/>
                    </a:ext>
                  </a:extLst>
                </a:gridCol>
                <a:gridCol w="1839652">
                  <a:extLst>
                    <a:ext uri="{9D8B030D-6E8A-4147-A177-3AD203B41FA5}">
                      <a16:colId xmlns:a16="http://schemas.microsoft.com/office/drawing/2014/main" val="2362146922"/>
                    </a:ext>
                  </a:extLst>
                </a:gridCol>
                <a:gridCol w="1432516">
                  <a:extLst>
                    <a:ext uri="{9D8B030D-6E8A-4147-A177-3AD203B41FA5}">
                      <a16:colId xmlns:a16="http://schemas.microsoft.com/office/drawing/2014/main" val="4175356702"/>
                    </a:ext>
                  </a:extLst>
                </a:gridCol>
                <a:gridCol w="1673781">
                  <a:extLst>
                    <a:ext uri="{9D8B030D-6E8A-4147-A177-3AD203B41FA5}">
                      <a16:colId xmlns:a16="http://schemas.microsoft.com/office/drawing/2014/main" val="16846762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depth threshold (&gt;thr)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reads in nonoverlapping molecules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molecules with barcode overlapping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unique nonoverlapping molecules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02164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1144489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(1.6 %)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35339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1144176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13204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605865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1144001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13119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033730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1143640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13045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08906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185139"/>
              </p:ext>
            </p:extLst>
          </p:nvPr>
        </p:nvGraphicFramePr>
        <p:xfrm>
          <a:off x="990600" y="3833109"/>
          <a:ext cx="6557190" cy="15011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443785">
                  <a:extLst>
                    <a:ext uri="{9D8B030D-6E8A-4147-A177-3AD203B41FA5}">
                      <a16:colId xmlns:a16="http://schemas.microsoft.com/office/drawing/2014/main" val="1616832630"/>
                    </a:ext>
                  </a:extLst>
                </a:gridCol>
                <a:gridCol w="1443785">
                  <a:extLst>
                    <a:ext uri="{9D8B030D-6E8A-4147-A177-3AD203B41FA5}">
                      <a16:colId xmlns:a16="http://schemas.microsoft.com/office/drawing/2014/main" val="1365900030"/>
                    </a:ext>
                  </a:extLst>
                </a:gridCol>
                <a:gridCol w="2225835">
                  <a:extLst>
                    <a:ext uri="{9D8B030D-6E8A-4147-A177-3AD203B41FA5}">
                      <a16:colId xmlns:a16="http://schemas.microsoft.com/office/drawing/2014/main" val="3928169234"/>
                    </a:ext>
                  </a:extLst>
                </a:gridCol>
                <a:gridCol w="1443785">
                  <a:extLst>
                    <a:ext uri="{9D8B030D-6E8A-4147-A177-3AD203B41FA5}">
                      <a16:colId xmlns:a16="http://schemas.microsoft.com/office/drawing/2014/main" val="161770449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4 same barcodes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3 same barcodes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2 same barcodes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1 same barcode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00709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38540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322936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84392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0431749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90600" y="5657667"/>
            <a:ext cx="5146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Молекул с пересекающимися </a:t>
            </a:r>
            <a:r>
              <a:rPr lang="ru-RU" dirty="0" err="1" smtClean="0"/>
              <a:t>баркодами</a:t>
            </a:r>
            <a:r>
              <a:rPr lang="ru-RU" dirty="0" smtClean="0"/>
              <a:t> мало и в это молекулы у которых 2 </a:t>
            </a:r>
            <a:r>
              <a:rPr lang="ru-RU" dirty="0" err="1" smtClean="0"/>
              <a:t>баркода</a:t>
            </a:r>
            <a:r>
              <a:rPr lang="ru-RU" dirty="0" smtClean="0"/>
              <a:t> разных, а один пересекается,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60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Еще есть библиотеки </a:t>
            </a:r>
            <a:r>
              <a:rPr lang="en-US" dirty="0" smtClean="0"/>
              <a:t>PB3, PB4, PB5. </a:t>
            </a:r>
            <a:r>
              <a:rPr lang="ru-RU" dirty="0" smtClean="0"/>
              <a:t>Это такие же как </a:t>
            </a:r>
            <a:r>
              <a:rPr lang="en-US" dirty="0" smtClean="0"/>
              <a:t>A2_PB7.</a:t>
            </a:r>
            <a:r>
              <a:rPr lang="ru-RU" dirty="0" smtClean="0"/>
              <a:t> Только Саша менял условия сборки и хочет их теперь сравнить.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983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525" y="1207316"/>
            <a:ext cx="10515600" cy="4351338"/>
          </a:xfrm>
        </p:spPr>
        <p:txBody>
          <a:bodyPr/>
          <a:lstStyle/>
          <a:p>
            <a:r>
              <a:rPr lang="ru-RU" dirty="0" smtClean="0"/>
              <a:t>В библиотеке </a:t>
            </a:r>
            <a:r>
              <a:rPr lang="en-US" dirty="0" smtClean="0"/>
              <a:t>PB3 </a:t>
            </a:r>
            <a:r>
              <a:rPr lang="ru-RU" dirty="0" smtClean="0"/>
              <a:t>почему то все молекулы с покрытием 1. </a:t>
            </a:r>
          </a:p>
          <a:p>
            <a:r>
              <a:rPr lang="ru-RU" dirty="0" smtClean="0"/>
              <a:t>В библиотеке </a:t>
            </a:r>
            <a:r>
              <a:rPr lang="en-US" dirty="0" smtClean="0"/>
              <a:t>PB4 </a:t>
            </a:r>
            <a:r>
              <a:rPr lang="ru-RU" dirty="0" smtClean="0"/>
              <a:t>тоже почти все с покрытием 1. Но 53 молекулы из 1762502 имеют покрытие </a:t>
            </a:r>
            <a:r>
              <a:rPr lang="en-US" dirty="0" smtClean="0"/>
              <a:t>&gt;1.</a:t>
            </a:r>
          </a:p>
          <a:p>
            <a:r>
              <a:rPr lang="ru-RU" dirty="0" smtClean="0"/>
              <a:t>Библиотека </a:t>
            </a:r>
            <a:r>
              <a:rPr lang="en-US" dirty="0" smtClean="0"/>
              <a:t>PB</a:t>
            </a:r>
            <a:r>
              <a:rPr lang="ru-RU" dirty="0" smtClean="0"/>
              <a:t>5 лучше, но все равно большинство </a:t>
            </a:r>
            <a:r>
              <a:rPr lang="ru-RU" dirty="0" err="1" smtClean="0"/>
              <a:t>ридов</a:t>
            </a:r>
            <a:r>
              <a:rPr lang="ru-RU" dirty="0" smtClean="0"/>
              <a:t> </a:t>
            </a:r>
            <a:r>
              <a:rPr lang="ru-RU" dirty="0" err="1" smtClean="0"/>
              <a:t>пиходится</a:t>
            </a:r>
            <a:r>
              <a:rPr lang="ru-RU" dirty="0" smtClean="0"/>
              <a:t> на молекулы с покрытием 1 </a:t>
            </a:r>
          </a:p>
          <a:p>
            <a:pPr marL="0" indent="0">
              <a:buNone/>
            </a:pPr>
            <a:r>
              <a:rPr lang="en-US" dirty="0" smtClean="0"/>
              <a:t>4.7 </a:t>
            </a:r>
            <a:r>
              <a:rPr lang="en-US" dirty="0"/>
              <a:t>% of all reads in molecules with depth &gt;1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Для сравнения в </a:t>
            </a:r>
            <a:r>
              <a:rPr lang="en-US"/>
              <a:t>A2 91.10603154096114 % of all reads in molecules with depth &gt;1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69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235" y="1249961"/>
            <a:ext cx="10286338" cy="2172748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 err="1" smtClean="0"/>
              <a:t>len</a:t>
            </a:r>
            <a:r>
              <a:rPr lang="en-US" dirty="0" smtClean="0"/>
              <a:t> A1 </a:t>
            </a:r>
            <a:r>
              <a:rPr lang="en-US" dirty="0"/>
              <a:t>176955</a:t>
            </a:r>
            <a:r>
              <a:rPr lang="ru-RU" dirty="0" smtClean="0"/>
              <a:t> молекул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 PB6 </a:t>
            </a:r>
            <a:r>
              <a:rPr lang="en-US" dirty="0"/>
              <a:t>424310</a:t>
            </a:r>
            <a:r>
              <a:rPr lang="ru-RU" dirty="0" smtClean="0"/>
              <a:t> молекул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 merge </a:t>
            </a:r>
            <a:r>
              <a:rPr lang="en-US" dirty="0"/>
              <a:t>486744</a:t>
            </a:r>
            <a:r>
              <a:rPr lang="ru-RU" dirty="0" smtClean="0"/>
              <a:t> молекул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smtClean="0"/>
              <a:t>Из них </a:t>
            </a:r>
            <a:r>
              <a:rPr lang="ru-RU" dirty="0"/>
              <a:t>114521 </a:t>
            </a:r>
            <a:r>
              <a:rPr lang="ru-RU" dirty="0" smtClean="0"/>
              <a:t>молекул встречаются в обоих библиотеках. </a:t>
            </a:r>
          </a:p>
          <a:p>
            <a:pPr algn="l"/>
            <a:r>
              <a:rPr lang="ru-RU" dirty="0" smtClean="0"/>
              <a:t>	У </a:t>
            </a:r>
            <a:r>
              <a:rPr lang="ru-RU" dirty="0" err="1" smtClean="0"/>
              <a:t>скольки</a:t>
            </a:r>
            <a:r>
              <a:rPr lang="ru-RU" dirty="0" smtClean="0"/>
              <a:t> молекул из этих общих было изначально покрытие 1 хотя бы в одной из библиотек?</a:t>
            </a:r>
          </a:p>
          <a:p>
            <a:pPr algn="l"/>
            <a:r>
              <a:rPr lang="ru-RU" dirty="0" smtClean="0"/>
              <a:t>	</a:t>
            </a:r>
            <a:r>
              <a:rPr lang="en-US" dirty="0"/>
              <a:t>13671</a:t>
            </a:r>
            <a:r>
              <a:rPr lang="ru-RU" dirty="0" smtClean="0"/>
              <a:t> молекулы</a:t>
            </a:r>
          </a:p>
          <a:p>
            <a:pPr lvl="2" algn="l"/>
            <a:r>
              <a:rPr lang="ru-RU" dirty="0" smtClean="0"/>
              <a:t>A1 : </a:t>
            </a:r>
            <a:r>
              <a:rPr lang="ru-RU" dirty="0"/>
              <a:t>75408 </a:t>
            </a:r>
            <a:r>
              <a:rPr lang="ru-RU" dirty="0" smtClean="0"/>
              <a:t>молекул с </a:t>
            </a:r>
            <a:r>
              <a:rPr lang="ru-RU" dirty="0" err="1" smtClean="0"/>
              <a:t>depth</a:t>
            </a:r>
            <a:r>
              <a:rPr lang="ru-RU" dirty="0" smtClean="0"/>
              <a:t>=1</a:t>
            </a:r>
          </a:p>
          <a:p>
            <a:pPr lvl="2" algn="l"/>
            <a:r>
              <a:rPr lang="ru-RU" dirty="0" smtClean="0"/>
              <a:t>PB6 : </a:t>
            </a:r>
            <a:r>
              <a:rPr lang="ru-RU" dirty="0"/>
              <a:t>297445 </a:t>
            </a:r>
            <a:r>
              <a:rPr lang="ru-RU" dirty="0" smtClean="0"/>
              <a:t>молекул с </a:t>
            </a:r>
            <a:r>
              <a:rPr lang="ru-RU" dirty="0" err="1" smtClean="0"/>
              <a:t>depth</a:t>
            </a:r>
            <a:r>
              <a:rPr lang="ru-RU" dirty="0" smtClean="0"/>
              <a:t>=1</a:t>
            </a: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smtClean="0"/>
              <a:t>Сколько в слитом файле молекул с покрытием 1?</a:t>
            </a:r>
            <a:endParaRPr lang="en-US" dirty="0" smtClean="0"/>
          </a:p>
          <a:p>
            <a:pPr algn="l"/>
            <a:r>
              <a:rPr lang="en-US" dirty="0"/>
              <a:t>355233 </a:t>
            </a:r>
            <a:r>
              <a:rPr lang="en-US" dirty="0" smtClean="0"/>
              <a:t>molecules with depth=1, </a:t>
            </a:r>
            <a:r>
              <a:rPr lang="en-US" dirty="0"/>
              <a:t>72.98148513386914 %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0234" y="307144"/>
            <a:ext cx="1145059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Получили список уникальных молекул для </a:t>
            </a:r>
            <a:r>
              <a:rPr lang="en-US" dirty="0" smtClean="0"/>
              <a:t>A1, A2, PB6 </a:t>
            </a:r>
            <a:r>
              <a:rPr lang="ru-RU" dirty="0" smtClean="0"/>
              <a:t>и </a:t>
            </a:r>
            <a:r>
              <a:rPr lang="en-US" dirty="0" smtClean="0"/>
              <a:t>PB7. </a:t>
            </a:r>
            <a:endParaRPr lang="ru-RU" dirty="0" smtClean="0"/>
          </a:p>
          <a:p>
            <a:r>
              <a:rPr lang="ru-RU" sz="2800" dirty="0" smtClean="0"/>
              <a:t>Сливаем между собой. </a:t>
            </a:r>
            <a:r>
              <a:rPr lang="en-US" sz="2800" dirty="0" smtClean="0"/>
              <a:t>A1 </a:t>
            </a:r>
            <a:r>
              <a:rPr lang="ru-RU" sz="2800" dirty="0" smtClean="0"/>
              <a:t>и </a:t>
            </a:r>
            <a:r>
              <a:rPr lang="en-US" sz="2800" dirty="0" smtClean="0"/>
              <a:t>PB6 </a:t>
            </a:r>
            <a:r>
              <a:rPr lang="ru-RU" sz="2800" dirty="0" smtClean="0"/>
              <a:t>и </a:t>
            </a:r>
            <a:r>
              <a:rPr lang="en-US" sz="2800" dirty="0" smtClean="0"/>
              <a:t>A2 </a:t>
            </a:r>
            <a:r>
              <a:rPr lang="ru-RU" sz="2800" dirty="0" smtClean="0"/>
              <a:t>и </a:t>
            </a:r>
            <a:r>
              <a:rPr lang="en-US" sz="2800" dirty="0" smtClean="0"/>
              <a:t>PB7. (</a:t>
            </a:r>
            <a:r>
              <a:rPr lang="en-US" sz="1400" dirty="0" smtClean="0"/>
              <a:t>merge_libs_and_filter.py</a:t>
            </a:r>
            <a:r>
              <a:rPr lang="en-US" sz="2800" dirty="0" smtClean="0"/>
              <a:t>)</a:t>
            </a:r>
            <a:endParaRPr lang="ru-RU" sz="2800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50235" y="3566707"/>
            <a:ext cx="10286338" cy="217274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len</a:t>
            </a:r>
            <a:r>
              <a:rPr lang="en-US" dirty="0" smtClean="0"/>
              <a:t> A2 </a:t>
            </a:r>
            <a:r>
              <a:rPr lang="en-US" dirty="0"/>
              <a:t>253661</a:t>
            </a:r>
            <a:r>
              <a:rPr lang="ru-RU" dirty="0" smtClean="0"/>
              <a:t> молекул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 PB7 </a:t>
            </a:r>
            <a:r>
              <a:rPr lang="en-US" dirty="0"/>
              <a:t>635011 </a:t>
            </a:r>
            <a:r>
              <a:rPr lang="ru-RU" dirty="0" smtClean="0"/>
              <a:t>молекул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 merge </a:t>
            </a:r>
            <a:r>
              <a:rPr lang="en-US" dirty="0"/>
              <a:t>727365 </a:t>
            </a:r>
            <a:r>
              <a:rPr lang="ru-RU" dirty="0" smtClean="0"/>
              <a:t>молекул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smtClean="0"/>
              <a:t>Из них </a:t>
            </a:r>
            <a:r>
              <a:rPr lang="ru-RU" dirty="0"/>
              <a:t>161307 </a:t>
            </a:r>
            <a:r>
              <a:rPr lang="ru-RU" dirty="0" smtClean="0"/>
              <a:t>молекул встречаются в обоих библиотеках. </a:t>
            </a:r>
          </a:p>
          <a:p>
            <a:pPr algn="l"/>
            <a:r>
              <a:rPr lang="ru-RU" dirty="0" smtClean="0"/>
              <a:t>	У скольких молекул из этих общих было изначально покрытие 1 хотя бы в одной из библиотек?</a:t>
            </a:r>
          </a:p>
          <a:p>
            <a:pPr algn="l"/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/>
              <a:t>27608 </a:t>
            </a:r>
            <a:r>
              <a:rPr lang="ru-RU" dirty="0" smtClean="0"/>
              <a:t>молекулы</a:t>
            </a:r>
          </a:p>
          <a:p>
            <a:pPr lvl="2" algn="l"/>
            <a:r>
              <a:rPr lang="ru-RU" dirty="0" smtClean="0"/>
              <a:t>A2 : </a:t>
            </a:r>
            <a:r>
              <a:rPr lang="ru-RU" dirty="0"/>
              <a:t>117857 </a:t>
            </a:r>
            <a:r>
              <a:rPr lang="ru-RU" dirty="0" smtClean="0"/>
              <a:t>молекул с </a:t>
            </a:r>
            <a:r>
              <a:rPr lang="ru-RU" dirty="0" err="1" smtClean="0"/>
              <a:t>depth</a:t>
            </a:r>
            <a:r>
              <a:rPr lang="ru-RU" dirty="0" smtClean="0"/>
              <a:t>=1</a:t>
            </a:r>
          </a:p>
          <a:p>
            <a:pPr lvl="2" algn="l"/>
            <a:r>
              <a:rPr lang="ru-RU" dirty="0" smtClean="0"/>
              <a:t>PB7 : </a:t>
            </a:r>
            <a:r>
              <a:rPr lang="ru-RU" dirty="0"/>
              <a:t>451000 </a:t>
            </a:r>
            <a:r>
              <a:rPr lang="ru-RU" dirty="0" smtClean="0"/>
              <a:t>молекул с </a:t>
            </a:r>
            <a:r>
              <a:rPr lang="ru-RU" dirty="0" err="1" smtClean="0"/>
              <a:t>depth</a:t>
            </a:r>
            <a:r>
              <a:rPr lang="ru-RU" dirty="0" smtClean="0"/>
              <a:t>=1</a:t>
            </a:r>
          </a:p>
          <a:p>
            <a:pPr lvl="2" algn="l"/>
            <a:r>
              <a:rPr lang="ru-RU" sz="2300" dirty="0" smtClean="0"/>
              <a:t>Сколько в слитом файле молекул с покрытием 1?</a:t>
            </a:r>
            <a:endParaRPr lang="en-US" sz="2300" dirty="0" smtClean="0"/>
          </a:p>
          <a:p>
            <a:pPr algn="l"/>
            <a:r>
              <a:rPr lang="en-US" dirty="0"/>
              <a:t>532659 </a:t>
            </a:r>
            <a:r>
              <a:rPr lang="en-US" dirty="0" smtClean="0"/>
              <a:t>molecules with depth=1, 63.88696130206738 % of all unique molecules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2294" y="5956183"/>
            <a:ext cx="11526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Мне кажется, не может такого быть, что мы так жёстко не дочитываем. Скорее всего это все таки ошибки </a:t>
            </a:r>
            <a:r>
              <a:rPr lang="ru-RU" dirty="0" err="1" smtClean="0"/>
              <a:t>секвенирования</a:t>
            </a:r>
            <a:r>
              <a:rPr lang="en-US" dirty="0" smtClean="0"/>
              <a:t> (depth = 1)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7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8044" y="216695"/>
            <a:ext cx="10515600" cy="565237"/>
          </a:xfrm>
        </p:spPr>
        <p:txBody>
          <a:bodyPr/>
          <a:lstStyle/>
          <a:p>
            <a:r>
              <a:rPr lang="ru-RU" sz="1800" dirty="0" smtClean="0"/>
              <a:t>Удалим все молекулы с покрытием 1 </a:t>
            </a:r>
            <a:r>
              <a:rPr lang="en-US" sz="1800" dirty="0" smtClean="0"/>
              <a:t>(merge_libs_and_filter.py)</a:t>
            </a:r>
            <a:endParaRPr lang="ru-RU" sz="1800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861268" y="5630921"/>
            <a:ext cx="73487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все остальные статистики будем считать на таком наборе молекул. 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464653" y="578840"/>
            <a:ext cx="16778" cy="6627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36895" y="1305252"/>
            <a:ext cx="942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Объединим молекулы, которые отличаются на 1 букву (будем считать это ошибками </a:t>
            </a:r>
            <a:r>
              <a:rPr lang="ru-RU" dirty="0" err="1" smtClean="0"/>
              <a:t>секвенирования</a:t>
            </a:r>
            <a:r>
              <a:rPr lang="ru-RU" dirty="0" smtClean="0"/>
              <a:t>). В конечном списке оставим версию молекулы, которая имеет большее покрытие.</a:t>
            </a:r>
            <a:r>
              <a:rPr lang="en-US" dirty="0" smtClean="0"/>
              <a:t> (merge_similar_molecules.py)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601147" y="4889860"/>
            <a:ext cx="16778" cy="6627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238145" y="3010762"/>
            <a:ext cx="296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P(1)≈22⋅0.001⋅0.9792≈0.0215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434739" y="2692781"/>
            <a:ext cx="8128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Вероятность одной ошибки в последовательности </a:t>
            </a:r>
            <a:r>
              <a:rPr lang="ru-RU" dirty="0" err="1" smtClean="0"/>
              <a:t>баркода</a:t>
            </a:r>
            <a:r>
              <a:rPr lang="ru-RU" dirty="0" smtClean="0"/>
              <a:t> длиной 22  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6048" y="1940743"/>
            <a:ext cx="4838700" cy="7239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1785" y="3491847"/>
            <a:ext cx="446722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13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777" y="-304800"/>
            <a:ext cx="10515600" cy="1325563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ru-RU" dirty="0" smtClean="0"/>
              <a:t>1</a:t>
            </a:r>
            <a:r>
              <a:rPr lang="en-US" dirty="0" smtClean="0"/>
              <a:t>_PB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606" y="1568768"/>
            <a:ext cx="10515600" cy="4351338"/>
          </a:xfrm>
        </p:spPr>
        <p:txBody>
          <a:bodyPr/>
          <a:lstStyle/>
          <a:p>
            <a:r>
              <a:rPr lang="en-US" dirty="0"/>
              <a:t>number of unique molecules in lib A1_PB6: </a:t>
            </a:r>
            <a:r>
              <a:rPr lang="en-US" dirty="0"/>
              <a:t>111744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59822" y="645438"/>
            <a:ext cx="8810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Берем только с покрытием </a:t>
            </a:r>
            <a:r>
              <a:rPr lang="en-US" dirty="0" smtClean="0"/>
              <a:t>&gt;1 </a:t>
            </a:r>
            <a:r>
              <a:rPr lang="ru-RU" dirty="0" err="1" smtClean="0"/>
              <a:t>иОбъединяем</a:t>
            </a:r>
            <a:r>
              <a:rPr lang="ru-RU" dirty="0" smtClean="0"/>
              <a:t> молекулы если есть одна ошибка в </a:t>
            </a:r>
            <a:r>
              <a:rPr lang="ru-RU" dirty="0" err="1" smtClean="0"/>
              <a:t>баркоде</a:t>
            </a:r>
            <a:r>
              <a:rPr lang="ru-RU" dirty="0" smtClean="0"/>
              <a:t>. Таким образом из 131511 молекул с </a:t>
            </a:r>
            <a:r>
              <a:rPr lang="en-US" dirty="0" smtClean="0"/>
              <a:t>depth &gt;1 </a:t>
            </a:r>
            <a:r>
              <a:rPr lang="ru-RU" dirty="0"/>
              <a:t>получилось 111744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997" y="2242007"/>
            <a:ext cx="9144018" cy="457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0757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</a:t>
            </a:r>
            <a:r>
              <a:rPr lang="ru-RU" dirty="0" smtClean="0"/>
              <a:t>1</a:t>
            </a:r>
            <a:r>
              <a:rPr lang="en-US" dirty="0" smtClean="0"/>
              <a:t>_PB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85852" y="1283880"/>
            <a:ext cx="3622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Топ 20 молекул</a:t>
            </a:r>
            <a:endParaRPr lang="ru-RU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662" y="1825625"/>
            <a:ext cx="8702676" cy="4351338"/>
          </a:xfrm>
        </p:spPr>
      </p:pic>
    </p:spTree>
    <p:extLst>
      <p:ext uri="{BB962C8B-B14F-4D97-AF65-F5344CB8AC3E}">
        <p14:creationId xmlns:p14="http://schemas.microsoft.com/office/powerpoint/2010/main" val="16945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0757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</a:t>
            </a:r>
            <a:r>
              <a:rPr lang="ru-RU" dirty="0" smtClean="0"/>
              <a:t>1</a:t>
            </a:r>
            <a:r>
              <a:rPr lang="en-US" dirty="0" smtClean="0"/>
              <a:t>_PB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26971" y="600891"/>
            <a:ext cx="498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Баркоды</a:t>
            </a:r>
            <a:r>
              <a:rPr lang="ru-RU" dirty="0" smtClean="0"/>
              <a:t> какой длины бывают?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80" y="977678"/>
            <a:ext cx="6499106" cy="5199285"/>
          </a:xfrm>
        </p:spPr>
      </p:pic>
    </p:spTree>
    <p:extLst>
      <p:ext uri="{BB962C8B-B14F-4D97-AF65-F5344CB8AC3E}">
        <p14:creationId xmlns:p14="http://schemas.microsoft.com/office/powerpoint/2010/main" val="2440219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0757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</a:t>
            </a:r>
            <a:r>
              <a:rPr lang="ru-RU" dirty="0" smtClean="0"/>
              <a:t>1</a:t>
            </a:r>
            <a:r>
              <a:rPr lang="en-US" dirty="0" smtClean="0"/>
              <a:t>_PB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4468" y="1045029"/>
            <a:ext cx="527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Пересекаются ли </a:t>
            </a:r>
            <a:r>
              <a:rPr lang="ru-RU" dirty="0" err="1" smtClean="0"/>
              <a:t>баркоды</a:t>
            </a:r>
            <a:r>
              <a:rPr lang="ru-RU" dirty="0" smtClean="0"/>
              <a:t> между молекулами?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955946" y="3473865"/>
            <a:ext cx="559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Сколько </a:t>
            </a:r>
            <a:r>
              <a:rPr lang="ru-RU" dirty="0" err="1" smtClean="0"/>
              <a:t>баркодов</a:t>
            </a:r>
            <a:r>
              <a:rPr lang="ru-RU" dirty="0" smtClean="0"/>
              <a:t> чаще всего пересекается?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78417" y="5573416"/>
            <a:ext cx="7773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основном молекулы с пересекающимися </a:t>
            </a:r>
            <a:r>
              <a:rPr lang="ru-RU" dirty="0" err="1" smtClean="0"/>
              <a:t>баркодами</a:t>
            </a:r>
            <a:r>
              <a:rPr lang="ru-RU" dirty="0" smtClean="0"/>
              <a:t>, это молекулы у которых 4 </a:t>
            </a:r>
            <a:r>
              <a:rPr lang="ru-RU" dirty="0" err="1" smtClean="0"/>
              <a:t>баркода</a:t>
            </a:r>
            <a:r>
              <a:rPr lang="ru-RU" dirty="0" smtClean="0"/>
              <a:t> разных, а один пересекается. Ещё кажется, что некоторые молекулы с 4 </a:t>
            </a:r>
            <a:r>
              <a:rPr lang="ru-RU" dirty="0" err="1" smtClean="0"/>
              <a:t>пересекаюшимися</a:t>
            </a:r>
            <a:r>
              <a:rPr lang="ru-RU" dirty="0" smtClean="0"/>
              <a:t> </a:t>
            </a:r>
            <a:r>
              <a:rPr lang="ru-RU" dirty="0" err="1" smtClean="0"/>
              <a:t>баркодами</a:t>
            </a:r>
            <a:r>
              <a:rPr lang="ru-RU" dirty="0" smtClean="0"/>
              <a:t> с покрытием 2 являются одной и той же молекулой.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32768"/>
              </p:ext>
            </p:extLst>
          </p:nvPr>
        </p:nvGraphicFramePr>
        <p:xfrm>
          <a:off x="778417" y="4083466"/>
          <a:ext cx="6827520" cy="12496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706880">
                  <a:extLst>
                    <a:ext uri="{9D8B030D-6E8A-4147-A177-3AD203B41FA5}">
                      <a16:colId xmlns:a16="http://schemas.microsoft.com/office/drawing/2014/main" val="2415182692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1354326076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4217698378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1100906966"/>
                    </a:ext>
                  </a:extLst>
                </a:gridCol>
              </a:tblGrid>
              <a:tr h="3094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Pairs with 4 same barcodes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Pairs with 3 same barcodes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2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Pairs with 1 same barcode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603248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626572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070847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01271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699139"/>
              </p:ext>
            </p:extLst>
          </p:nvPr>
        </p:nvGraphicFramePr>
        <p:xfrm>
          <a:off x="707572" y="1647707"/>
          <a:ext cx="6644640" cy="17373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328928">
                  <a:extLst>
                    <a:ext uri="{9D8B030D-6E8A-4147-A177-3AD203B41FA5}">
                      <a16:colId xmlns:a16="http://schemas.microsoft.com/office/drawing/2014/main" val="1549247742"/>
                    </a:ext>
                  </a:extLst>
                </a:gridCol>
                <a:gridCol w="1328928">
                  <a:extLst>
                    <a:ext uri="{9D8B030D-6E8A-4147-A177-3AD203B41FA5}">
                      <a16:colId xmlns:a16="http://schemas.microsoft.com/office/drawing/2014/main" val="490880251"/>
                    </a:ext>
                  </a:extLst>
                </a:gridCol>
                <a:gridCol w="1328928">
                  <a:extLst>
                    <a:ext uri="{9D8B030D-6E8A-4147-A177-3AD203B41FA5}">
                      <a16:colId xmlns:a16="http://schemas.microsoft.com/office/drawing/2014/main" val="3441444340"/>
                    </a:ext>
                  </a:extLst>
                </a:gridCol>
                <a:gridCol w="1328928">
                  <a:extLst>
                    <a:ext uri="{9D8B030D-6E8A-4147-A177-3AD203B41FA5}">
                      <a16:colId xmlns:a16="http://schemas.microsoft.com/office/drawing/2014/main" val="2644964682"/>
                    </a:ext>
                  </a:extLst>
                </a:gridCol>
                <a:gridCol w="1328928">
                  <a:extLst>
                    <a:ext uri="{9D8B030D-6E8A-4147-A177-3AD203B41FA5}">
                      <a16:colId xmlns:a16="http://schemas.microsoft.com/office/drawing/2014/main" val="210757406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lib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Read depth threshold (&gt;thr)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reads in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Number of molecules with barcode overlapping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unique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335501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A1_PB6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5532882.0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1129</a:t>
                      </a:r>
                      <a:r>
                        <a:rPr lang="en-US" sz="1600" u="none" strike="noStrike" dirty="0" smtClean="0">
                          <a:effectLst/>
                        </a:rPr>
                        <a:t> (0.9%)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110615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5216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A1_PB6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5529905.0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1106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109038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09380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A1_PB6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5526019.0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1087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107700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58306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109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572" y="0"/>
            <a:ext cx="10515600" cy="1325563"/>
          </a:xfrm>
        </p:spPr>
        <p:txBody>
          <a:bodyPr/>
          <a:lstStyle/>
          <a:p>
            <a:r>
              <a:rPr lang="en-US" dirty="0" smtClean="0"/>
              <a:t>A2_PB7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525" y="1325563"/>
            <a:ext cx="10515600" cy="4351338"/>
          </a:xfrm>
        </p:spPr>
        <p:txBody>
          <a:bodyPr/>
          <a:lstStyle/>
          <a:p>
            <a:r>
              <a:rPr lang="en-US" dirty="0"/>
              <a:t>number of unique molecules in lib A2_PB7: </a:t>
            </a:r>
            <a:r>
              <a:rPr lang="en-US" dirty="0"/>
              <a:t>164723</a:t>
            </a:r>
            <a:endParaRPr lang="en-US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73636" y="1051409"/>
            <a:ext cx="4354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ru-RU" dirty="0" smtClean="0"/>
              <a:t>Из 194706 молекул с </a:t>
            </a:r>
            <a:r>
              <a:rPr lang="en-US" dirty="0" smtClean="0"/>
              <a:t>depth &gt;1 </a:t>
            </a:r>
            <a:r>
              <a:rPr lang="ru-RU" dirty="0" smtClean="0"/>
              <a:t>получилось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316" y="2005144"/>
            <a:ext cx="9144018" cy="457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31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0757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A2_PB7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85852" y="1283880"/>
            <a:ext cx="3622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Топ 20 молекул</a:t>
            </a:r>
            <a:endParaRPr lang="ru-RU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662" y="1825625"/>
            <a:ext cx="8702676" cy="4351338"/>
          </a:xfrm>
        </p:spPr>
      </p:pic>
    </p:spTree>
    <p:extLst>
      <p:ext uri="{BB962C8B-B14F-4D97-AF65-F5344CB8AC3E}">
        <p14:creationId xmlns:p14="http://schemas.microsoft.com/office/powerpoint/2010/main" val="32390051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18223</TotalTime>
  <Words>915</Words>
  <Application>Microsoft Office PowerPoint</Application>
  <PresentationFormat>Широкоэкранный</PresentationFormat>
  <Paragraphs>188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Roboto</vt:lpstr>
      <vt:lpstr>Тема Office</vt:lpstr>
      <vt:lpstr>Презентация PowerPoint</vt:lpstr>
      <vt:lpstr>Презентация PowerPoint</vt:lpstr>
      <vt:lpstr>Презентация PowerPoint</vt:lpstr>
      <vt:lpstr>A1_PB6</vt:lpstr>
      <vt:lpstr>Презентация PowerPoint</vt:lpstr>
      <vt:lpstr>Презентация PowerPoint</vt:lpstr>
      <vt:lpstr>Презентация PowerPoint</vt:lpstr>
      <vt:lpstr>A2_PB7</vt:lpstr>
      <vt:lpstr>Презентация PowerPoint</vt:lpstr>
      <vt:lpstr>Презентация PowerPoint</vt:lpstr>
      <vt:lpstr>Презентация PowerPoint</vt:lpstr>
      <vt:lpstr>Есть ли пересекающиеся баркоды между библиотеками?</vt:lpstr>
      <vt:lpstr>A3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Белокопытова Полина Станиславовна</dc:creator>
  <cp:lastModifiedBy>Белокопытова Полина Станиславовна</cp:lastModifiedBy>
  <cp:revision>66</cp:revision>
  <dcterms:created xsi:type="dcterms:W3CDTF">2026-02-09T11:17:11Z</dcterms:created>
  <dcterms:modified xsi:type="dcterms:W3CDTF">2026-02-23T16:14:17Z</dcterms:modified>
</cp:coreProperties>
</file>