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40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33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86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85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45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00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43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59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93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26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56155-3C2E-4365-829B-A7773280A78F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09272-E922-4B01-AD35-1D4E04DBC3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8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2660" y="557181"/>
            <a:ext cx="9144000" cy="1655762"/>
          </a:xfrm>
        </p:spPr>
        <p:txBody>
          <a:bodyPr/>
          <a:lstStyle/>
          <a:p>
            <a:r>
              <a:rPr lang="en-US" dirty="0" smtClean="0"/>
              <a:t>https://docs.google.com/spreadsheets/d/1ykZpTt5hdaOWKQ_x8V4iNFo_d0B11T7FtlVJJdvU-5Q/edit?gid=976069772#gid=976069772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052660" y="1811383"/>
            <a:ext cx="108867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животные в которые Саша колол смесь </a:t>
            </a:r>
            <a:r>
              <a:rPr lang="ru-RU" dirty="0" err="1" smtClean="0"/>
              <a:t>баркодных</a:t>
            </a:r>
            <a:r>
              <a:rPr lang="ru-RU" dirty="0" smtClean="0"/>
              <a:t> библиотек </a:t>
            </a:r>
            <a:r>
              <a:rPr lang="en-US" dirty="0" smtClean="0"/>
              <a:t>A2 </a:t>
            </a:r>
            <a:r>
              <a:rPr lang="ru-RU" dirty="0" smtClean="0"/>
              <a:t>и </a:t>
            </a:r>
            <a:r>
              <a:rPr lang="en-US" dirty="0" smtClean="0"/>
              <a:t>A1. </a:t>
            </a:r>
            <a:r>
              <a:rPr lang="ru-RU" dirty="0" smtClean="0"/>
              <a:t>Дальше Саша ставил </a:t>
            </a:r>
            <a:r>
              <a:rPr lang="en-US" dirty="0" smtClean="0"/>
              <a:t>PCR </a:t>
            </a:r>
            <a:r>
              <a:rPr lang="ru-RU" dirty="0" smtClean="0"/>
              <a:t>вокруг 5 </a:t>
            </a:r>
            <a:r>
              <a:rPr lang="ru-RU" dirty="0" err="1" smtClean="0"/>
              <a:t>баркодов</a:t>
            </a:r>
            <a:r>
              <a:rPr lang="ru-RU" dirty="0" smtClean="0"/>
              <a:t>. А также </a:t>
            </a:r>
            <a:r>
              <a:rPr lang="en-US" dirty="0" smtClean="0"/>
              <a:t>PCR </a:t>
            </a:r>
            <a:r>
              <a:rPr lang="ru-RU" dirty="0" smtClean="0"/>
              <a:t>вокруг </a:t>
            </a:r>
            <a:r>
              <a:rPr lang="en-US" dirty="0" smtClean="0"/>
              <a:t>junction </a:t>
            </a:r>
            <a:r>
              <a:rPr lang="en-US" dirty="0" err="1"/>
              <a:t>junc</a:t>
            </a:r>
            <a:r>
              <a:rPr lang="en-US" dirty="0"/>
              <a:t> bc5 + </a:t>
            </a:r>
            <a:r>
              <a:rPr lang="en-US" dirty="0" smtClean="0"/>
              <a:t>bc1. </a:t>
            </a:r>
            <a:r>
              <a:rPr lang="ru-RU" dirty="0" smtClean="0"/>
              <a:t>Надо получить список </a:t>
            </a:r>
            <a:r>
              <a:rPr lang="ru-RU" dirty="0" err="1" smtClean="0"/>
              <a:t>баркодов</a:t>
            </a:r>
            <a:r>
              <a:rPr lang="ru-RU" dirty="0" smtClean="0"/>
              <a:t>, существующих в этом животном.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38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2709" y="440170"/>
            <a:ext cx="10515600" cy="4351338"/>
          </a:xfrm>
        </p:spPr>
        <p:txBody>
          <a:bodyPr/>
          <a:lstStyle/>
          <a:p>
            <a:r>
              <a:rPr lang="ru-RU" dirty="0" smtClean="0"/>
              <a:t>Ищем </a:t>
            </a:r>
            <a:r>
              <a:rPr lang="ru-RU" dirty="0" err="1" smtClean="0"/>
              <a:t>анкоры</a:t>
            </a:r>
            <a:r>
              <a:rPr lang="ru-RU" dirty="0" smtClean="0"/>
              <a:t> </a:t>
            </a:r>
            <a:r>
              <a:rPr lang="ru-RU" dirty="0" err="1" smtClean="0"/>
              <a:t>баркодов</a:t>
            </a:r>
            <a:r>
              <a:rPr lang="ru-RU" dirty="0" smtClean="0"/>
              <a:t> в каждом </a:t>
            </a:r>
            <a:r>
              <a:rPr lang="ru-RU" dirty="0" err="1" smtClean="0"/>
              <a:t>риде</a:t>
            </a:r>
            <a:r>
              <a:rPr lang="en-US" dirty="0" smtClean="0"/>
              <a:t> r1 </a:t>
            </a:r>
            <a:r>
              <a:rPr lang="ru-RU" dirty="0" smtClean="0"/>
              <a:t>и </a:t>
            </a:r>
            <a:r>
              <a:rPr lang="en-US" dirty="0" smtClean="0"/>
              <a:t>r2 </a:t>
            </a:r>
            <a:r>
              <a:rPr lang="ru-RU" dirty="0" smtClean="0"/>
              <a:t>в </a:t>
            </a:r>
            <a:r>
              <a:rPr lang="en-US" dirty="0" smtClean="0"/>
              <a:t>forward </a:t>
            </a:r>
            <a:r>
              <a:rPr lang="ru-RU" dirty="0" smtClean="0"/>
              <a:t>и </a:t>
            </a:r>
            <a:r>
              <a:rPr lang="en-US" dirty="0" smtClean="0"/>
              <a:t>reverse </a:t>
            </a:r>
            <a:r>
              <a:rPr lang="ru-RU" dirty="0" smtClean="0"/>
              <a:t>ориентации. </a:t>
            </a:r>
          </a:p>
          <a:p>
            <a:r>
              <a:rPr lang="ru-RU" dirty="0" err="1" smtClean="0"/>
              <a:t>Мерджим</a:t>
            </a:r>
            <a:r>
              <a:rPr lang="ru-RU" dirty="0" smtClean="0"/>
              <a:t> полученные файлы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38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Посчитаем статистику для образцов </a:t>
            </a:r>
            <a:r>
              <a:rPr lang="en-US" dirty="0" err="1" smtClean="0"/>
              <a:t>Embr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234581"/>
              </p:ext>
            </p:extLst>
          </p:nvPr>
        </p:nvGraphicFramePr>
        <p:xfrm>
          <a:off x="258615" y="1446747"/>
          <a:ext cx="11674770" cy="345513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612447">
                  <a:extLst>
                    <a:ext uri="{9D8B030D-6E8A-4147-A177-3AD203B41FA5}">
                      <a16:colId xmlns:a16="http://schemas.microsoft.com/office/drawing/2014/main" xmlns="" val="4254002257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437712991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374338893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022816311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556987482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258715302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237226845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1757814856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2259038157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634410114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2487290603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645947946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4213549751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771813045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155085649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3668980721"/>
                    </a:ext>
                  </a:extLst>
                </a:gridCol>
                <a:gridCol w="650724">
                  <a:extLst>
                    <a:ext uri="{9D8B030D-6E8A-4147-A177-3AD203B41FA5}">
                      <a16:colId xmlns:a16="http://schemas.microsoft.com/office/drawing/2014/main" xmlns="" val="1827238588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2335404036"/>
                    </a:ext>
                  </a:extLst>
                </a:gridCol>
                <a:gridCol w="612447">
                  <a:extLst>
                    <a:ext uri="{9D8B030D-6E8A-4147-A177-3AD203B41FA5}">
                      <a16:colId xmlns:a16="http://schemas.microsoft.com/office/drawing/2014/main" xmlns="" val="1351775770"/>
                    </a:ext>
                  </a:extLst>
                </a:gridCol>
              </a:tblGrid>
              <a:tr h="461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sample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bc1_depth_thr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bc0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n_bc0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bc2_depth_thr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bc1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bc3_depth_thr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bc2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bc4_depth_thr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bc3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bc5_depth_thr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bc4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bc1_bc5_depth_thr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bc1_bc5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n_bc1_bc5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extLst>
                  <a:ext uri="{0D108BD9-81ED-4DB2-BD59-A6C34878D82A}">
                    <a16:rowId xmlns:a16="http://schemas.microsoft.com/office/drawing/2014/main" xmlns="" val="2933120437"/>
                  </a:ext>
                </a:extLst>
              </a:tr>
              <a:tr h="461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Embr10_CN10_x6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96.02018145727165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94.6308450006887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95.01845570332083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95.72015421817794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93.33990539178542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extLst>
                  <a:ext uri="{0D108BD9-81ED-4DB2-BD59-A6C34878D82A}">
                    <a16:rowId xmlns:a16="http://schemas.microsoft.com/office/drawing/2014/main" xmlns="" val="21275595"/>
                  </a:ext>
                </a:extLst>
              </a:tr>
              <a:tr h="461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Embr11_CN2_x6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96.13364760368854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92.0700093565964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94.48571000231694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93.05340182205853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92.19606233154241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extLst>
                  <a:ext uri="{0D108BD9-81ED-4DB2-BD59-A6C34878D82A}">
                    <a16:rowId xmlns:a16="http://schemas.microsoft.com/office/drawing/2014/main" xmlns="" val="2381669836"/>
                  </a:ext>
                </a:extLst>
              </a:tr>
              <a:tr h="461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Embr19_CN5_x6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97.2571305641706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96.74905676556337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95.9827033059004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96.40251058835536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94.64115508172415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extLst>
                  <a:ext uri="{0D108BD9-81ED-4DB2-BD59-A6C34878D82A}">
                    <a16:rowId xmlns:a16="http://schemas.microsoft.com/office/drawing/2014/main" xmlns="" val="2489623459"/>
                  </a:ext>
                </a:extLst>
              </a:tr>
              <a:tr h="461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Embr17_CN12_x6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95.78993506119012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93.86104747527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94.73698182440285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93.24229499928734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91.55693912750831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extLst>
                  <a:ext uri="{0D108BD9-81ED-4DB2-BD59-A6C34878D82A}">
                    <a16:rowId xmlns:a16="http://schemas.microsoft.com/office/drawing/2014/main" xmlns="" val="446044777"/>
                  </a:ext>
                </a:extLst>
              </a:tr>
              <a:tr h="165491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5" marR="6895" marT="6895" marB="0" anchor="b"/>
                </a:tc>
                <a:extLst>
                  <a:ext uri="{0D108BD9-81ED-4DB2-BD59-A6C34878D82A}">
                    <a16:rowId xmlns:a16="http://schemas.microsoft.com/office/drawing/2014/main" xmlns="" val="427705573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2654" y="5486401"/>
            <a:ext cx="76292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Взяла для всех </a:t>
            </a:r>
            <a:r>
              <a:rPr lang="ru-RU" dirty="0" err="1" smtClean="0"/>
              <a:t>баркодов</a:t>
            </a:r>
            <a:r>
              <a:rPr lang="ru-RU" dirty="0" smtClean="0"/>
              <a:t> порог покрытия 1000, потому что в </a:t>
            </a:r>
            <a:r>
              <a:rPr lang="en-US" dirty="0" err="1" smtClean="0"/>
              <a:t>Embr</a:t>
            </a:r>
            <a:r>
              <a:rPr lang="ru-RU" dirty="0" smtClean="0"/>
              <a:t>10 видно четкую ступеньку по покрытию. </a:t>
            </a:r>
            <a:r>
              <a:rPr lang="en-US" dirty="0" smtClean="0"/>
              <a:t>Junction </a:t>
            </a:r>
            <a:r>
              <a:rPr lang="ru-RU" dirty="0" smtClean="0"/>
              <a:t>почти нет. Они находятся, но у них покрытие в </a:t>
            </a:r>
            <a:r>
              <a:rPr lang="en-US" dirty="0" smtClean="0"/>
              <a:t>Embr10 </a:t>
            </a:r>
            <a:r>
              <a:rPr lang="ru-RU" dirty="0" smtClean="0"/>
              <a:t>максимальное 30. Возможно их можно использовать, но скорее всего в </a:t>
            </a:r>
            <a:r>
              <a:rPr lang="ru-RU" dirty="0" err="1" smtClean="0"/>
              <a:t>баркодах</a:t>
            </a:r>
            <a:r>
              <a:rPr lang="ru-RU" dirty="0" smtClean="0"/>
              <a:t> этих будут ошибки.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76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68" y="686377"/>
            <a:ext cx="6896100" cy="422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08364" y="5495636"/>
            <a:ext cx="492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Ступенька в </a:t>
            </a:r>
            <a:r>
              <a:rPr lang="en-US" dirty="0" smtClean="0"/>
              <a:t>Embr10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44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753382"/>
              </p:ext>
            </p:extLst>
          </p:nvPr>
        </p:nvGraphicFramePr>
        <p:xfrm>
          <a:off x="600364" y="314034"/>
          <a:ext cx="5961844" cy="5622781"/>
        </p:xfrm>
        <a:graphic>
          <a:graphicData uri="http://schemas.openxmlformats.org/drawingml/2006/table">
            <a:tbl>
              <a:tblPr/>
              <a:tblGrid>
                <a:gridCol w="5127533">
                  <a:extLst>
                    <a:ext uri="{9D8B030D-6E8A-4147-A177-3AD203B41FA5}">
                      <a16:colId xmlns:a16="http://schemas.microsoft.com/office/drawing/2014/main" xmlns="" val="2892391809"/>
                    </a:ext>
                  </a:extLst>
                </a:gridCol>
                <a:gridCol w="834311">
                  <a:extLst>
                    <a:ext uri="{9D8B030D-6E8A-4147-A177-3AD203B41FA5}">
                      <a16:colId xmlns:a16="http://schemas.microsoft.com/office/drawing/2014/main" xmlns="" val="63894154"/>
                    </a:ext>
                  </a:extLst>
                </a:gridCol>
              </a:tblGrid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bc1_bc5_canonical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8710420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ATCAGGAACAATTGATTCCTGA_AGGAAAATATGCATTGTTATAA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2378999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CGTGATATCAATTGTATGCTCA_AGGAAAATATGCATTGTTATAA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43714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AGCTGCAACAATTGCCTGCCGA_AGAACACATGCATTGAAACGC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2624109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CGTGATATCAATTGTATGCTCA_AGAACACATGCATTGAAACGC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4101859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ACTCGGTTCAATTGGGACTGGG_AACCTAGAATGCATCACACGAC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13541140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CGCGATGGCAATTGTGGCAACA_AATCAATTATGCATCTAAAAGT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3747433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CGTGATATCAATTGTATGCTCA_AACCTAGAATGCATCACACGAC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4215932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ATGCTCTGCAATTGATGTGAAC_CGAAGAATATGCATCAGCAGTC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5415401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CGCGATGGCAATTGTGGCAACA_AGGAAAATATGCATTGTTATAA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1917670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ATCAGGAACAATTGATTCCTGA_CGAAGAATATGCATCAGCAGTC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1962782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CGTGATATCAATTGTATGCTCA_AATCAATTATGCATCTAAAAGT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1868608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TACAAAGGCAATTGTTAGAGTA_CGCACGACATGCATTCATGCCA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29722074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ATCAGGAACAATTGATTCCTGA_AATCAATTATGCATCTAAAAGT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08694357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CGTGATATCAATTGTATGCTCA_CGAAGAATATGCATCAGCAGTC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0606261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ATCAGGAACAATTGATTCCTGA_AGAACACATGCATTGAAACGC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51105268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ATGCTCTGCAATTGATGTGAAC_AAACGATCATGCATAAAGTAAA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7838537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ATCAGGAACAATTGATTCCTGA_AACCTAGAATGCATCACACGAC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3592480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ATGCTCTGCAATTGATGTGAAC_AGAACACATGCATTGAAACGC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7660974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ATGCTCTGCAATTGATGTGAAC_AGGAAAATATGCATTGTTATAA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0080729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CGTGATATCAATTGTATGCTCA_AAACGATCATGCATAAAGTAAA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65783175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GAGTCATGCAATTGGTTGGTAC_AAACGATCATGCATAAAGTAAA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03534251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AGCTGCAACAATTGCCTGCCGA_AATCAATTATGCATCTAAAAGT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9487864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ATCAGGAACAATTGATTCCTGA_CGCACGACATGCATTCATGCCA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3593407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ATGCTCTGCAATTGATGTGAAC_AACCTAGAATGCATCACACGAC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0011773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CGCGATGGCAATTGTGGCAACA_AGAACACATGCATTGAAACGC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0752879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CGTGATATCAATTGTATGCTCA_CGCACGACATGCATTCATGCCA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1021032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CGTGATATCAATTGTATGCTCA_GGGAGTAGATGCATTGTCTTTA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5938682"/>
                  </a:ext>
                </a:extLst>
              </a:tr>
              <a:tr h="19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TACAAAGGCAATTGTTAGAGTA_AGAACACATGCATTGAAACGC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915815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84655" y="1348509"/>
            <a:ext cx="3371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Junction </a:t>
            </a:r>
            <a:r>
              <a:rPr lang="ru-RU" dirty="0" smtClean="0"/>
              <a:t>в </a:t>
            </a:r>
            <a:r>
              <a:rPr lang="en-US" dirty="0" smtClean="0"/>
              <a:t>ES10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88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715019"/>
              </p:ext>
            </p:extLst>
          </p:nvPr>
        </p:nvGraphicFramePr>
        <p:xfrm>
          <a:off x="265542" y="797573"/>
          <a:ext cx="11695545" cy="474926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615555">
                  <a:extLst>
                    <a:ext uri="{9D8B030D-6E8A-4147-A177-3AD203B41FA5}">
                      <a16:colId xmlns:a16="http://schemas.microsoft.com/office/drawing/2014/main" xmlns="" val="3426334649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777132258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3525423817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2309903168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633954865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1464163606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3635803482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2144089378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1668541370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4101905075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4049594700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3471129479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3028220167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3569503136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113667478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2000480936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3181612680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835135033"/>
                    </a:ext>
                  </a:extLst>
                </a:gridCol>
                <a:gridCol w="615555">
                  <a:extLst>
                    <a:ext uri="{9D8B030D-6E8A-4147-A177-3AD203B41FA5}">
                      <a16:colId xmlns:a16="http://schemas.microsoft.com/office/drawing/2014/main" xmlns="" val="4091255346"/>
                    </a:ext>
                  </a:extLst>
                </a:gridCol>
              </a:tblGrid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sample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bc1_depth_thr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bc1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n_bc1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bc2_depth_thr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bc2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bc3_depth_thr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bc3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bc4_depth_thr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bc4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bc5_depth_thr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bc5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bc1_bc5_depth_thr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bc1_bc5 reads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n_bc1_bc5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503148930"/>
                  </a:ext>
                </a:extLst>
              </a:tr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mES1-2_CNb25_x6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95.18571458330996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93.85915839722064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92.56663423933466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89.3707308256976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89.03099347455573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1885749181"/>
                  </a:ext>
                </a:extLst>
              </a:tr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mES1-3_CN4_x6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90.90222814612109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86.31559890470479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88.741528034504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88.25357928890703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90.74656930630744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1798680107"/>
                  </a:ext>
                </a:extLst>
              </a:tr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mES1-6_CNb25_x6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95.43327151753317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93.04223058688875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94.356856592065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92.08457074353595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92.93729265859336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3546882094"/>
                  </a:ext>
                </a:extLst>
              </a:tr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mES2-2_CNb25_x6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95.63655021922176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93.66000057104726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94.95036953992063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96.01130764881674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91.88789847932279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61.39170710189678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1162073787"/>
                  </a:ext>
                </a:extLst>
              </a:tr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mES2-8_CN22_x6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96.20950418150527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95.43686036442072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95.55468662543103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95.86658298215727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93.67219964019812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3704472846"/>
                  </a:ext>
                </a:extLst>
              </a:tr>
              <a:tr h="4635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mES5-5_CN16_x6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95.29949272266488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93.619400551649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94.89473726070324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93.20593940748114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92.80897549863882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76.04353509865321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230581774"/>
                  </a:ext>
                </a:extLst>
              </a:tr>
              <a:tr h="166036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18" marR="6918" marT="6918" marB="0" anchor="b"/>
                </a:tc>
                <a:extLst>
                  <a:ext uri="{0D108BD9-81ED-4DB2-BD59-A6C34878D82A}">
                    <a16:rowId xmlns:a16="http://schemas.microsoft.com/office/drawing/2014/main" xmlns="" val="5644656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1797" y="110836"/>
            <a:ext cx="822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ru-RU" dirty="0" smtClean="0"/>
              <a:t>образцы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37309" y="5818909"/>
            <a:ext cx="2964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Здесь как будто побольше </a:t>
            </a:r>
            <a:r>
              <a:rPr lang="en-US" dirty="0" smtClean="0"/>
              <a:t>junctions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3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22" y="365125"/>
            <a:ext cx="11010900" cy="3962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4945" y="4664364"/>
            <a:ext cx="2798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Так выглядят </a:t>
            </a:r>
            <a:r>
              <a:rPr lang="en-US" dirty="0" smtClean="0"/>
              <a:t>junctions bc1_bc5 </a:t>
            </a:r>
            <a:r>
              <a:rPr lang="ru-RU" dirty="0" smtClean="0"/>
              <a:t>для </a:t>
            </a:r>
            <a:r>
              <a:rPr lang="en-US" dirty="0" smtClean="0"/>
              <a:t>mES5_5_CN16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12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Решили проверить, есть ли пересечения </a:t>
            </a:r>
            <a:r>
              <a:rPr lang="ru-RU" dirty="0" err="1" smtClean="0"/>
              <a:t>баркодов</a:t>
            </a:r>
            <a:r>
              <a:rPr lang="ru-RU" dirty="0" smtClean="0"/>
              <a:t> между образцами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69696"/>
              </p:ext>
            </p:extLst>
          </p:nvPr>
        </p:nvGraphicFramePr>
        <p:xfrm>
          <a:off x="304803" y="1594715"/>
          <a:ext cx="11351483" cy="465335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31953">
                  <a:extLst>
                    <a:ext uri="{9D8B030D-6E8A-4147-A177-3AD203B41FA5}">
                      <a16:colId xmlns:a16="http://schemas.microsoft.com/office/drawing/2014/main" xmlns="" val="188432571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257657688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73026626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2880192965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2406754986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1445813560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3988156226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215851330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1764787205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1371225535"/>
                    </a:ext>
                  </a:extLst>
                </a:gridCol>
                <a:gridCol w="1031953">
                  <a:extLst>
                    <a:ext uri="{9D8B030D-6E8A-4147-A177-3AD203B41FA5}">
                      <a16:colId xmlns:a16="http://schemas.microsoft.com/office/drawing/2014/main" xmlns="" val="707214801"/>
                    </a:ext>
                  </a:extLst>
                </a:gridCol>
              </a:tblGrid>
              <a:tr h="464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sample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Embr10_CN10_x6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Embr11_CN2_x6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Embr19_CN5_x6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Embr17_CN12_x6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mES1-2_CNb25_x6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mES1-3_CN4_x6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mES1-6_CNb25_x6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mES2-2_CNb25_x6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mES2-8_CN22_x6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mES5-5_CN16_x6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349702828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Embr10_CN10_x6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3980607992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Embr11_CN2_x6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48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1039722393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Embr19_CN5_x6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543244075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Embr17_CN12_x6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284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2249158992"/>
                  </a:ext>
                </a:extLst>
              </a:tr>
              <a:tr h="464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mES1-2_CNb25_x6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1055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497229268"/>
                  </a:ext>
                </a:extLst>
              </a:tr>
              <a:tr h="3122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mES1-3_CN4_x6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52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3530954542"/>
                  </a:ext>
                </a:extLst>
              </a:tr>
              <a:tr h="464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mES1-6_CNb25_x6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413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4260151347"/>
                  </a:ext>
                </a:extLst>
              </a:tr>
              <a:tr h="464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mES2-2_CNb25_x6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206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1143849774"/>
                  </a:ext>
                </a:extLst>
              </a:tr>
              <a:tr h="464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mES2-8_CN22_x6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202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2022647493"/>
                  </a:ext>
                </a:extLst>
              </a:tr>
              <a:tr h="464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</a:rPr>
                        <a:t>mES5-5_CN16_x6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120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0" marR="6940" marT="6940" marB="0" anchor="b"/>
                </a:tc>
                <a:extLst>
                  <a:ext uri="{0D108BD9-81ED-4DB2-BD59-A6C34878D82A}">
                    <a16:rowId xmlns:a16="http://schemas.microsoft.com/office/drawing/2014/main" xmlns="" val="388329827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3" y="6373092"/>
            <a:ext cx="7490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Получается, что есть пересекающиеся </a:t>
            </a:r>
            <a:r>
              <a:rPr lang="ru-RU" dirty="0" err="1" smtClean="0"/>
              <a:t>баркоды</a:t>
            </a:r>
            <a:r>
              <a:rPr lang="ru-RU" dirty="0" smtClean="0"/>
              <a:t> </a:t>
            </a:r>
            <a:r>
              <a:rPr lang="ru-RU" dirty="0" err="1" smtClean="0"/>
              <a:t>межд</a:t>
            </a:r>
            <a:r>
              <a:rPr lang="en-US" dirty="0" smtClean="0"/>
              <a:t>e Embr17 </a:t>
            </a:r>
            <a:r>
              <a:rPr lang="ru-RU" dirty="0" smtClean="0"/>
              <a:t>и </a:t>
            </a:r>
            <a:r>
              <a:rPr lang="en-US" dirty="0" smtClean="0"/>
              <a:t>Embr19,  </a:t>
            </a:r>
            <a:r>
              <a:rPr lang="ru-RU" dirty="0" smtClean="0"/>
              <a:t>а также между </a:t>
            </a:r>
            <a:r>
              <a:rPr lang="en-US" dirty="0" smtClean="0"/>
              <a:t>Embr17 </a:t>
            </a:r>
            <a:r>
              <a:rPr lang="ru-RU" dirty="0" smtClean="0"/>
              <a:t>и </a:t>
            </a:r>
            <a:r>
              <a:rPr lang="en-US" dirty="0" smtClean="0"/>
              <a:t>mES1-2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639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241098"/>
              </p:ext>
            </p:extLst>
          </p:nvPr>
        </p:nvGraphicFramePr>
        <p:xfrm>
          <a:off x="481035" y="560243"/>
          <a:ext cx="6945003" cy="435133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315001">
                  <a:extLst>
                    <a:ext uri="{9D8B030D-6E8A-4147-A177-3AD203B41FA5}">
                      <a16:colId xmlns:a16="http://schemas.microsoft.com/office/drawing/2014/main" xmlns="" val="1485420676"/>
                    </a:ext>
                  </a:extLst>
                </a:gridCol>
                <a:gridCol w="2315001">
                  <a:extLst>
                    <a:ext uri="{9D8B030D-6E8A-4147-A177-3AD203B41FA5}">
                      <a16:colId xmlns:a16="http://schemas.microsoft.com/office/drawing/2014/main" xmlns="" val="2529613703"/>
                    </a:ext>
                  </a:extLst>
                </a:gridCol>
                <a:gridCol w="2315001">
                  <a:extLst>
                    <a:ext uri="{9D8B030D-6E8A-4147-A177-3AD203B41FA5}">
                      <a16:colId xmlns:a16="http://schemas.microsoft.com/office/drawing/2014/main" xmlns="" val="1353569630"/>
                    </a:ext>
                  </a:extLst>
                </a:gridCol>
              </a:tblGrid>
              <a:tr h="80634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Embr17_CN12_x6 and Embr19_CN5_x6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AGGACGTCCAATTGCATATGAA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extLst>
                  <a:ext uri="{0D108BD9-81ED-4DB2-BD59-A6C34878D82A}">
                    <a16:rowId xmlns:a16="http://schemas.microsoft.com/office/drawing/2014/main" xmlns="" val="3548562833"/>
                  </a:ext>
                </a:extLst>
              </a:tr>
              <a:tr h="80634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Embr17_CN12_x6 and Embr19_CN5_x6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TAGTTAAGATGCATTCGGATGA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extLst>
                  <a:ext uri="{0D108BD9-81ED-4DB2-BD59-A6C34878D82A}">
                    <a16:rowId xmlns:a16="http://schemas.microsoft.com/office/drawing/2014/main" xmlns="" val="3121832729"/>
                  </a:ext>
                </a:extLst>
              </a:tr>
              <a:tr h="80634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Embr17_CN12_x6 and Embr19_CN5_x6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GATTTCTCTCTAGATGGAAAAC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extLst>
                  <a:ext uri="{0D108BD9-81ED-4DB2-BD59-A6C34878D82A}">
                    <a16:rowId xmlns:a16="http://schemas.microsoft.com/office/drawing/2014/main" xmlns="" val="878295235"/>
                  </a:ext>
                </a:extLst>
              </a:tr>
              <a:tr h="9661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Embr17_CN12_x6 and mES1-2_CNb25_x6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AATAGATATCTAGACGGATCGG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extLst>
                  <a:ext uri="{0D108BD9-81ED-4DB2-BD59-A6C34878D82A}">
                    <a16:rowId xmlns:a16="http://schemas.microsoft.com/office/drawing/2014/main" xmlns="" val="2695886850"/>
                  </a:ext>
                </a:extLst>
              </a:tr>
              <a:tr h="9661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Embr17_CN12_x6 and mES1-2_CNb25_x6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AGGGTCGGATGCATTTAGTTTG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4" marR="7264" marT="7264" marB="0" anchor="b"/>
                </a:tc>
                <a:extLst>
                  <a:ext uri="{0D108BD9-81ED-4DB2-BD59-A6C34878D82A}">
                    <a16:rowId xmlns:a16="http://schemas.microsoft.com/office/drawing/2014/main" xmlns="" val="142781637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75063" y="5268686"/>
            <a:ext cx="72194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Саша говорит, что это ничего страшного, потому что мы обрабатывали одной и той же библиотекой, и может там были какие то супер представленные </a:t>
            </a:r>
            <a:r>
              <a:rPr lang="ru-RU" dirty="0" err="1" smtClean="0"/>
              <a:t>баркоды</a:t>
            </a:r>
            <a:r>
              <a:rPr lang="ru-RU" dirty="0" smtClean="0"/>
              <a:t> и нам так повезло, что они попали в разных животных.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9336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6840</TotalTime>
  <Words>674</Words>
  <Application>Microsoft Office PowerPoint</Application>
  <PresentationFormat>Широкоэкранный</PresentationFormat>
  <Paragraphs>436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Посчитаем статистику для образцов Embr</vt:lpstr>
      <vt:lpstr>Презентация PowerPoint</vt:lpstr>
      <vt:lpstr>Презентация PowerPoint</vt:lpstr>
      <vt:lpstr>Презентация PowerPoint</vt:lpstr>
      <vt:lpstr>Презентация PowerPoint</vt:lpstr>
      <vt:lpstr>Решили проверить, есть ли пересечения баркодов между образцами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Белокопытова Полина Станиславовна</dc:creator>
  <cp:lastModifiedBy>Белокопытова Полина Станиславовна</cp:lastModifiedBy>
  <cp:revision>23</cp:revision>
  <dcterms:created xsi:type="dcterms:W3CDTF">2026-02-26T03:53:30Z</dcterms:created>
  <dcterms:modified xsi:type="dcterms:W3CDTF">2026-03-05T12:50:41Z</dcterms:modified>
</cp:coreProperties>
</file>