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60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7034D-D630-443F-B056-E5E1863F5F83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4FA18-CDCA-450F-9FEE-118EF9D280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819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7034D-D630-443F-B056-E5E1863F5F83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4FA18-CDCA-450F-9FEE-118EF9D280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3236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7034D-D630-443F-B056-E5E1863F5F83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4FA18-CDCA-450F-9FEE-118EF9D280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2520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7034D-D630-443F-B056-E5E1863F5F83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4FA18-CDCA-450F-9FEE-118EF9D280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0199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7034D-D630-443F-B056-E5E1863F5F83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4FA18-CDCA-450F-9FEE-118EF9D280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2746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7034D-D630-443F-B056-E5E1863F5F83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4FA18-CDCA-450F-9FEE-118EF9D280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0296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7034D-D630-443F-B056-E5E1863F5F83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4FA18-CDCA-450F-9FEE-118EF9D280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6276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7034D-D630-443F-B056-E5E1863F5F83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4FA18-CDCA-450F-9FEE-118EF9D280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3767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7034D-D630-443F-B056-E5E1863F5F83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4FA18-CDCA-450F-9FEE-118EF9D280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9785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7034D-D630-443F-B056-E5E1863F5F83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4FA18-CDCA-450F-9FEE-118EF9D280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6453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7034D-D630-443F-B056-E5E1863F5F83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4FA18-CDCA-450F-9FEE-118EF9D280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5007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27034D-D630-443F-B056-E5E1863F5F83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44FA18-CDCA-450F-9FEE-118EF9D280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1665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docs.google.com/spreadsheets/d/1ykZpTt5hdaOWKQ_x8V4iNFo_d0B11T7FtlVJJdvU-5Q/edit?gid=976069772#gid=976069772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62182" y="683348"/>
            <a:ext cx="9144000" cy="1655762"/>
          </a:xfrm>
        </p:spPr>
        <p:txBody>
          <a:bodyPr>
            <a:normAutofit fontScale="85000" lnSpcReduction="20000"/>
          </a:bodyPr>
          <a:lstStyle/>
          <a:p>
            <a:r>
              <a:rPr lang="en-US" u="sng" dirty="0">
                <a:hlinkClick r:id="rId2"/>
              </a:rPr>
              <a:t>https://docs.google.com/spreadsheets/d/1ykZpTt5hdaOWKQ_x8V4iNFo_d0B11T7FtlVJJdvU-5Q/edit?gid=976069772#gid=976069772</a:t>
            </a:r>
            <a:endParaRPr lang="en-US" dirty="0">
              <a:hlinkClick r:id="rId2"/>
            </a:endParaRPr>
          </a:p>
          <a:p>
            <a:r>
              <a:rPr lang="ru-RU" dirty="0" smtClean="0"/>
              <a:t>Саша резал молекулы, которые встроились в животных по специальным сайтам, в результате должны были получиться </a:t>
            </a:r>
            <a:r>
              <a:rPr lang="ru-RU" dirty="0" err="1" smtClean="0"/>
              <a:t>лигирования</a:t>
            </a:r>
            <a:r>
              <a:rPr lang="ru-RU" dirty="0" smtClean="0"/>
              <a:t> конкретных </a:t>
            </a:r>
            <a:r>
              <a:rPr lang="ru-RU" dirty="0" err="1" smtClean="0"/>
              <a:t>баркодов</a:t>
            </a:r>
            <a:r>
              <a:rPr lang="ru-RU" dirty="0" smtClean="0"/>
              <a:t> внутри одной молекулы. Нас интересует </a:t>
            </a:r>
            <a:r>
              <a:rPr lang="en-US" dirty="0" smtClean="0"/>
              <a:t>iPCR1, </a:t>
            </a:r>
            <a:r>
              <a:rPr lang="ru-RU" dirty="0" smtClean="0"/>
              <a:t>где </a:t>
            </a:r>
            <a:r>
              <a:rPr lang="ru-RU" dirty="0" err="1" smtClean="0"/>
              <a:t>залигированы</a:t>
            </a:r>
            <a:r>
              <a:rPr lang="ru-RU" dirty="0" smtClean="0"/>
              <a:t> </a:t>
            </a:r>
            <a:r>
              <a:rPr lang="en-US" dirty="0" smtClean="0"/>
              <a:t>bc5 </a:t>
            </a:r>
            <a:r>
              <a:rPr lang="ru-RU" dirty="0" smtClean="0"/>
              <a:t>и </a:t>
            </a:r>
            <a:r>
              <a:rPr lang="en-US" dirty="0" smtClean="0"/>
              <a:t>bc1. </a:t>
            </a:r>
            <a:r>
              <a:rPr lang="en-US" dirty="0"/>
              <a:t/>
            </a:r>
            <a:br>
              <a:rPr lang="en-US" dirty="0"/>
            </a:b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595746" y="1893454"/>
            <a:ext cx="1007687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ru-RU" dirty="0" smtClean="0"/>
              <a:t>С </a:t>
            </a:r>
            <a:r>
              <a:rPr lang="ru-RU" dirty="0" err="1" smtClean="0"/>
              <a:t>помощбю</a:t>
            </a:r>
            <a:r>
              <a:rPr lang="ru-RU" dirty="0" smtClean="0"/>
              <a:t> </a:t>
            </a:r>
            <a:r>
              <a:rPr lang="en-US" dirty="0" err="1" smtClean="0"/>
              <a:t>cutadapt</a:t>
            </a:r>
            <a:r>
              <a:rPr lang="en-US" dirty="0" smtClean="0"/>
              <a:t> </a:t>
            </a:r>
            <a:r>
              <a:rPr lang="ru-RU" dirty="0" smtClean="0"/>
              <a:t>я отфильтровала только те </a:t>
            </a:r>
            <a:r>
              <a:rPr lang="ru-RU" dirty="0" err="1" smtClean="0"/>
              <a:t>риды</a:t>
            </a:r>
            <a:r>
              <a:rPr lang="ru-RU" dirty="0" smtClean="0"/>
              <a:t>, которые </a:t>
            </a:r>
            <a:r>
              <a:rPr lang="ru-RU" dirty="0" err="1" smtClean="0"/>
              <a:t>начинаюся</a:t>
            </a:r>
            <a:r>
              <a:rPr lang="ru-RU" dirty="0" smtClean="0"/>
              <a:t> в </a:t>
            </a:r>
            <a:r>
              <a:rPr lang="en-US" dirty="0" smtClean="0"/>
              <a:t>r1 </a:t>
            </a:r>
            <a:r>
              <a:rPr lang="ru-RU" dirty="0" smtClean="0"/>
              <a:t>и </a:t>
            </a:r>
            <a:r>
              <a:rPr lang="en-US" dirty="0" smtClean="0"/>
              <a:t>r2 </a:t>
            </a:r>
            <a:r>
              <a:rPr lang="ru-RU" dirty="0" smtClean="0"/>
              <a:t>так, как Саша в табличке написал</a:t>
            </a:r>
          </a:p>
          <a:p>
            <a:pPr marL="342900" indent="-342900">
              <a:buAutoNum type="arabicParenR"/>
            </a:pPr>
            <a:r>
              <a:rPr lang="ru-RU" dirty="0" smtClean="0"/>
              <a:t>Также как и раньше при помощи поиска </a:t>
            </a:r>
            <a:r>
              <a:rPr lang="ru-RU" dirty="0" err="1" smtClean="0"/>
              <a:t>анкоров</a:t>
            </a:r>
            <a:r>
              <a:rPr lang="ru-RU" dirty="0" smtClean="0"/>
              <a:t>, получила последовательности слитых </a:t>
            </a:r>
            <a:r>
              <a:rPr lang="ru-RU" dirty="0" err="1" smtClean="0"/>
              <a:t>баркодов</a:t>
            </a:r>
            <a:r>
              <a:rPr lang="ru-RU" dirty="0" smtClean="0"/>
              <a:t>. </a:t>
            </a:r>
          </a:p>
          <a:p>
            <a:pPr marL="342900" indent="-342900">
              <a:buAutoNum type="arabicParenR"/>
            </a:pPr>
            <a:r>
              <a:rPr lang="ru-RU" dirty="0" smtClean="0"/>
              <a:t>Выделяла </a:t>
            </a:r>
            <a:r>
              <a:rPr lang="ru-RU" dirty="0" err="1" smtClean="0"/>
              <a:t>баркоды</a:t>
            </a:r>
            <a:r>
              <a:rPr lang="ru-RU" dirty="0" smtClean="0"/>
              <a:t> 1 и 5 при помощи поиска сайта, который оставил фрагмент </a:t>
            </a:r>
            <a:r>
              <a:rPr lang="ru-RU" dirty="0" err="1" smtClean="0"/>
              <a:t>Клёнова</a:t>
            </a:r>
            <a:r>
              <a:rPr lang="ru-RU" dirty="0" smtClean="0"/>
              <a:t>. </a:t>
            </a: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963" y="3370782"/>
            <a:ext cx="3698298" cy="304290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033818" y="3943927"/>
            <a:ext cx="330661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 некоторых парах Я не нашла сайт </a:t>
            </a:r>
            <a:r>
              <a:rPr lang="en-US" dirty="0" smtClean="0"/>
              <a:t>GCTAGG, </a:t>
            </a:r>
            <a:r>
              <a:rPr lang="ru-RU" dirty="0" smtClean="0"/>
              <a:t>выглядит так, что он просто обкусан. Но можно пока забить на эти пары, потому что вроде эти пары </a:t>
            </a:r>
            <a:r>
              <a:rPr lang="ru-RU" dirty="0" err="1" smtClean="0"/>
              <a:t>баркодов</a:t>
            </a:r>
            <a:r>
              <a:rPr lang="ru-RU" dirty="0" smtClean="0"/>
              <a:t> мы уже нашли и с нормальным сайтом.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80294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iPCR2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0913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66619" y="360218"/>
            <a:ext cx="858981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Когда мы режем вставку по специальным сайтам  мы ожидаем, что в идеале </a:t>
            </a:r>
            <a:r>
              <a:rPr lang="ru-RU" dirty="0" err="1" smtClean="0"/>
              <a:t>лигирования</a:t>
            </a:r>
            <a:r>
              <a:rPr lang="ru-RU" dirty="0" smtClean="0"/>
              <a:t> </a:t>
            </a:r>
            <a:r>
              <a:rPr lang="ru-RU" dirty="0" err="1" smtClean="0"/>
              <a:t>баркодов</a:t>
            </a:r>
            <a:r>
              <a:rPr lang="ru-RU" dirty="0" smtClean="0"/>
              <a:t> должны происходить внутри одной молекулы изначальной. Но могут встречаться соединения из двух молекул, которые идут друг за другом. Тогда мы будем наблюдать 2 ПЦР продукта и один из </a:t>
            </a:r>
            <a:r>
              <a:rPr lang="ru-RU" dirty="0" err="1" smtClean="0"/>
              <a:t>баркодов</a:t>
            </a:r>
            <a:r>
              <a:rPr lang="ru-RU" dirty="0" smtClean="0"/>
              <a:t> между ними будет пересекаться. Надо оценить, как часто такое бывает.</a:t>
            </a:r>
          </a:p>
          <a:p>
            <a:endParaRPr lang="ru-RU" dirty="0"/>
          </a:p>
          <a:p>
            <a:pPr marL="342900" indent="-342900">
              <a:buAutoNum type="arabicParenR"/>
            </a:pPr>
            <a:r>
              <a:rPr lang="ru-RU" dirty="0" smtClean="0"/>
              <a:t>Взяла список </a:t>
            </a:r>
            <a:r>
              <a:rPr lang="ru-RU" dirty="0" err="1" smtClean="0"/>
              <a:t>баркодов</a:t>
            </a:r>
            <a:r>
              <a:rPr lang="ru-RU" dirty="0" smtClean="0"/>
              <a:t> </a:t>
            </a:r>
            <a:r>
              <a:rPr lang="en-US" dirty="0" smtClean="0"/>
              <a:t>bc1 </a:t>
            </a:r>
            <a:r>
              <a:rPr lang="ru-RU" dirty="0" smtClean="0"/>
              <a:t>и </a:t>
            </a:r>
            <a:r>
              <a:rPr lang="en-US" dirty="0" smtClean="0"/>
              <a:t>bc5 </a:t>
            </a:r>
            <a:r>
              <a:rPr lang="ru-RU" dirty="0" smtClean="0"/>
              <a:t>из ПЦР данных </a:t>
            </a:r>
            <a:r>
              <a:rPr lang="en-US" dirty="0" smtClean="0"/>
              <a:t>(count&gt;=1000</a:t>
            </a:r>
            <a:r>
              <a:rPr lang="ru-RU" dirty="0" smtClean="0"/>
              <a:t>)</a:t>
            </a:r>
            <a:endParaRPr lang="en-US" dirty="0" smtClean="0"/>
          </a:p>
          <a:p>
            <a:pPr marL="342900" indent="-342900">
              <a:buAutoNum type="arabicParenR"/>
            </a:pPr>
            <a:r>
              <a:rPr lang="ru-RU" dirty="0" smtClean="0"/>
              <a:t>Пересекла с </a:t>
            </a:r>
            <a:r>
              <a:rPr lang="ru-RU" dirty="0" err="1" smtClean="0"/>
              <a:t>баркодами</a:t>
            </a:r>
            <a:r>
              <a:rPr lang="ru-RU" dirty="0" smtClean="0"/>
              <a:t> в паре из </a:t>
            </a:r>
            <a:r>
              <a:rPr lang="ru-RU" dirty="0" err="1" smtClean="0"/>
              <a:t>инверс</a:t>
            </a:r>
            <a:r>
              <a:rPr lang="ru-RU" dirty="0" smtClean="0"/>
              <a:t> ПЦР</a:t>
            </a:r>
          </a:p>
          <a:p>
            <a:pPr marL="342900" indent="-342900">
              <a:buAutoNum type="arabicParenR"/>
            </a:pPr>
            <a:r>
              <a:rPr lang="ru-RU" dirty="0" smtClean="0"/>
              <a:t>Оставила только те пары, где </a:t>
            </a:r>
            <a:r>
              <a:rPr lang="ru-RU" dirty="0" err="1" smtClean="0"/>
              <a:t>пересклись</a:t>
            </a:r>
            <a:r>
              <a:rPr lang="ru-RU" dirty="0" smtClean="0"/>
              <a:t> оба </a:t>
            </a:r>
            <a:r>
              <a:rPr lang="ru-RU" dirty="0" err="1" smtClean="0"/>
              <a:t>баркода</a:t>
            </a:r>
            <a:r>
              <a:rPr lang="ru-RU" dirty="0" smtClean="0"/>
              <a:t>.</a:t>
            </a:r>
          </a:p>
          <a:p>
            <a:pPr marL="342900" indent="-342900">
              <a:buAutoNum type="arabicParenR"/>
            </a:pPr>
            <a:r>
              <a:rPr lang="ru-RU" dirty="0" smtClean="0"/>
              <a:t>Меняя порог покрытия из библиотеки с </a:t>
            </a:r>
            <a:r>
              <a:rPr lang="ru-RU" dirty="0" err="1" smtClean="0"/>
              <a:t>инверс</a:t>
            </a:r>
            <a:r>
              <a:rPr lang="ru-RU" dirty="0" smtClean="0"/>
              <a:t> ПЦР считала процент пар, имеющих пересечения по </a:t>
            </a:r>
            <a:r>
              <a:rPr lang="ru-RU" dirty="0" err="1" smtClean="0"/>
              <a:t>баркодам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9008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Embr19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6935774"/>
              </p:ext>
            </p:extLst>
          </p:nvPr>
        </p:nvGraphicFramePr>
        <p:xfrm>
          <a:off x="757382" y="1591335"/>
          <a:ext cx="8248072" cy="3685996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2234698">
                  <a:extLst>
                    <a:ext uri="{9D8B030D-6E8A-4147-A177-3AD203B41FA5}">
                      <a16:colId xmlns:a16="http://schemas.microsoft.com/office/drawing/2014/main" xmlns="" val="598331837"/>
                    </a:ext>
                  </a:extLst>
                </a:gridCol>
                <a:gridCol w="1950283">
                  <a:extLst>
                    <a:ext uri="{9D8B030D-6E8A-4147-A177-3AD203B41FA5}">
                      <a16:colId xmlns:a16="http://schemas.microsoft.com/office/drawing/2014/main" xmlns="" val="3908548044"/>
                    </a:ext>
                  </a:extLst>
                </a:gridCol>
                <a:gridCol w="2112808">
                  <a:extLst>
                    <a:ext uri="{9D8B030D-6E8A-4147-A177-3AD203B41FA5}">
                      <a16:colId xmlns:a16="http://schemas.microsoft.com/office/drawing/2014/main" xmlns="" val="772912137"/>
                    </a:ext>
                  </a:extLst>
                </a:gridCol>
                <a:gridCol w="1950283">
                  <a:extLst>
                    <a:ext uri="{9D8B030D-6E8A-4147-A177-3AD203B41FA5}">
                      <a16:colId xmlns:a16="http://schemas.microsoft.com/office/drawing/2014/main" xmlns="" val="434177266"/>
                    </a:ext>
                  </a:extLst>
                </a:gridCol>
              </a:tblGrid>
              <a:tr h="45324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depth_thr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n_unique_pairs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n_pairs_with_duplicated_bc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% of pairs with duplicated_bc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extLst>
                  <a:ext uri="{0D108BD9-81ED-4DB2-BD59-A6C34878D82A}">
                    <a16:rowId xmlns:a16="http://schemas.microsoft.com/office/drawing/2014/main" xmlns="" val="3663602234"/>
                  </a:ext>
                </a:extLst>
              </a:tr>
              <a:tr h="199149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25.0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extLst>
                  <a:ext uri="{0D108BD9-81ED-4DB2-BD59-A6C34878D82A}">
                    <a16:rowId xmlns:a16="http://schemas.microsoft.com/office/drawing/2014/main" xmlns="" val="3753049782"/>
                  </a:ext>
                </a:extLst>
              </a:tr>
              <a:tr h="199149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900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25.0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extLst>
                  <a:ext uri="{0D108BD9-81ED-4DB2-BD59-A6C34878D82A}">
                    <a16:rowId xmlns:a16="http://schemas.microsoft.com/office/drawing/2014/main" xmlns="" val="2178443709"/>
                  </a:ext>
                </a:extLst>
              </a:tr>
              <a:tr h="199149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800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25.0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extLst>
                  <a:ext uri="{0D108BD9-81ED-4DB2-BD59-A6C34878D82A}">
                    <a16:rowId xmlns:a16="http://schemas.microsoft.com/office/drawing/2014/main" xmlns="" val="1890303252"/>
                  </a:ext>
                </a:extLst>
              </a:tr>
              <a:tr h="199149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700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20.0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extLst>
                  <a:ext uri="{0D108BD9-81ED-4DB2-BD59-A6C34878D82A}">
                    <a16:rowId xmlns:a16="http://schemas.microsoft.com/office/drawing/2014/main" xmlns="" val="1241516768"/>
                  </a:ext>
                </a:extLst>
              </a:tr>
              <a:tr h="391610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600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18.181818181818183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extLst>
                  <a:ext uri="{0D108BD9-81ED-4DB2-BD59-A6C34878D82A}">
                    <a16:rowId xmlns:a16="http://schemas.microsoft.com/office/drawing/2014/main" xmlns="" val="2234053041"/>
                  </a:ext>
                </a:extLst>
              </a:tr>
              <a:tr h="391610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500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16.666666666666668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extLst>
                  <a:ext uri="{0D108BD9-81ED-4DB2-BD59-A6C34878D82A}">
                    <a16:rowId xmlns:a16="http://schemas.microsoft.com/office/drawing/2014/main" xmlns="" val="2858695675"/>
                  </a:ext>
                </a:extLst>
              </a:tr>
              <a:tr h="391610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400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16.666666666666668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extLst>
                  <a:ext uri="{0D108BD9-81ED-4DB2-BD59-A6C34878D82A}">
                    <a16:rowId xmlns:a16="http://schemas.microsoft.com/office/drawing/2014/main" xmlns="" val="310490557"/>
                  </a:ext>
                </a:extLst>
              </a:tr>
              <a:tr h="391610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300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16.666666666666668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extLst>
                  <a:ext uri="{0D108BD9-81ED-4DB2-BD59-A6C34878D82A}">
                    <a16:rowId xmlns:a16="http://schemas.microsoft.com/office/drawing/2014/main" xmlns="" val="260954281"/>
                  </a:ext>
                </a:extLst>
              </a:tr>
              <a:tr h="391610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16.666666666666668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extLst>
                  <a:ext uri="{0D108BD9-81ED-4DB2-BD59-A6C34878D82A}">
                    <a16:rowId xmlns:a16="http://schemas.microsoft.com/office/drawing/2014/main" xmlns="" val="4020419757"/>
                  </a:ext>
                </a:extLst>
              </a:tr>
              <a:tr h="391610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16.666666666666668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13" marR="7413" marT="7413" marB="0" anchor="b"/>
                </a:tc>
                <a:extLst>
                  <a:ext uri="{0D108BD9-81ED-4DB2-BD59-A6C34878D82A}">
                    <a16:rowId xmlns:a16="http://schemas.microsoft.com/office/drawing/2014/main" xmlns="" val="1078295392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505527" y="5698836"/>
            <a:ext cx="58189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Итого мы имеем всего 2 пары </a:t>
            </a:r>
            <a:r>
              <a:rPr lang="ru-RU" dirty="0" err="1" smtClean="0"/>
              <a:t>баркодов</a:t>
            </a:r>
            <a:r>
              <a:rPr lang="ru-RU" dirty="0" smtClean="0"/>
              <a:t>, где один из них пересекается.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768436" y="365125"/>
            <a:ext cx="42764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Есть ли пересекающиеся </a:t>
            </a:r>
            <a:r>
              <a:rPr lang="ru-RU" b="1" dirty="0" err="1" smtClean="0"/>
              <a:t>баркоды</a:t>
            </a:r>
            <a:r>
              <a:rPr lang="ru-RU" b="1" dirty="0" smtClean="0"/>
              <a:t> между парами </a:t>
            </a:r>
            <a:r>
              <a:rPr lang="ru-RU" b="1" dirty="0" err="1" smtClean="0"/>
              <a:t>баркодов</a:t>
            </a:r>
            <a:r>
              <a:rPr lang="ru-RU" b="1" dirty="0" smtClean="0"/>
              <a:t>?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2790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9282329"/>
              </p:ext>
            </p:extLst>
          </p:nvPr>
        </p:nvGraphicFramePr>
        <p:xfrm>
          <a:off x="728518" y="1544934"/>
          <a:ext cx="8969664" cy="2613660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1833700">
                  <a:extLst>
                    <a:ext uri="{9D8B030D-6E8A-4147-A177-3AD203B41FA5}">
                      <a16:colId xmlns:a16="http://schemas.microsoft.com/office/drawing/2014/main" xmlns="" val="62191521"/>
                    </a:ext>
                  </a:extLst>
                </a:gridCol>
                <a:gridCol w="1060453">
                  <a:extLst>
                    <a:ext uri="{9D8B030D-6E8A-4147-A177-3AD203B41FA5}">
                      <a16:colId xmlns:a16="http://schemas.microsoft.com/office/drawing/2014/main" xmlns="" val="1864073198"/>
                    </a:ext>
                  </a:extLst>
                </a:gridCol>
                <a:gridCol w="1767421">
                  <a:extLst>
                    <a:ext uri="{9D8B030D-6E8A-4147-A177-3AD203B41FA5}">
                      <a16:colId xmlns:a16="http://schemas.microsoft.com/office/drawing/2014/main" xmlns="" val="2579675225"/>
                    </a:ext>
                  </a:extLst>
                </a:gridCol>
                <a:gridCol w="1126731">
                  <a:extLst>
                    <a:ext uri="{9D8B030D-6E8A-4147-A177-3AD203B41FA5}">
                      <a16:colId xmlns:a16="http://schemas.microsoft.com/office/drawing/2014/main" xmlns="" val="755466419"/>
                    </a:ext>
                  </a:extLst>
                </a:gridCol>
                <a:gridCol w="1060453">
                  <a:extLst>
                    <a:ext uri="{9D8B030D-6E8A-4147-A177-3AD203B41FA5}">
                      <a16:colId xmlns:a16="http://schemas.microsoft.com/office/drawing/2014/main" xmlns="" val="1107380375"/>
                    </a:ext>
                  </a:extLst>
                </a:gridCol>
                <a:gridCol w="1060453">
                  <a:extLst>
                    <a:ext uri="{9D8B030D-6E8A-4147-A177-3AD203B41FA5}">
                      <a16:colId xmlns:a16="http://schemas.microsoft.com/office/drawing/2014/main" xmlns="" val="3438986756"/>
                    </a:ext>
                  </a:extLst>
                </a:gridCol>
                <a:gridCol w="1060453">
                  <a:extLst>
                    <a:ext uri="{9D8B030D-6E8A-4147-A177-3AD203B41FA5}">
                      <a16:colId xmlns:a16="http://schemas.microsoft.com/office/drawing/2014/main" xmlns="" val="3490346857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sample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depth_thr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n_unique_pairs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n_pairs_with_duplicated_bc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% of pairs with duplicated_bc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number of bc1 from PCR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number of bc5 from PCR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269787556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Embr19_inv_x5p1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16.666666666666668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240461837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Embr17_inv_x5p1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60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35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58.333333333333336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58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55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267490870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Embr10_inv_x5p1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44.44444444444444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240001262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mES1-2_inv_x5p1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226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198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59121313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mES1-6_inv_x5p1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50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42.0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72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67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521410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mES2-2_inv_x5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32.0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33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36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2110939014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22036" y="4475017"/>
            <a:ext cx="6197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Образцы получились по разному. В основном вроде большинство </a:t>
            </a:r>
            <a:r>
              <a:rPr lang="ru-RU" dirty="0" err="1" smtClean="0"/>
              <a:t>баркодов</a:t>
            </a:r>
            <a:r>
              <a:rPr lang="ru-RU" dirty="0" smtClean="0"/>
              <a:t>, найденных в </a:t>
            </a:r>
            <a:r>
              <a:rPr lang="en-US" dirty="0" smtClean="0"/>
              <a:t>PCR </a:t>
            </a:r>
            <a:r>
              <a:rPr lang="ru-RU" dirty="0" err="1" smtClean="0"/>
              <a:t>присутсвует</a:t>
            </a:r>
            <a:r>
              <a:rPr lang="ru-RU" dirty="0" smtClean="0"/>
              <a:t> в парах. Повторяющиеся </a:t>
            </a:r>
            <a:r>
              <a:rPr lang="ru-RU" dirty="0" err="1" smtClean="0"/>
              <a:t>баркоды</a:t>
            </a:r>
            <a:r>
              <a:rPr lang="ru-RU" dirty="0" smtClean="0"/>
              <a:t> в парах есть.  Что случилось с </a:t>
            </a:r>
            <a:r>
              <a:rPr lang="en-US" dirty="0" smtClean="0"/>
              <a:t>mES1-2 </a:t>
            </a:r>
            <a:r>
              <a:rPr lang="ru-RU" dirty="0" smtClean="0"/>
              <a:t>не понятно, почему то </a:t>
            </a:r>
            <a:r>
              <a:rPr lang="ru-RU" dirty="0" err="1" smtClean="0"/>
              <a:t>баркоды</a:t>
            </a:r>
            <a:r>
              <a:rPr lang="ru-RU" dirty="0" smtClean="0"/>
              <a:t> не пересекаются с ПЦР. надо разбираться… Я поискала вручную </a:t>
            </a:r>
            <a:r>
              <a:rPr lang="ru-RU" dirty="0" err="1" smtClean="0"/>
              <a:t>баркоды</a:t>
            </a:r>
            <a:r>
              <a:rPr lang="ru-RU" dirty="0" smtClean="0"/>
              <a:t> из самой покрытой пары, они ищутся в файле с </a:t>
            </a:r>
            <a:r>
              <a:rPr lang="ru-RU" dirty="0" err="1" smtClean="0"/>
              <a:t>баркодами</a:t>
            </a:r>
            <a:r>
              <a:rPr lang="ru-RU" dirty="0" smtClean="0"/>
              <a:t> ПЦР, но имеют очень низкое покрытие.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768436" y="365125"/>
            <a:ext cx="42764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Есть ли пересекающиеся </a:t>
            </a:r>
            <a:r>
              <a:rPr lang="ru-RU" b="1" dirty="0" err="1" smtClean="0"/>
              <a:t>баркоды</a:t>
            </a:r>
            <a:r>
              <a:rPr lang="ru-RU" b="1" dirty="0" smtClean="0"/>
              <a:t> между парами </a:t>
            </a:r>
            <a:r>
              <a:rPr lang="ru-RU" b="1" dirty="0" err="1" smtClean="0"/>
              <a:t>баркодов</a:t>
            </a:r>
            <a:r>
              <a:rPr lang="ru-RU" b="1" dirty="0" smtClean="0"/>
              <a:t>?</a:t>
            </a:r>
            <a:endParaRPr lang="ru-RU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920836" y="517525"/>
            <a:ext cx="42764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Есть ли пересекающиеся </a:t>
            </a:r>
            <a:r>
              <a:rPr lang="ru-RU" b="1" dirty="0" err="1" smtClean="0"/>
              <a:t>баркоды</a:t>
            </a:r>
            <a:r>
              <a:rPr lang="ru-RU" b="1" dirty="0" smtClean="0"/>
              <a:t> между парами </a:t>
            </a:r>
            <a:r>
              <a:rPr lang="ru-RU" b="1" dirty="0" err="1" smtClean="0"/>
              <a:t>баркодов</a:t>
            </a:r>
            <a:r>
              <a:rPr lang="ru-RU" b="1" dirty="0" smtClean="0"/>
              <a:t>?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4152109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3517864"/>
              </p:ext>
            </p:extLst>
          </p:nvPr>
        </p:nvGraphicFramePr>
        <p:xfrm>
          <a:off x="1154544" y="116900"/>
          <a:ext cx="8137238" cy="14854992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1837436">
                  <a:extLst>
                    <a:ext uri="{9D8B030D-6E8A-4147-A177-3AD203B41FA5}">
                      <a16:colId xmlns:a16="http://schemas.microsoft.com/office/drawing/2014/main" xmlns="" val="1476037197"/>
                    </a:ext>
                  </a:extLst>
                </a:gridCol>
                <a:gridCol w="1049967">
                  <a:extLst>
                    <a:ext uri="{9D8B030D-6E8A-4147-A177-3AD203B41FA5}">
                      <a16:colId xmlns:a16="http://schemas.microsoft.com/office/drawing/2014/main" xmlns="" val="172916589"/>
                    </a:ext>
                  </a:extLst>
                </a:gridCol>
                <a:gridCol w="1049967">
                  <a:extLst>
                    <a:ext uri="{9D8B030D-6E8A-4147-A177-3AD203B41FA5}">
                      <a16:colId xmlns:a16="http://schemas.microsoft.com/office/drawing/2014/main" xmlns="" val="750711129"/>
                    </a:ext>
                  </a:extLst>
                </a:gridCol>
                <a:gridCol w="1049967">
                  <a:extLst>
                    <a:ext uri="{9D8B030D-6E8A-4147-A177-3AD203B41FA5}">
                      <a16:colId xmlns:a16="http://schemas.microsoft.com/office/drawing/2014/main" xmlns="" val="2274791044"/>
                    </a:ext>
                  </a:extLst>
                </a:gridCol>
                <a:gridCol w="1049967">
                  <a:extLst>
                    <a:ext uri="{9D8B030D-6E8A-4147-A177-3AD203B41FA5}">
                      <a16:colId xmlns:a16="http://schemas.microsoft.com/office/drawing/2014/main" xmlns="" val="3043587109"/>
                    </a:ext>
                  </a:extLst>
                </a:gridCol>
                <a:gridCol w="1049967">
                  <a:extLst>
                    <a:ext uri="{9D8B030D-6E8A-4147-A177-3AD203B41FA5}">
                      <a16:colId xmlns:a16="http://schemas.microsoft.com/office/drawing/2014/main" xmlns="" val="1818102746"/>
                    </a:ext>
                  </a:extLst>
                </a:gridCol>
                <a:gridCol w="1049967">
                  <a:extLst>
                    <a:ext uri="{9D8B030D-6E8A-4147-A177-3AD203B41FA5}">
                      <a16:colId xmlns:a16="http://schemas.microsoft.com/office/drawing/2014/main" xmlns="" val="406296940"/>
                    </a:ext>
                  </a:extLst>
                </a:gridCol>
              </a:tblGrid>
              <a:tr h="14736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sample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depth_thr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n_unique_pairs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n_pairs_with_duplicated_bc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% of pairs with duplicated_bc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number of bc1 from PCR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number of bc5 from PCR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extLst>
                  <a:ext uri="{0D108BD9-81ED-4DB2-BD59-A6C34878D82A}">
                    <a16:rowId xmlns:a16="http://schemas.microsoft.com/office/drawing/2014/main" xmlns="" val="2648953850"/>
                  </a:ext>
                </a:extLst>
              </a:tr>
              <a:tr h="397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Embr19_inv_x5p1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1000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25.0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extLst>
                  <a:ext uri="{0D108BD9-81ED-4DB2-BD59-A6C34878D82A}">
                    <a16:rowId xmlns:a16="http://schemas.microsoft.com/office/drawing/2014/main" xmlns="" val="304463794"/>
                  </a:ext>
                </a:extLst>
              </a:tr>
              <a:tr h="397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Embr19_inv_x5p1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900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25.0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extLst>
                  <a:ext uri="{0D108BD9-81ED-4DB2-BD59-A6C34878D82A}">
                    <a16:rowId xmlns:a16="http://schemas.microsoft.com/office/drawing/2014/main" xmlns="" val="2485703441"/>
                  </a:ext>
                </a:extLst>
              </a:tr>
              <a:tr h="397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Embr19_inv_x5p1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800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25.0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extLst>
                  <a:ext uri="{0D108BD9-81ED-4DB2-BD59-A6C34878D82A}">
                    <a16:rowId xmlns:a16="http://schemas.microsoft.com/office/drawing/2014/main" xmlns="" val="2719813967"/>
                  </a:ext>
                </a:extLst>
              </a:tr>
              <a:tr h="397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Embr19_inv_x5p1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700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20.0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extLst>
                  <a:ext uri="{0D108BD9-81ED-4DB2-BD59-A6C34878D82A}">
                    <a16:rowId xmlns:a16="http://schemas.microsoft.com/office/drawing/2014/main" xmlns="" val="2830388519"/>
                  </a:ext>
                </a:extLst>
              </a:tr>
              <a:tr h="11093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Embr19_inv_x5p1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600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18.181818181818183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extLst>
                  <a:ext uri="{0D108BD9-81ED-4DB2-BD59-A6C34878D82A}">
                    <a16:rowId xmlns:a16="http://schemas.microsoft.com/office/drawing/2014/main" xmlns="" val="3226834459"/>
                  </a:ext>
                </a:extLst>
              </a:tr>
              <a:tr h="11093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Embr19_inv_x5p1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16.666666666666668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extLst>
                  <a:ext uri="{0D108BD9-81ED-4DB2-BD59-A6C34878D82A}">
                    <a16:rowId xmlns:a16="http://schemas.microsoft.com/office/drawing/2014/main" xmlns="" val="3635852975"/>
                  </a:ext>
                </a:extLst>
              </a:tr>
              <a:tr h="11093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Embr19_inv_x5p1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400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16.666666666666668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extLst>
                  <a:ext uri="{0D108BD9-81ED-4DB2-BD59-A6C34878D82A}">
                    <a16:rowId xmlns:a16="http://schemas.microsoft.com/office/drawing/2014/main" xmlns="" val="560901899"/>
                  </a:ext>
                </a:extLst>
              </a:tr>
              <a:tr h="11093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Embr19_inv_x5p1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300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16.666666666666668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extLst>
                  <a:ext uri="{0D108BD9-81ED-4DB2-BD59-A6C34878D82A}">
                    <a16:rowId xmlns:a16="http://schemas.microsoft.com/office/drawing/2014/main" xmlns="" val="871566524"/>
                  </a:ext>
                </a:extLst>
              </a:tr>
              <a:tr h="11093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Embr19_inv_x5p1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16.666666666666668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extLst>
                  <a:ext uri="{0D108BD9-81ED-4DB2-BD59-A6C34878D82A}">
                    <a16:rowId xmlns:a16="http://schemas.microsoft.com/office/drawing/2014/main" xmlns="" val="3293888237"/>
                  </a:ext>
                </a:extLst>
              </a:tr>
              <a:tr h="11093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Embr19_inv_x5p1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16.666666666666668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extLst>
                  <a:ext uri="{0D108BD9-81ED-4DB2-BD59-A6C34878D82A}">
                    <a16:rowId xmlns:a16="http://schemas.microsoft.com/office/drawing/2014/main" xmlns="" val="2103594974"/>
                  </a:ext>
                </a:extLst>
              </a:tr>
              <a:tr h="397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Embr17_inv_x5p1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1000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0.0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extLst>
                  <a:ext uri="{0D108BD9-81ED-4DB2-BD59-A6C34878D82A}">
                    <a16:rowId xmlns:a16="http://schemas.microsoft.com/office/drawing/2014/main" xmlns="" val="1104163872"/>
                  </a:ext>
                </a:extLst>
              </a:tr>
              <a:tr h="397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Embr17_inv_x5p1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900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0.0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extLst>
                  <a:ext uri="{0D108BD9-81ED-4DB2-BD59-A6C34878D82A}">
                    <a16:rowId xmlns:a16="http://schemas.microsoft.com/office/drawing/2014/main" xmlns="" val="726039014"/>
                  </a:ext>
                </a:extLst>
              </a:tr>
              <a:tr h="397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Embr17_inv_x5p1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800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0.0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extLst>
                  <a:ext uri="{0D108BD9-81ED-4DB2-BD59-A6C34878D82A}">
                    <a16:rowId xmlns:a16="http://schemas.microsoft.com/office/drawing/2014/main" xmlns="" val="2634711099"/>
                  </a:ext>
                </a:extLst>
              </a:tr>
              <a:tr h="397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Embr17_inv_x5p1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700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0.0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extLst>
                  <a:ext uri="{0D108BD9-81ED-4DB2-BD59-A6C34878D82A}">
                    <a16:rowId xmlns:a16="http://schemas.microsoft.com/office/drawing/2014/main" xmlns="" val="2543876546"/>
                  </a:ext>
                </a:extLst>
              </a:tr>
              <a:tr h="397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Embr17_inv_x5p1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600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0.0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extLst>
                  <a:ext uri="{0D108BD9-81ED-4DB2-BD59-A6C34878D82A}">
                    <a16:rowId xmlns:a16="http://schemas.microsoft.com/office/drawing/2014/main" xmlns="" val="1373154531"/>
                  </a:ext>
                </a:extLst>
              </a:tr>
              <a:tr h="397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Embr17_inv_x5p1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0.0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extLst>
                  <a:ext uri="{0D108BD9-81ED-4DB2-BD59-A6C34878D82A}">
                    <a16:rowId xmlns:a16="http://schemas.microsoft.com/office/drawing/2014/main" xmlns="" val="1021191441"/>
                  </a:ext>
                </a:extLst>
              </a:tr>
              <a:tr h="11093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Embr17_inv_x5p1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400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10.526315789473685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extLst>
                  <a:ext uri="{0D108BD9-81ED-4DB2-BD59-A6C34878D82A}">
                    <a16:rowId xmlns:a16="http://schemas.microsoft.com/office/drawing/2014/main" xmlns="" val="1962647654"/>
                  </a:ext>
                </a:extLst>
              </a:tr>
              <a:tr h="11093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Embr17_inv_x5p1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300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21.428571428571427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extLst>
                  <a:ext uri="{0D108BD9-81ED-4DB2-BD59-A6C34878D82A}">
                    <a16:rowId xmlns:a16="http://schemas.microsoft.com/office/drawing/2014/main" xmlns="" val="2626570771"/>
                  </a:ext>
                </a:extLst>
              </a:tr>
              <a:tr h="11093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Embr17_inv_x5p1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43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27.906976744186046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extLst>
                  <a:ext uri="{0D108BD9-81ED-4DB2-BD59-A6C34878D82A}">
                    <a16:rowId xmlns:a16="http://schemas.microsoft.com/office/drawing/2014/main" xmlns="" val="2961538087"/>
                  </a:ext>
                </a:extLst>
              </a:tr>
              <a:tr h="11093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Embr17_inv_x5p1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60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35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58.333333333333336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extLst>
                  <a:ext uri="{0D108BD9-81ED-4DB2-BD59-A6C34878D82A}">
                    <a16:rowId xmlns:a16="http://schemas.microsoft.com/office/drawing/2014/main" xmlns="" val="1106164781"/>
                  </a:ext>
                </a:extLst>
              </a:tr>
              <a:tr h="11093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Embr10_inv_x5p1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1000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28.571428571428573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extLst>
                  <a:ext uri="{0D108BD9-81ED-4DB2-BD59-A6C34878D82A}">
                    <a16:rowId xmlns:a16="http://schemas.microsoft.com/office/drawing/2014/main" xmlns="" val="109674320"/>
                  </a:ext>
                </a:extLst>
              </a:tr>
              <a:tr h="397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Embr10_inv_x5p1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900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25.0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extLst>
                  <a:ext uri="{0D108BD9-81ED-4DB2-BD59-A6C34878D82A}">
                    <a16:rowId xmlns:a16="http://schemas.microsoft.com/office/drawing/2014/main" xmlns="" val="1813265772"/>
                  </a:ext>
                </a:extLst>
              </a:tr>
              <a:tr h="397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Embr10_inv_x5p1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800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25.0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extLst>
                  <a:ext uri="{0D108BD9-81ED-4DB2-BD59-A6C34878D82A}">
                    <a16:rowId xmlns:a16="http://schemas.microsoft.com/office/drawing/2014/main" xmlns="" val="2658577620"/>
                  </a:ext>
                </a:extLst>
              </a:tr>
              <a:tr h="397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Embr10_inv_x5p1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700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25.0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extLst>
                  <a:ext uri="{0D108BD9-81ED-4DB2-BD59-A6C34878D82A}">
                    <a16:rowId xmlns:a16="http://schemas.microsoft.com/office/drawing/2014/main" xmlns="" val="3072165329"/>
                  </a:ext>
                </a:extLst>
              </a:tr>
              <a:tr h="397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Embr10_inv_x5p1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600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25.0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extLst>
                  <a:ext uri="{0D108BD9-81ED-4DB2-BD59-A6C34878D82A}">
                    <a16:rowId xmlns:a16="http://schemas.microsoft.com/office/drawing/2014/main" xmlns="" val="549851230"/>
                  </a:ext>
                </a:extLst>
              </a:tr>
              <a:tr h="397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Embr10_inv_x5p1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25.0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extLst>
                  <a:ext uri="{0D108BD9-81ED-4DB2-BD59-A6C34878D82A}">
                    <a16:rowId xmlns:a16="http://schemas.microsoft.com/office/drawing/2014/main" xmlns="" val="2529896898"/>
                  </a:ext>
                </a:extLst>
              </a:tr>
              <a:tr h="11093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Embr10_inv_x5p1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400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44.44444444444444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extLst>
                  <a:ext uri="{0D108BD9-81ED-4DB2-BD59-A6C34878D82A}">
                    <a16:rowId xmlns:a16="http://schemas.microsoft.com/office/drawing/2014/main" xmlns="" val="1807937865"/>
                  </a:ext>
                </a:extLst>
              </a:tr>
              <a:tr h="11093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Embr10_inv_x5p1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300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44.44444444444444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extLst>
                  <a:ext uri="{0D108BD9-81ED-4DB2-BD59-A6C34878D82A}">
                    <a16:rowId xmlns:a16="http://schemas.microsoft.com/office/drawing/2014/main" xmlns="" val="2294030681"/>
                  </a:ext>
                </a:extLst>
              </a:tr>
              <a:tr h="11093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Embr10_inv_x5p1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44.44444444444444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extLst>
                  <a:ext uri="{0D108BD9-81ED-4DB2-BD59-A6C34878D82A}">
                    <a16:rowId xmlns:a16="http://schemas.microsoft.com/office/drawing/2014/main" xmlns="" val="3992500524"/>
                  </a:ext>
                </a:extLst>
              </a:tr>
              <a:tr h="11093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Embr10_inv_x5p1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44.44444444444444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extLst>
                  <a:ext uri="{0D108BD9-81ED-4DB2-BD59-A6C34878D82A}">
                    <a16:rowId xmlns:a16="http://schemas.microsoft.com/office/drawing/2014/main" xmlns="" val="899056678"/>
                  </a:ext>
                </a:extLst>
              </a:tr>
              <a:tr h="397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mES1-2_inv_x5p1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1000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226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198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extLst>
                  <a:ext uri="{0D108BD9-81ED-4DB2-BD59-A6C34878D82A}">
                    <a16:rowId xmlns:a16="http://schemas.microsoft.com/office/drawing/2014/main" xmlns="" val="2866122962"/>
                  </a:ext>
                </a:extLst>
              </a:tr>
              <a:tr h="397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mES1-2_inv_x5p1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900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226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198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extLst>
                  <a:ext uri="{0D108BD9-81ED-4DB2-BD59-A6C34878D82A}">
                    <a16:rowId xmlns:a16="http://schemas.microsoft.com/office/drawing/2014/main" xmlns="" val="614797939"/>
                  </a:ext>
                </a:extLst>
              </a:tr>
              <a:tr h="397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mES1-2_inv_x5p1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800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226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198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extLst>
                  <a:ext uri="{0D108BD9-81ED-4DB2-BD59-A6C34878D82A}">
                    <a16:rowId xmlns:a16="http://schemas.microsoft.com/office/drawing/2014/main" xmlns="" val="238842609"/>
                  </a:ext>
                </a:extLst>
              </a:tr>
              <a:tr h="397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mES1-2_inv_x5p1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700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226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198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extLst>
                  <a:ext uri="{0D108BD9-81ED-4DB2-BD59-A6C34878D82A}">
                    <a16:rowId xmlns:a16="http://schemas.microsoft.com/office/drawing/2014/main" xmlns="" val="2517639209"/>
                  </a:ext>
                </a:extLst>
              </a:tr>
              <a:tr h="397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mES1-2_inv_x5p1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600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226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198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extLst>
                  <a:ext uri="{0D108BD9-81ED-4DB2-BD59-A6C34878D82A}">
                    <a16:rowId xmlns:a16="http://schemas.microsoft.com/office/drawing/2014/main" xmlns="" val="2313418773"/>
                  </a:ext>
                </a:extLst>
              </a:tr>
              <a:tr h="397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mES1-2_inv_x5p1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226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198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extLst>
                  <a:ext uri="{0D108BD9-81ED-4DB2-BD59-A6C34878D82A}">
                    <a16:rowId xmlns:a16="http://schemas.microsoft.com/office/drawing/2014/main" xmlns="" val="1908313732"/>
                  </a:ext>
                </a:extLst>
              </a:tr>
              <a:tr h="397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mES1-2_inv_x5p1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400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226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198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extLst>
                  <a:ext uri="{0D108BD9-81ED-4DB2-BD59-A6C34878D82A}">
                    <a16:rowId xmlns:a16="http://schemas.microsoft.com/office/drawing/2014/main" xmlns="" val="3922949405"/>
                  </a:ext>
                </a:extLst>
              </a:tr>
              <a:tr h="397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mES1-2_inv_x5p1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300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226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198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extLst>
                  <a:ext uri="{0D108BD9-81ED-4DB2-BD59-A6C34878D82A}">
                    <a16:rowId xmlns:a16="http://schemas.microsoft.com/office/drawing/2014/main" xmlns="" val="2983138265"/>
                  </a:ext>
                </a:extLst>
              </a:tr>
              <a:tr h="397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mES1-2_inv_x5p1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226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198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extLst>
                  <a:ext uri="{0D108BD9-81ED-4DB2-BD59-A6C34878D82A}">
                    <a16:rowId xmlns:a16="http://schemas.microsoft.com/office/drawing/2014/main" xmlns="" val="3391897379"/>
                  </a:ext>
                </a:extLst>
              </a:tr>
              <a:tr h="397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mES1-2_inv_x5p1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226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198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extLst>
                  <a:ext uri="{0D108BD9-81ED-4DB2-BD59-A6C34878D82A}">
                    <a16:rowId xmlns:a16="http://schemas.microsoft.com/office/drawing/2014/main" xmlns="" val="4102918034"/>
                  </a:ext>
                </a:extLst>
              </a:tr>
              <a:tr h="397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mES1-6_inv_x5p1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1000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72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67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extLst>
                  <a:ext uri="{0D108BD9-81ED-4DB2-BD59-A6C34878D82A}">
                    <a16:rowId xmlns:a16="http://schemas.microsoft.com/office/drawing/2014/main" xmlns="" val="196524907"/>
                  </a:ext>
                </a:extLst>
              </a:tr>
              <a:tr h="397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mES1-6_inv_x5p1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900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72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67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extLst>
                  <a:ext uri="{0D108BD9-81ED-4DB2-BD59-A6C34878D82A}">
                    <a16:rowId xmlns:a16="http://schemas.microsoft.com/office/drawing/2014/main" xmlns="" val="4164858263"/>
                  </a:ext>
                </a:extLst>
              </a:tr>
              <a:tr h="397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mES1-6_inv_x5p1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800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72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67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extLst>
                  <a:ext uri="{0D108BD9-81ED-4DB2-BD59-A6C34878D82A}">
                    <a16:rowId xmlns:a16="http://schemas.microsoft.com/office/drawing/2014/main" xmlns="" val="199205344"/>
                  </a:ext>
                </a:extLst>
              </a:tr>
              <a:tr h="397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mES1-6_inv_x5p1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700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0.0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72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67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extLst>
                  <a:ext uri="{0D108BD9-81ED-4DB2-BD59-A6C34878D82A}">
                    <a16:rowId xmlns:a16="http://schemas.microsoft.com/office/drawing/2014/main" xmlns="" val="2883286141"/>
                  </a:ext>
                </a:extLst>
              </a:tr>
              <a:tr h="11093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mES1-6_inv_x5p1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600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33.333333333333336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72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67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extLst>
                  <a:ext uri="{0D108BD9-81ED-4DB2-BD59-A6C34878D82A}">
                    <a16:rowId xmlns:a16="http://schemas.microsoft.com/office/drawing/2014/main" xmlns="" val="2265276178"/>
                  </a:ext>
                </a:extLst>
              </a:tr>
              <a:tr h="397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mES1-6_inv_x5p1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20.0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72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67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extLst>
                  <a:ext uri="{0D108BD9-81ED-4DB2-BD59-A6C34878D82A}">
                    <a16:rowId xmlns:a16="http://schemas.microsoft.com/office/drawing/2014/main" xmlns="" val="4236448485"/>
                  </a:ext>
                </a:extLst>
              </a:tr>
              <a:tr h="11093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mES1-6_inv_x5p1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400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52.63157894736842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72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67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extLst>
                  <a:ext uri="{0D108BD9-81ED-4DB2-BD59-A6C34878D82A}">
                    <a16:rowId xmlns:a16="http://schemas.microsoft.com/office/drawing/2014/main" xmlns="" val="3352822905"/>
                  </a:ext>
                </a:extLst>
              </a:tr>
              <a:tr h="11093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mES1-6_inv_x5p1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300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39.285714285714285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72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67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extLst>
                  <a:ext uri="{0D108BD9-81ED-4DB2-BD59-A6C34878D82A}">
                    <a16:rowId xmlns:a16="http://schemas.microsoft.com/office/drawing/2014/main" xmlns="" val="1895573566"/>
                  </a:ext>
                </a:extLst>
              </a:tr>
              <a:tr h="11093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mES1-6_inv_x5p1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39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48.717948717948715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72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67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extLst>
                  <a:ext uri="{0D108BD9-81ED-4DB2-BD59-A6C34878D82A}">
                    <a16:rowId xmlns:a16="http://schemas.microsoft.com/office/drawing/2014/main" xmlns="" val="673059204"/>
                  </a:ext>
                </a:extLst>
              </a:tr>
              <a:tr h="397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mES1-6_inv_x5p1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42.0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72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67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extLst>
                  <a:ext uri="{0D108BD9-81ED-4DB2-BD59-A6C34878D82A}">
                    <a16:rowId xmlns:a16="http://schemas.microsoft.com/office/drawing/2014/main" xmlns="" val="1344859621"/>
                  </a:ext>
                </a:extLst>
              </a:tr>
              <a:tr h="11093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mES2-2_inv_x5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1000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30.76923076923077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33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36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extLst>
                  <a:ext uri="{0D108BD9-81ED-4DB2-BD59-A6C34878D82A}">
                    <a16:rowId xmlns:a16="http://schemas.microsoft.com/office/drawing/2014/main" xmlns="" val="3997379495"/>
                  </a:ext>
                </a:extLst>
              </a:tr>
              <a:tr h="397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mES2-2_inv_x5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900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25.0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33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36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extLst>
                  <a:ext uri="{0D108BD9-81ED-4DB2-BD59-A6C34878D82A}">
                    <a16:rowId xmlns:a16="http://schemas.microsoft.com/office/drawing/2014/main" xmlns="" val="4207658162"/>
                  </a:ext>
                </a:extLst>
              </a:tr>
              <a:tr h="397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mES2-2_inv_x5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800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25.0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33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36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extLst>
                  <a:ext uri="{0D108BD9-81ED-4DB2-BD59-A6C34878D82A}">
                    <a16:rowId xmlns:a16="http://schemas.microsoft.com/office/drawing/2014/main" xmlns="" val="1508943785"/>
                  </a:ext>
                </a:extLst>
              </a:tr>
              <a:tr h="11093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mES2-2_inv_x5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700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23.529411764705884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33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36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extLst>
                  <a:ext uri="{0D108BD9-81ED-4DB2-BD59-A6C34878D82A}">
                    <a16:rowId xmlns:a16="http://schemas.microsoft.com/office/drawing/2014/main" xmlns="" val="1303545616"/>
                  </a:ext>
                </a:extLst>
              </a:tr>
              <a:tr h="397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mES2-2_inv_x5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600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30.0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33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36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extLst>
                  <a:ext uri="{0D108BD9-81ED-4DB2-BD59-A6C34878D82A}">
                    <a16:rowId xmlns:a16="http://schemas.microsoft.com/office/drawing/2014/main" xmlns="" val="3123458269"/>
                  </a:ext>
                </a:extLst>
              </a:tr>
              <a:tr h="11093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mES2-2_inv_x5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36.36363636363637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33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36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extLst>
                  <a:ext uri="{0D108BD9-81ED-4DB2-BD59-A6C34878D82A}">
                    <a16:rowId xmlns:a16="http://schemas.microsoft.com/office/drawing/2014/main" xmlns="" val="1030099990"/>
                  </a:ext>
                </a:extLst>
              </a:tr>
              <a:tr h="11093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mES2-2_inv_x5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400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33.333333333333336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33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36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extLst>
                  <a:ext uri="{0D108BD9-81ED-4DB2-BD59-A6C34878D82A}">
                    <a16:rowId xmlns:a16="http://schemas.microsoft.com/office/drawing/2014/main" xmlns="" val="1569491544"/>
                  </a:ext>
                </a:extLst>
              </a:tr>
              <a:tr h="11093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mES2-2_inv_x5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300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33.333333333333336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33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36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extLst>
                  <a:ext uri="{0D108BD9-81ED-4DB2-BD59-A6C34878D82A}">
                    <a16:rowId xmlns:a16="http://schemas.microsoft.com/office/drawing/2014/main" xmlns="" val="410434434"/>
                  </a:ext>
                </a:extLst>
              </a:tr>
              <a:tr h="11093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mES2-2_inv_x5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33.333333333333336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33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36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extLst>
                  <a:ext uri="{0D108BD9-81ED-4DB2-BD59-A6C34878D82A}">
                    <a16:rowId xmlns:a16="http://schemas.microsoft.com/office/drawing/2014/main" xmlns="" val="2158718059"/>
                  </a:ext>
                </a:extLst>
              </a:tr>
              <a:tr h="397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mES2-2_inv_x5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32.0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33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36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extLst>
                  <a:ext uri="{0D108BD9-81ED-4DB2-BD59-A6C34878D82A}">
                    <a16:rowId xmlns:a16="http://schemas.microsoft.com/office/drawing/2014/main" xmlns="" val="3396363105"/>
                  </a:ext>
                </a:extLst>
              </a:tr>
              <a:tr h="39738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56" marR="1656" marT="1656" marB="0" anchor="b"/>
                </a:tc>
                <a:extLst>
                  <a:ext uri="{0D108BD9-81ED-4DB2-BD59-A6C34878D82A}">
                    <a16:rowId xmlns:a16="http://schemas.microsoft.com/office/drawing/2014/main" xmlns="" val="6718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1004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1728" y="0"/>
            <a:ext cx="10515600" cy="4351338"/>
          </a:xfrm>
        </p:spPr>
        <p:txBody>
          <a:bodyPr/>
          <a:lstStyle/>
          <a:p>
            <a:r>
              <a:rPr lang="ru-RU" dirty="0" smtClean="0"/>
              <a:t>Еще нас интересует, принадлежат ли найденные пары </a:t>
            </a:r>
            <a:r>
              <a:rPr lang="ru-RU" dirty="0" err="1" smtClean="0"/>
              <a:t>баркодов</a:t>
            </a:r>
            <a:r>
              <a:rPr lang="ru-RU" dirty="0" smtClean="0"/>
              <a:t> к одной изначальной молекуле или разным? 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82255" y="812801"/>
            <a:ext cx="51169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Нужно взять библиотеку </a:t>
            </a:r>
            <a:r>
              <a:rPr lang="en-US" dirty="0" smtClean="0"/>
              <a:t>A2_PB7 </a:t>
            </a:r>
            <a:r>
              <a:rPr lang="ru-RU" dirty="0" smtClean="0"/>
              <a:t>и проверить.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55308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7363" y="178316"/>
            <a:ext cx="10515600" cy="1325563"/>
          </a:xfrm>
        </p:spPr>
        <p:txBody>
          <a:bodyPr/>
          <a:lstStyle/>
          <a:p>
            <a:r>
              <a:rPr lang="en-US" dirty="0" smtClean="0"/>
              <a:t>Embr19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9105752"/>
              </p:ext>
            </p:extLst>
          </p:nvPr>
        </p:nvGraphicFramePr>
        <p:xfrm>
          <a:off x="207817" y="1182133"/>
          <a:ext cx="12048841" cy="6064394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1721263">
                  <a:extLst>
                    <a:ext uri="{9D8B030D-6E8A-4147-A177-3AD203B41FA5}">
                      <a16:colId xmlns:a16="http://schemas.microsoft.com/office/drawing/2014/main" xmlns="" val="2998359851"/>
                    </a:ext>
                  </a:extLst>
                </a:gridCol>
                <a:gridCol w="1721263">
                  <a:extLst>
                    <a:ext uri="{9D8B030D-6E8A-4147-A177-3AD203B41FA5}">
                      <a16:colId xmlns:a16="http://schemas.microsoft.com/office/drawing/2014/main" xmlns="" val="3805643421"/>
                    </a:ext>
                  </a:extLst>
                </a:gridCol>
                <a:gridCol w="1721263">
                  <a:extLst>
                    <a:ext uri="{9D8B030D-6E8A-4147-A177-3AD203B41FA5}">
                      <a16:colId xmlns:a16="http://schemas.microsoft.com/office/drawing/2014/main" xmlns="" val="2578743301"/>
                    </a:ext>
                  </a:extLst>
                </a:gridCol>
                <a:gridCol w="1721263">
                  <a:extLst>
                    <a:ext uri="{9D8B030D-6E8A-4147-A177-3AD203B41FA5}">
                      <a16:colId xmlns:a16="http://schemas.microsoft.com/office/drawing/2014/main" xmlns="" val="2341446523"/>
                    </a:ext>
                  </a:extLst>
                </a:gridCol>
                <a:gridCol w="1721263">
                  <a:extLst>
                    <a:ext uri="{9D8B030D-6E8A-4147-A177-3AD203B41FA5}">
                      <a16:colId xmlns:a16="http://schemas.microsoft.com/office/drawing/2014/main" xmlns="" val="3901942068"/>
                    </a:ext>
                  </a:extLst>
                </a:gridCol>
                <a:gridCol w="1721263">
                  <a:extLst>
                    <a:ext uri="{9D8B030D-6E8A-4147-A177-3AD203B41FA5}">
                      <a16:colId xmlns:a16="http://schemas.microsoft.com/office/drawing/2014/main" xmlns="" val="516863670"/>
                    </a:ext>
                  </a:extLst>
                </a:gridCol>
                <a:gridCol w="1721263">
                  <a:extLst>
                    <a:ext uri="{9D8B030D-6E8A-4147-A177-3AD203B41FA5}">
                      <a16:colId xmlns:a16="http://schemas.microsoft.com/office/drawing/2014/main" xmlns="" val="1189383398"/>
                    </a:ext>
                  </a:extLst>
                </a:gridCol>
              </a:tblGrid>
              <a:tr h="10161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Unnamed: 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junction_canonical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bc1_canonical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bc5_canonical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count_x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bc1_overlap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bc5_overlap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/>
                </a:tc>
                <a:extLst>
                  <a:ext uri="{0D108BD9-81ED-4DB2-BD59-A6C34878D82A}">
                    <a16:rowId xmlns:a16="http://schemas.microsoft.com/office/drawing/2014/main" xmlns="" val="1965150752"/>
                  </a:ext>
                </a:extLst>
              </a:tr>
              <a:tr h="350004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49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AATTTGTGATGCACTCATCGCTAGGCGTATGGGCAATTGCATGTGCT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AGCACATGCAATTGCCCATACG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AATTTGTGATGCACTCATC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1177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[29697]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[10106]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/>
                </a:tc>
                <a:extLst>
                  <a:ext uri="{0D108BD9-81ED-4DB2-BD59-A6C34878D82A}">
                    <a16:rowId xmlns:a16="http://schemas.microsoft.com/office/drawing/2014/main" xmlns="" val="974005510"/>
                  </a:ext>
                </a:extLst>
              </a:tr>
              <a:tr h="350004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108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GTCACGTAATGCATTTTCATTTGCTAGGTGCTGCATCAATTGTGTTTCGA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TCGAAACACAATTGATGCAGCA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AAATGAAAATGCATTACGTGAC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2029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[22734]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[104158]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/>
                </a:tc>
                <a:extLst>
                  <a:ext uri="{0D108BD9-81ED-4DB2-BD59-A6C34878D82A}">
                    <a16:rowId xmlns:a16="http://schemas.microsoft.com/office/drawing/2014/main" xmlns="" val="3499547598"/>
                  </a:ext>
                </a:extLst>
              </a:tr>
              <a:tr h="399682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180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AACCAGACCAATTGAATATATCCCTAGCCCCTATGAATGCATACAAACAC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AACCAGACCAATTGAATATATC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CCCTATGAATGCATACAAACAC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2946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[109891]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</a:rPr>
                        <a:t>[109891]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03820633"/>
                  </a:ext>
                </a:extLst>
              </a:tr>
              <a:tr h="350004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214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ATGAAAGACAATCAAAGTTGCCTAGCTCAAAGAAATGCATAATTCGGG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ATGAAAGACAATCAAAGTTG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CCCGAATTATGCATTTCTTTGA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1740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[12381]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</a:rPr>
                        <a:t>[49423]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/>
                </a:tc>
                <a:extLst>
                  <a:ext uri="{0D108BD9-81ED-4DB2-BD59-A6C34878D82A}">
                    <a16:rowId xmlns:a16="http://schemas.microsoft.com/office/drawing/2014/main" xmlns="" val="2584625128"/>
                  </a:ext>
                </a:extLst>
              </a:tr>
              <a:tr h="350004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239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AGAGTACCAATTGAGCTAAAACCTAGCTTATATACATGCATTCTTTACA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AGAGTACCAATTGAGCTAAAA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TGTAAAGAATGCATGTATATAA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658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[110985]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[145181]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/>
                </a:tc>
                <a:extLst>
                  <a:ext uri="{0D108BD9-81ED-4DB2-BD59-A6C34878D82A}">
                    <a16:rowId xmlns:a16="http://schemas.microsoft.com/office/drawing/2014/main" xmlns="" val="3916604384"/>
                  </a:ext>
                </a:extLst>
              </a:tr>
              <a:tr h="350004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446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CAGACTCACACTTGCAGATTCGCCTAGCTCACATGCATGCATTTTATACA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CAGACTCACACTTGCAGATTCG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TCACATGCATGCATTTTATACA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1449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[136579]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[145795]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/>
                </a:tc>
                <a:extLst>
                  <a:ext uri="{0D108BD9-81ED-4DB2-BD59-A6C34878D82A}">
                    <a16:rowId xmlns:a16="http://schemas.microsoft.com/office/drawing/2014/main" xmlns="" val="1832196721"/>
                  </a:ext>
                </a:extLst>
              </a:tr>
              <a:tr h="399682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473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CTGTACCCCAATTGAACATGATCCTAGCTTCTCGCGATGCATTCAACGAC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ATCATGTTCAATTGGGGTACAG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GTCGTTGAATGCATCGCGAGAA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550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[105767]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/>
                </a:tc>
                <a:extLst>
                  <a:ext uri="{0D108BD9-81ED-4DB2-BD59-A6C34878D82A}">
                    <a16:rowId xmlns:a16="http://schemas.microsoft.com/office/drawing/2014/main" xmlns="" val="2284620139"/>
                  </a:ext>
                </a:extLst>
              </a:tr>
              <a:tr h="350004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AATAGGTGCAATTGTGAGAATACCTAGCTCACCCTATGCATATCATTTG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AATAGGTGCAATTGTGAGAATA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CAAATGATATGCATAGGGTGA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1324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</a:rPr>
                        <a:t>[40012]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</a:rPr>
                        <a:t>[40012]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8718503"/>
                  </a:ext>
                </a:extLst>
              </a:tr>
              <a:tr h="250648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580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GAGGGGATATGCATCGTAAACCGCTAGGTCGCC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GGCGA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GAGGGGATATGCATCGTAAACC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732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</a:rPr>
                        <a:t>[32029]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</a:rPr>
                        <a:t>[76522]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/>
                </a:tc>
                <a:extLst>
                  <a:ext uri="{0D108BD9-81ED-4DB2-BD59-A6C34878D82A}">
                    <a16:rowId xmlns:a16="http://schemas.microsoft.com/office/drawing/2014/main" xmlns="" val="3052043336"/>
                  </a:ext>
                </a:extLst>
              </a:tr>
              <a:tr h="350004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602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TTAAATACATGCATGAACTCGTGCTAGGATTTATCGCAATTGCCATAAA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ATTTATCGCAATTGCCATAAA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ACGAGTTCATGCATGTATTTAA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1098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</a:rPr>
                        <a:t>[149140]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</a:rPr>
                        <a:t>[149140]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60775699"/>
                  </a:ext>
                </a:extLst>
              </a:tr>
              <a:tr h="399682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642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AGGACGTCCAATTGCATATGAACCTAGCTAGTTAAGATGCATTCGGATGA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AGGACGTCCAATTGCATATGAA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TAGTTAAGATGCATTCGGATGA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717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</a:rPr>
                        <a:t>[128604]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</a:rPr>
                        <a:t>[128604]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64502767"/>
                  </a:ext>
                </a:extLst>
              </a:tr>
              <a:tr h="350004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781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ACCAGATAATGCATCCTGGGATGCTAGGCAACTTTGATTGTCTTTCAT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ATGAAAGACAATCAAAGTTG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ACCAGATAATGCATCCTGGGAT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1409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[12381]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</a:rPr>
                        <a:t>[12381]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58" marR="2258" marT="2258" marB="0" anchor="b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3835452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916218" y="517931"/>
            <a:ext cx="37314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Из 12 пар 5 присутствуют в одной молекуле, остальные в разных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389091" y="214056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/>
              <a:t>принадлежат ли найденные пары </a:t>
            </a:r>
            <a:r>
              <a:rPr lang="ru-RU" b="1" dirty="0" err="1" smtClean="0"/>
              <a:t>баркодов</a:t>
            </a:r>
            <a:r>
              <a:rPr lang="ru-RU" b="1" dirty="0" smtClean="0"/>
              <a:t> к одной изначальной молекуле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7392596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211973"/>
              </p:ext>
            </p:extLst>
          </p:nvPr>
        </p:nvGraphicFramePr>
        <p:xfrm>
          <a:off x="2152649" y="2466557"/>
          <a:ext cx="6169315" cy="2004060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1886160">
                  <a:extLst>
                    <a:ext uri="{9D8B030D-6E8A-4147-A177-3AD203B41FA5}">
                      <a16:colId xmlns:a16="http://schemas.microsoft.com/office/drawing/2014/main" xmlns="" val="2904861035"/>
                    </a:ext>
                  </a:extLst>
                </a:gridCol>
                <a:gridCol w="2396995">
                  <a:extLst>
                    <a:ext uri="{9D8B030D-6E8A-4147-A177-3AD203B41FA5}">
                      <a16:colId xmlns:a16="http://schemas.microsoft.com/office/drawing/2014/main" xmlns="" val="3529243340"/>
                    </a:ext>
                  </a:extLst>
                </a:gridCol>
                <a:gridCol w="1886160">
                  <a:extLst>
                    <a:ext uri="{9D8B030D-6E8A-4147-A177-3AD203B41FA5}">
                      <a16:colId xmlns:a16="http://schemas.microsoft.com/office/drawing/2014/main" xmlns="" val="1993916272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sample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n_barcode_pairs iPCR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n_pairs in same_molecule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16093542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Embr19_inv_x5p1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12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364697462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Embr17_inv_x5p1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60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18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389270116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Embr10_inv_x5p1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359367793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mES1-2_inv_x5p1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96402034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mES1-6_inv_x5p1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50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415000866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mES2-2_inv_x5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25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2394667882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4572287" y="528092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/>
              <a:t>принадлежат ли найденные пары </a:t>
            </a:r>
            <a:r>
              <a:rPr lang="ru-RU" b="1" dirty="0" err="1" smtClean="0"/>
              <a:t>баркодов</a:t>
            </a:r>
            <a:r>
              <a:rPr lang="ru-RU" b="1" dirty="0" smtClean="0"/>
              <a:t> к одной изначальной молекуле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8626000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8600" y="292917"/>
            <a:ext cx="10515600" cy="4351338"/>
          </a:xfrm>
        </p:spPr>
        <p:txBody>
          <a:bodyPr/>
          <a:lstStyle/>
          <a:p>
            <a:r>
              <a:rPr lang="ru-RU" dirty="0" smtClean="0"/>
              <a:t>Поищем </a:t>
            </a:r>
            <a:r>
              <a:rPr lang="ru-RU" dirty="0" err="1" smtClean="0"/>
              <a:t>инверсы</a:t>
            </a:r>
            <a:r>
              <a:rPr lang="ru-RU" dirty="0" smtClean="0"/>
              <a:t> для других соединений </a:t>
            </a:r>
            <a:r>
              <a:rPr lang="ru-RU" dirty="0" err="1" smtClean="0"/>
              <a:t>баркодов</a:t>
            </a:r>
            <a:r>
              <a:rPr lang="ru-RU" dirty="0" smtClean="0"/>
              <a:t>. 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13805" y="836022"/>
            <a:ext cx="8856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Для </a:t>
            </a:r>
            <a:r>
              <a:rPr lang="en-US" dirty="0" smtClean="0"/>
              <a:t>iPCR3 </a:t>
            </a:r>
            <a:r>
              <a:rPr lang="ru-RU" dirty="0" smtClean="0"/>
              <a:t>и </a:t>
            </a:r>
            <a:r>
              <a:rPr lang="en-US" dirty="0" smtClean="0"/>
              <a:t>iPCR5 </a:t>
            </a:r>
            <a:r>
              <a:rPr lang="en-US" dirty="0" err="1" smtClean="0"/>
              <a:t>cutadapt</a:t>
            </a:r>
            <a:r>
              <a:rPr lang="en-US" dirty="0" smtClean="0"/>
              <a:t> </a:t>
            </a:r>
            <a:r>
              <a:rPr lang="ru-RU" dirty="0" smtClean="0"/>
              <a:t>не нашёл нужных нам </a:t>
            </a:r>
            <a:r>
              <a:rPr lang="ru-RU" dirty="0" err="1" smtClean="0"/>
              <a:t>ридов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68" y="1369428"/>
            <a:ext cx="12192000" cy="2603853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68" y="4899001"/>
            <a:ext cx="12192000" cy="164352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14103" y="4157978"/>
            <a:ext cx="3100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Но есть </a:t>
            </a:r>
            <a:r>
              <a:rPr lang="ru-RU" dirty="0" err="1" smtClean="0"/>
              <a:t>непорезанные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959942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1112</Words>
  <Application>Microsoft Office PowerPoint</Application>
  <PresentationFormat>Широкоэкранный</PresentationFormat>
  <Paragraphs>645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Embr19</vt:lpstr>
      <vt:lpstr>Презентация PowerPoint</vt:lpstr>
      <vt:lpstr>Презентация PowerPoint</vt:lpstr>
      <vt:lpstr>Презентация PowerPoint</vt:lpstr>
      <vt:lpstr>Embr19</vt:lpstr>
      <vt:lpstr>Презентация PowerPoint</vt:lpstr>
      <vt:lpstr>Презентация PowerPoint</vt:lpstr>
      <vt:lpstr>iPCR2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Белокопытова Полина Станиславовна</dc:creator>
  <cp:lastModifiedBy>Белокопытова Полина Станиславовна</cp:lastModifiedBy>
  <cp:revision>21</cp:revision>
  <dcterms:created xsi:type="dcterms:W3CDTF">2026-03-11T15:02:36Z</dcterms:created>
  <dcterms:modified xsi:type="dcterms:W3CDTF">2026-03-26T13:12:40Z</dcterms:modified>
</cp:coreProperties>
</file>