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0058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1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7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0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72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22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8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4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0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83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51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12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371F4-DB9D-4483-94F1-0AE99648C88C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06760-9D40-46BF-98DE-A8FC7016DA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51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enedev.bionet.nsc.ru/ftp/_RawReads/2025-12-15_BGI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7999" y="-21547068"/>
            <a:ext cx="8543109" cy="361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Файлы с 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NGS 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лежат в</a:t>
            </a:r>
            <a:b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en-US" b="0" i="0" u="sng" dirty="0" smtClean="0">
                <a:solidFill>
                  <a:srgbClr val="2C2D2E"/>
                </a:solidFill>
                <a:effectLst/>
                <a:latin typeface="Arial" panose="020B0604020202020204" pitchFamily="34" charset="0"/>
                <a:hlinkClick r:id="rId2"/>
              </a:rPr>
              <a:t>https://genedev.bionet.nsc.ru/ftp/_RawReads/2025-12-15_BGI/</a:t>
            </a:r>
            <a:endParaRPr lang="en-US" b="0" i="0" dirty="0" smtClean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папки начинаются на </a:t>
            </a:r>
            <a:r>
              <a:rPr lang="en-US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Embr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и </a:t>
            </a:r>
            <a:r>
              <a:rPr lang="en-US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mES</a:t>
            </a:r>
            <a:endParaRPr lang="en-US" b="0" i="0" dirty="0" smtClean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2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Последовательности для длинного ПЦР с 5х в клетках</a:t>
            </a:r>
          </a:p>
          <a:p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Вариант 1 (от 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bc1 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до 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bc5)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LongPCR-AAVS1-F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5' GAGCTCTCGGACCCCTGGAAG 3'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LongPCR-AAVS1-R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5' ATCCTGGGAGGGAGAGCTTGG 3'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GAGCTCTCGGACCCCTGGAAGATGCCATGACAGGGGGCTGGAAGAGCTACCTAGGNNNNNNNNCAATTGNNNNNNNNGCTAGCaacgtaggagcgacTCCAATTCGCCCTATAGTGAGTCGTATTACGCAAGCTTcgttacataacttacggtaaatggcccgcctggctgaccgcccaacgacccccgcccattgacgtcaataatgacgtatgttcccatagtaacgccaatagggactttccattgacgtcaatgggtggagtatttacggtaaactgcccacttggcagtacatcaagtgtatcatatgccaagtacgccccctattgacgtcaatgacggtaaatggcccgcctggcattatgcccagtacatgaccttatgggactttcctacttggcagtacatctacgtattagtcatcgctattaccatggtgatgcggttttggcagtacatcaatgggcgtggatagcggtttgactcacggggatttccaagtctccaccccattgacgtcaatgggagtttgttttggcaccaaaatcaacgggactttccaaaatgtcgtaacaactccgccccattgacgcaaatgggcggtaggcgtgtacggtgggaggtctatataagcagagctACTAGTGCNNNNNNNNcTTAAGNNNNNNNNgaattctagcgccaccatggtgagcaagggcgaggaggataacatggccatcatcaaggagttcatgcgcttcaaggtgcacatggagggctccgtgaacggccacgagttcgagatcgagggcgagggcgagggccgcccctacgagggcacccagaccgccaagctgaaggtgaccaagggtggccccctgcccttcgcctgggacatcctgtcccctcagttcatgtacggctccaaggcctacgtgaagcaccccgccgacatccccgactacttgaagctgtccttccccgagggcttcaagtgggagcgcgtgatgaacttcgaggacggcggcgtggtgaccgtgacccaggactcctccctgcaggacggcgagttcatctacaaggtgaagctgcgcggcaccaacttcccctccgacggccccgtaatgcagaagaagaccatgggctgggaggcctcctccgagcggatgtaccccgaggacggcgccctgaagggcgagatcaagcagaggctgaagctgaaggacggcggccactacgacgctgaggtcaagaccacctacaaggccaagaagcccgtgcagctgcccggcgcctacaacgtcaacatcaagttggacatcacctcccacaacgaggactacaccatcgtggaacagtacgaacgcgccgagggccgccactccaccggcggcatggacgagctgtacaagTGANNNNNNNNTGATCANNNNNNNNACCTGGTcgatctttttccctctgccaaaaattatggggacatcatgaagccccttgagcatctgacttctggctaataaaggaaatttattttcattgcaatagtgtgttggaattttttgtgtctctcactcggaaggacatatgggagggcaaatcatttaaaacatcagaatgagtatttggtttagagtttggcaacatatgcccatatgctggctgccatgaacaaaggttggctataaagaggtcatcagtatatgaaacagccccctgctgtccattccttattccatagaaaagccttgacttgaggttagattttttttatattttgttttgtgttatttttttctttaacatccctaaaattttccttacatgttttactagccagatttttcctcctctcctgactactcccagtcatagctgtccctcttctcttatggagatccctcgacctgcagcccaagctgatccgctgcattaatgaatcggccaacgcgcggggagaggcggtttgcgtattgggcgctcttccgcttcctcgctcactgactcgctgcgctcggtcgttcggctgcggcgagcggtatcagctcactcaaaggcggtaatacggttatccacagaatcaggggataacgcaggaaagaacatgtgagcaaaaggccagcaaaaggccaggaaccgtaaaaaggccgcgttgctggcgtttttccataggctccgcccccctgacgagcatcacaaaaatcgacgctcaagtcagaggtggcgaaacccgacaggactataaagataccaggcgtttccccctggaagctccctcgtgcgctctcctgttccgaccctgccgcttaccggatacctgtccgcctttctcccttcgggaagcgtggcgctttctcatagctcacgctgtaggtatctcagttcggtgtaggtcgttcgctccaagctgggctgtgtgcacgaaccccccgttcagcccgaccgctgcgccttatccggtaactatcgtcttgagtccaacccggtaagacacgacttatcgccactggcagcagccactggtaacaggattagcagagcgaggtatgtaggcggtgctacagagttcttgaagtggtggcctaactacggctacactagaagaacagtatttggtatctgcgctctgctgaagccagttaccttcggaaaaagagttggtagctcttgatccggcaaacaaaccaccgctggtagcggtggtttttttgtttgcaagcagcagattacgcgcagaaaaaaaggatctcaagaagatcctttgatcttttctaAGATCTGCCGNNNNNNNNTCTAGANNNNNNNNGAATGCggggtctgacgctcagtggaacgaaaactcacgttaagggattttggtcatgagattatcaaaaaggatcttcacctagatccttttaaattaaaaatgaagttttaaatcaatctaaagtatatatgagtaaacttggtctgacagttaccaatgcttaatcagtgaggcacctatctcagcgatctgtctatttcgttcatccatagttgcctgactccccgtcgtgtagataactacgatacgggagggcttaccatctggccccagtgctgcaatgataccgcgagacccacgctcaccggctccagatttatcagcaataaaccagccagccggaagggccgagcgcagaagtggtcctgcaactttatccgcctccatccagtctattaattgttgccgggaagctagagtaagtagttcgccagttaatagtttgcgcaacgttgttgccattgctacaggcatcgtggtgtcacgctcgtcgtttggtatggcttcattcagctccggttcccaacgatcaaggcgagttacatgatcccccatgttgtgcaaaaaagcggttagctccttcggtcctccgatcgttgtcagaagtaagttggccgcagtgttatcactcatggttatggcagcactgcataattctcttactgtcatgccatccgtaagatgcttttctgtgactggtgagtactcaaccaagtcattctgagaatagtgtatgcggcgaccgagttgctcttgcccggcgtcaatacgggataataccgcgccacatagcagaactttaaaagtgctcatcattggaaaacgttcttcggggcgaaaactctcaaggatcttaccgctgttgagatccagttcgatgtaacccactcgtgcacccaactgatcttcagcatcttttactttcaccagcgtttctgggtgagcaaaaacaggaaggcaaaatgccgcaaaaaagggaataagggcgacacggaaatgttgaatactcatac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tcttcctttttcaatattattgaagcatttatcagggttattgtctcatgagcggatacatatttgaatgtatttagaaaaataaacaaataggggttccgcgcacatttccccgaaaagtgccacctggGCATGCNNNNNNNNATGCATNNNNNNNNGGTACCGAGAACCGGGCAGGTCACGCATCCCCCCCTTCCCTCCCACCCCCTGCCAAGCTCTCCCTCCCAGGAT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endParaRPr lang="en-US" b="0" i="0" dirty="0" smtClean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Вариант 2 (через слияние от 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bc4 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до 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bc3)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PCR-</a:t>
            </a:r>
            <a:r>
              <a:rPr lang="en-US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ori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-F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5' </a:t>
            </a:r>
            <a:r>
              <a:rPr lang="en-US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gcaagcagcagattacgcgca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3'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pBR322ori-F</a:t>
            </a:r>
            <a:b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5' </a:t>
            </a:r>
            <a:r>
              <a:rPr lang="en-US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gggaaacgcctggtatcttt</a:t>
            </a:r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3'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gcaagcagcagattacgcgcagaaaaaaaggatctcaagaagatcctttgatcttttctaAGATCTGCCGNNNNNNNNTCTAGANNNNNNNNGAATGCggggtctgacgctcagtggaacgaaaactcacgttaagggattttggtcatgagattatcaaaaaggatcttcacctagatccttttaaattaaaaatgaagttttaaatcaatctaaagtatatatgagtaaacttggtctgacagttaccaatgcttaatcagtgaggcacctatctcagcgatctgtctatttcgttcatccatagttgcctgactccccgtcgtgtagataactacgatacgggagggcttaccatctggccccagtgctgcaatgataccgcgagacccacgctcaccggctccagatttatcagcaataaaccagccagccggaagggccgagcgcagaagtggtcctgcaactttatccgcctccatccagtctattaattgttgccgggaagctagagtaagtagttcgccagttaatagtttgcgcaacgttgttgccattgctacaggcatcgtggtgtcacgctcgtcgtttggtatggcttcattcagctccggttcccaacgatcaaggcgagttacatgatcccccatgttgtgcaaaaaagcggttagctccttcggtcctccgatcgttgtcagaagtaagttggccgcagtgttatcactcatggttatggcagcactgcataattctcttactgtcatgccatccgtaagatgcttttctgtgactggtgagtactcaaccaagtcattctgagaatagtgtatgcggcgaccgagttgctcttgcccggcgtcaatacgggataataccgcgccacatagcagaactttaaaagtgctcatcattggaaaacgttcttcggggcgaaaactctcaaggatcttaccgctgttgagatccagttcgatgtaacccactcgtgcacccaactgatcttcagcatcttttactttcaccagcgtttctgggtgagcaaaaacaggaaggcaaaatgccgcaaaaaagggaataagggcgacacggaaatgttgaatactcatactcttcctttttcaatattattgaagcatttatcagggttattgtctcatgagcggatacatatttgaatgtatttagaaaaataaacaaataggggttccgcgcacatttccccgaaaagtgccacctggGCATGCNNNNNNNNATGCATNNNNNNNNGGTACCGAGAACCGGGCAGGTCACGCATCCCCCCCTTCCCTCCCACCCCCTGCCAAGCTCTCCCTCCCAGGATCCTCTCTGGCTCCATCGTAAGCAAACCTTAGAGGTTCTGGCAAGGAGAGAGATGGCTCCAGGAAATGGGGGTGTGTCACCAGATAAGGAATCTGCCTAACAGGAGGTGGGGGTTAGACCCAATATCAGGAGACTAGGAAGGAGGAGGCCTAAGGATGGGGCTTTTCTGTCACCAATCCTGTCCCTAGTGGCCCCACTGTGGGGTGGAGGGGACAGATAAAAGTACCCAGAACCAGAGCCACATTAACCGGCCCTGGGAATATAAGGTGGTCCCAGCTCGGGGACACAGGATCCCTGGAGGCAGCAAACATGCTGTCCTGAAGTGGACATAGGGGCCCGGGTTGGAGGAAGAAGACTAGCTGAGCTCTCGGACCCCTGGAAGATGCCATGACAGGGGGCTGGAAGAGCTACCTAGGNNNNNNNNCAATTGNNNNNNNNGCTAGCaacgtaggagcgacTCCAATTCGCCCTATAGTGAGTCGTATTACGCAAGCTTcgttacataacttacggtaaatggcccgcctggctgaccgcccaacgacccccgcccattgacgtcaataatgacgtatgttcccatagtaacgccaatagggactttccattgacgtcaatgggtggagtatttacggtaaactgcccacttggcagtacatcaagtgtatcatatgccaagtacgccccctattgacgtcaatgacggtaaatggcccgcctggcattatgcccagtacatgaccttatgggactttcctacttggcagtacatctacgtattagtcatcgctattaccatggtgatgcggttttggcagtacatcaatgggcgtggatagcggtttgactcacggggatttccaagtctccaccccattgacgtcaatgggagtttgttttggcaccaaaatcaacgggactttccaaaatgtcgtaacaactccgccccattgacgcaaatgggcggtaggcgtgtacggtgggaggtctatataagcagagctACTAGTGCNNNNNNNNcTTAAGNNNNNNNNgaattctagcgccaccatggtgagcaagggcgaggaggataacatggccatcatcaaggagttcatgcgcttcaaggtgcacatggagggctccgtgaacggccacgagttcgagatcgagggcgagggcgagggccgcccctacgagggcacccagaccgccaagctgaaggtgaccaagggtggccccctgcccttcgcctgggacatcctgtcccctcagttcatgtacggctccaaggcctacgtgaagcaccccgccgacatccccgactacttgaagctgtccttccccgagggcttcaagtgggagcgcgtgatgaacttcgaggacggcggcgtggtgaccgtgacccaggactcctccctgcaggacggcgagttcatctacaaggtgaagctgcgcggcaccaacttcccctccgacggccccgtaatgcagaagaagaccatgggctgggaggcctcctccgagcggatgtaccccgaggacggcgccctgaagggcgagatcaagcagaggctgaagctgaaggacggcggccactacgacgctgaggtcaagaccacctacaaggccaagaagcccgtgcagctgcccggcgcctacaacgtcaacatcaagttggacatcacctcccacaacgaggactacaccatcgtggaacagtacgaacgcgccgagggccgccactccaccggcggcatggacgagctgtacaagTGANNNNNNNNTGATCANNNNNNNNACCTGGTcgatctttttccctctgccaaaaattatggggacatcatgaagccccttgagcatctgacttctggctaataaaggaaatttattttcattgcaatagtgtgttggaattttttgtgtctctcactcggaaggacatatgggagggcaaatcatttaaaacatcagaatgagtatttggtttagagtttggcaacatatgcccatatgctggctgccatgaacaaaggttggctataaagaggtcatcagtatatgaaacagccccctgctgtccattccttattccatagaaaagccttgacttgaggttagattttttttatattttgttttgtgttatttttttctttaacatccctaaaattttccttacatgttttactagccagatttttcctcctctcctgactactcccagtcatagctgtccctcttctcttatggagatccctcgacctgcagcccaagctgatccgctgcattaatgaatcggccaacgcgcggggagaggcggtttgcgtattgggcgctcttccgcttcctcgctcactgactcgctgcgctcggtcgttcggctgcggcgagcggtatcagctcactcaaaggcggtaat</a:t>
            </a:r>
          </a:p>
          <a:p>
            <a:r>
              <a:rPr lang="en-US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acggttatccacagaatcaggggataacgcaggaaagaacatgtgagcaaaaggccagcaaaaggccaggaaccgtaaaaaggccgcgttgctggcgtttttccataggctccgcccccctgacgagcatcacaaaaatcgacgctcaagtcagaggtggcgaaacccgacaggactataaagataccaggcgtttccc</a:t>
            </a:r>
          </a:p>
          <a:p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Можно обрезать по первым буквам после </a:t>
            </a:r>
            <a:r>
              <a:rPr lang="ru-RU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праймера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, чтобы убрать </a:t>
            </a:r>
            <a:r>
              <a:rPr lang="ru-RU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неспефику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, но по длине желательно не фильтровать, в обоих случаях могут быть примеси из-за </a:t>
            </a:r>
            <a:r>
              <a:rPr lang="ru-RU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делеций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или </a:t>
            </a:r>
            <a:r>
              <a:rPr lang="ru-RU" b="0" i="0" dirty="0" err="1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неспецифики</a:t>
            </a:r>
            <a:r>
              <a:rPr lang="ru-RU" b="0" i="0" dirty="0" smtClean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4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741" y="54157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PB10 </a:t>
            </a:r>
            <a:r>
              <a:rPr lang="ru-RU" dirty="0" smtClean="0"/>
              <a:t>это длинный </a:t>
            </a:r>
            <a:r>
              <a:rPr lang="en-US" dirty="0" smtClean="0"/>
              <a:t>PCR, </a:t>
            </a:r>
            <a:r>
              <a:rPr lang="ru-RU" dirty="0" smtClean="0"/>
              <a:t>Там должно быть 2 варианта молекул, как предполагает Саша (см. предыдущий слайд)</a:t>
            </a:r>
          </a:p>
          <a:p>
            <a:pPr marL="0" indent="0">
              <a:buNone/>
            </a:pPr>
            <a:r>
              <a:rPr lang="en-US" dirty="0" smtClean="0"/>
              <a:t>PB10 </a:t>
            </a:r>
            <a:r>
              <a:rPr lang="ru-RU" dirty="0" smtClean="0"/>
              <a:t>это смесь разных животных. И зная </a:t>
            </a:r>
            <a:r>
              <a:rPr lang="ru-RU" dirty="0" err="1" smtClean="0"/>
              <a:t>баркоды</a:t>
            </a:r>
            <a:r>
              <a:rPr lang="ru-RU" dirty="0" smtClean="0"/>
              <a:t> нам нужно раскидать молекулы по животным сопоставляя с данными </a:t>
            </a:r>
            <a:r>
              <a:rPr lang="en-US" dirty="0" err="1" smtClean="0"/>
              <a:t>ngs</a:t>
            </a:r>
            <a:r>
              <a:rPr lang="en-US" dirty="0" smtClean="0"/>
              <a:t> PCR</a:t>
            </a:r>
          </a:p>
          <a:p>
            <a:pPr marL="0" indent="0">
              <a:buNone/>
            </a:pPr>
            <a:r>
              <a:rPr lang="ru-RU" dirty="0" smtClean="0"/>
              <a:t>Ещё интересно сколько есть молекул, где находятся не все 5 </a:t>
            </a:r>
            <a:r>
              <a:rPr lang="ru-RU" dirty="0" err="1" smtClean="0"/>
              <a:t>баркодов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4128" y="4153710"/>
            <a:ext cx="8161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/>
              <a:t>Разделить </a:t>
            </a:r>
            <a:r>
              <a:rPr lang="ru-RU" dirty="0" err="1" smtClean="0"/>
              <a:t>риды</a:t>
            </a:r>
            <a:r>
              <a:rPr lang="ru-RU" dirty="0" smtClean="0"/>
              <a:t> по началу и концу 20 букв на </a:t>
            </a:r>
            <a:r>
              <a:rPr lang="en-US" dirty="0" smtClean="0"/>
              <a:t>variant1 </a:t>
            </a:r>
            <a:r>
              <a:rPr lang="ru-RU" dirty="0" smtClean="0"/>
              <a:t>и </a:t>
            </a:r>
            <a:r>
              <a:rPr lang="en-US" dirty="0" smtClean="0"/>
              <a:t>variant2</a:t>
            </a:r>
            <a:r>
              <a:rPr lang="ru-RU" dirty="0" smtClean="0"/>
              <a:t> (</a:t>
            </a:r>
            <a:r>
              <a:rPr lang="en-US" dirty="0" err="1" smtClean="0"/>
              <a:t>cutdadpt</a:t>
            </a:r>
            <a:r>
              <a:rPr lang="ru-RU" dirty="0" smtClean="0"/>
              <a:t>)</a:t>
            </a:r>
            <a:endParaRPr lang="en-US" dirty="0" smtClean="0"/>
          </a:p>
          <a:p>
            <a:pPr marL="342900" indent="-342900">
              <a:buAutoNum type="arabicParenR"/>
            </a:pPr>
            <a:r>
              <a:rPr lang="ru-RU" dirty="0" smtClean="0"/>
              <a:t>Поискать </a:t>
            </a:r>
            <a:r>
              <a:rPr lang="ru-RU" dirty="0" err="1" smtClean="0"/>
              <a:t>анкоры</a:t>
            </a:r>
            <a:r>
              <a:rPr lang="ru-RU" dirty="0" smtClean="0"/>
              <a:t> </a:t>
            </a:r>
            <a:r>
              <a:rPr lang="ru-RU" dirty="0" err="1" smtClean="0"/>
              <a:t>баркодов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smtClean="0"/>
              <a:t>Объединить </a:t>
            </a:r>
            <a:r>
              <a:rPr lang="en-US" dirty="0" smtClean="0"/>
              <a:t>forward </a:t>
            </a:r>
            <a:r>
              <a:rPr lang="ru-RU" dirty="0" smtClean="0"/>
              <a:t>и </a:t>
            </a:r>
            <a:r>
              <a:rPr lang="en-US" dirty="0" smtClean="0"/>
              <a:t>reverse</a:t>
            </a:r>
          </a:p>
          <a:p>
            <a:pPr marL="342900" indent="-342900">
              <a:buAutoNum type="arabicParenR"/>
            </a:pPr>
            <a:r>
              <a:rPr lang="ru-RU" dirty="0" err="1" smtClean="0"/>
              <a:t>Смерджить</a:t>
            </a:r>
            <a:r>
              <a:rPr lang="ru-RU" dirty="0" smtClean="0"/>
              <a:t> похожие молекулы, берём только молекулы с покрытием </a:t>
            </a:r>
            <a:r>
              <a:rPr lang="en-US" dirty="0" smtClean="0"/>
              <a:t>&gt;1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9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923" y="448888"/>
            <a:ext cx="10515600" cy="13255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PB10</a:t>
            </a:r>
            <a:r>
              <a:rPr lang="ru-RU" sz="1800" dirty="0" smtClean="0"/>
              <a:t> (статистика на файле </a:t>
            </a:r>
            <a:r>
              <a:rPr lang="en-US" sz="1800" dirty="0" smtClean="0"/>
              <a:t>PB10_unique_molecules.txt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443593" y="2393889"/>
            <a:ext cx="2986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Всего </a:t>
            </a:r>
            <a:r>
              <a:rPr lang="ru-RU" dirty="0" err="1" smtClean="0"/>
              <a:t>ридов</a:t>
            </a:r>
            <a:r>
              <a:rPr lang="en-US" dirty="0" smtClean="0"/>
              <a:t>: </a:t>
            </a:r>
            <a:r>
              <a:rPr lang="en-US" b="1" dirty="0" smtClean="0"/>
              <a:t>784531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13883" y="3316494"/>
            <a:ext cx="2986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Variant 1: </a:t>
            </a:r>
            <a:r>
              <a:rPr lang="en-US" b="1" dirty="0" smtClean="0"/>
              <a:t>167710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530504" y="3432747"/>
            <a:ext cx="2986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Variant 2: </a:t>
            </a:r>
            <a:r>
              <a:rPr lang="en-US" b="1" dirty="0" smtClean="0"/>
              <a:t>163536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30504" y="3944885"/>
            <a:ext cx="2986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Риды без </a:t>
            </a:r>
            <a:r>
              <a:rPr lang="ru-RU" dirty="0" err="1" smtClean="0"/>
              <a:t>баркодов</a:t>
            </a:r>
            <a:r>
              <a:rPr lang="en-US" dirty="0" smtClean="0"/>
              <a:t>: 3189 (1.9 %) 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49321" y="3897420"/>
            <a:ext cx="2949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Риды без </a:t>
            </a:r>
            <a:r>
              <a:rPr lang="ru-RU" dirty="0" err="1" smtClean="0"/>
              <a:t>баркодов</a:t>
            </a:r>
            <a:r>
              <a:rPr lang="en-US" dirty="0" smtClean="0"/>
              <a:t>: 3510 (2 %)</a:t>
            </a:r>
          </a:p>
          <a:p>
            <a:endParaRPr lang="en-US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238219"/>
              </p:ext>
            </p:extLst>
          </p:nvPr>
        </p:nvGraphicFramePr>
        <p:xfrm>
          <a:off x="2123872" y="4686557"/>
          <a:ext cx="6631020" cy="1943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204">
                  <a:extLst>
                    <a:ext uri="{9D8B030D-6E8A-4147-A177-3AD203B41FA5}">
                      <a16:colId xmlns:a16="http://schemas.microsoft.com/office/drawing/2014/main" val="19727125"/>
                    </a:ext>
                  </a:extLst>
                </a:gridCol>
                <a:gridCol w="1326204">
                  <a:extLst>
                    <a:ext uri="{9D8B030D-6E8A-4147-A177-3AD203B41FA5}">
                      <a16:colId xmlns:a16="http://schemas.microsoft.com/office/drawing/2014/main" val="1983292976"/>
                    </a:ext>
                  </a:extLst>
                </a:gridCol>
                <a:gridCol w="1326204">
                  <a:extLst>
                    <a:ext uri="{9D8B030D-6E8A-4147-A177-3AD203B41FA5}">
                      <a16:colId xmlns:a16="http://schemas.microsoft.com/office/drawing/2014/main" val="2242495523"/>
                    </a:ext>
                  </a:extLst>
                </a:gridCol>
                <a:gridCol w="1326204">
                  <a:extLst>
                    <a:ext uri="{9D8B030D-6E8A-4147-A177-3AD203B41FA5}">
                      <a16:colId xmlns:a16="http://schemas.microsoft.com/office/drawing/2014/main" val="867208404"/>
                    </a:ext>
                  </a:extLst>
                </a:gridCol>
                <a:gridCol w="1326204">
                  <a:extLst>
                    <a:ext uri="{9D8B030D-6E8A-4147-A177-3AD203B41FA5}">
                      <a16:colId xmlns:a16="http://schemas.microsoft.com/office/drawing/2014/main" val="259551877"/>
                    </a:ext>
                  </a:extLst>
                </a:gridCol>
              </a:tblGrid>
              <a:tr h="102224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variant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Количество уникальных молекул</a:t>
                      </a:r>
                      <a:endParaRPr lang="en-US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Количество молекул с покрытием 1</a:t>
                      </a:r>
                      <a:r>
                        <a:rPr lang="en-US" sz="1400" dirty="0" smtClean="0"/>
                        <a:t>: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% молекул с покрытием 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% </a:t>
                      </a:r>
                      <a:r>
                        <a:rPr lang="ru-RU" sz="1400" dirty="0" err="1" smtClean="0"/>
                        <a:t>ридов</a:t>
                      </a:r>
                      <a:r>
                        <a:rPr lang="ru-RU" sz="1400" dirty="0" smtClean="0"/>
                        <a:t>,</a:t>
                      </a:r>
                      <a:r>
                        <a:rPr lang="ru-RU" sz="1400" baseline="0" dirty="0" smtClean="0"/>
                        <a:t> приходящихся на молекулы с покрытием 1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804659"/>
                  </a:ext>
                </a:extLst>
              </a:tr>
              <a:tr h="460641">
                <a:tc>
                  <a:txBody>
                    <a:bodyPr/>
                    <a:lstStyle/>
                    <a:p>
                      <a:r>
                        <a:rPr lang="en-US" dirty="0" smtClean="0"/>
                        <a:t>variant1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142727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139266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97.5 %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783797"/>
                  </a:ext>
                </a:extLst>
              </a:tr>
              <a:tr h="460641">
                <a:tc>
                  <a:txBody>
                    <a:bodyPr/>
                    <a:lstStyle/>
                    <a:p>
                      <a:r>
                        <a:rPr lang="en-US" dirty="0" smtClean="0"/>
                        <a:t>variant2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135869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128533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94.6 %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78.6 %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039936"/>
                  </a:ext>
                </a:extLst>
              </a:tr>
            </a:tbl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 flipH="1">
            <a:off x="2451370" y="2889115"/>
            <a:ext cx="1348904" cy="330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168632" y="2843532"/>
            <a:ext cx="1125164" cy="479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30504" y="2055991"/>
            <a:ext cx="4049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Т. Е. около 60 % </a:t>
            </a:r>
            <a:r>
              <a:rPr lang="ru-RU" dirty="0" err="1" smtClean="0"/>
              <a:t>ридов</a:t>
            </a:r>
            <a:r>
              <a:rPr lang="ru-RU" dirty="0" smtClean="0"/>
              <a:t> вообще не начинаются с тех </a:t>
            </a:r>
            <a:r>
              <a:rPr lang="ru-RU" dirty="0" err="1" smtClean="0"/>
              <a:t>праймеров</a:t>
            </a:r>
            <a:r>
              <a:rPr lang="ru-RU" dirty="0" smtClean="0"/>
              <a:t>, с которых мы хотели.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182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868" y="594066"/>
            <a:ext cx="7594812" cy="5696109"/>
          </a:xfrm>
        </p:spPr>
      </p:pic>
      <p:sp>
        <p:nvSpPr>
          <p:cNvPr id="5" name="TextBox 4"/>
          <p:cNvSpPr txBox="1"/>
          <p:nvPr/>
        </p:nvSpPr>
        <p:spPr>
          <a:xfrm>
            <a:off x="366849" y="2011679"/>
            <a:ext cx="44413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Распределение длин ридов </a:t>
            </a:r>
            <a:r>
              <a:rPr lang="en-US" smtClean="0"/>
              <a:t>PB10.</a:t>
            </a:r>
          </a:p>
          <a:p>
            <a:r>
              <a:rPr lang="ru-RU" smtClean="0"/>
              <a:t>Ещё я взяла несколько рандомных ридов из тех, которые не начинаются с наших праймеров. Они просто выравниваются на мышь.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33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736" y="201106"/>
            <a:ext cx="10515600" cy="4351338"/>
          </a:xfrm>
        </p:spPr>
        <p:txBody>
          <a:bodyPr/>
          <a:lstStyle/>
          <a:p>
            <a:r>
              <a:rPr lang="ru-RU" dirty="0" smtClean="0"/>
              <a:t>Пробуем пересечь с </a:t>
            </a:r>
            <a:r>
              <a:rPr lang="ru-RU" dirty="0" err="1" smtClean="0"/>
              <a:t>баркодами</a:t>
            </a:r>
            <a:r>
              <a:rPr lang="ru-RU" dirty="0" smtClean="0"/>
              <a:t> из ПЦР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168654"/>
              </p:ext>
            </p:extLst>
          </p:nvPr>
        </p:nvGraphicFramePr>
        <p:xfrm>
          <a:off x="356680" y="1935804"/>
          <a:ext cx="5505856" cy="321400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76464">
                  <a:extLst>
                    <a:ext uri="{9D8B030D-6E8A-4147-A177-3AD203B41FA5}">
                      <a16:colId xmlns:a16="http://schemas.microsoft.com/office/drawing/2014/main" val="3609615689"/>
                    </a:ext>
                  </a:extLst>
                </a:gridCol>
                <a:gridCol w="1376464">
                  <a:extLst>
                    <a:ext uri="{9D8B030D-6E8A-4147-A177-3AD203B41FA5}">
                      <a16:colId xmlns:a16="http://schemas.microsoft.com/office/drawing/2014/main" val="1125807061"/>
                    </a:ext>
                  </a:extLst>
                </a:gridCol>
                <a:gridCol w="1376464">
                  <a:extLst>
                    <a:ext uri="{9D8B030D-6E8A-4147-A177-3AD203B41FA5}">
                      <a16:colId xmlns:a16="http://schemas.microsoft.com/office/drawing/2014/main" val="2241977884"/>
                    </a:ext>
                  </a:extLst>
                </a:gridCol>
                <a:gridCol w="1376464">
                  <a:extLst>
                    <a:ext uri="{9D8B030D-6E8A-4147-A177-3AD203B41FA5}">
                      <a16:colId xmlns:a16="http://schemas.microsoft.com/office/drawing/2014/main" val="1129681472"/>
                    </a:ext>
                  </a:extLst>
                </a:gridCol>
              </a:tblGrid>
              <a:tr h="6746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n_unique_molecules_PB10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n_overlapping_barcodes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_overlapping_barcodes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05355090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96.81881051175657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17928555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98.20193637621024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6346130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64.73029045643153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65372783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20.74688796680498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8474268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25.172890733056708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4794997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254387"/>
              </p:ext>
            </p:extLst>
          </p:nvPr>
        </p:nvGraphicFramePr>
        <p:xfrm>
          <a:off x="6110592" y="1935804"/>
          <a:ext cx="5893340" cy="321400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473335">
                  <a:extLst>
                    <a:ext uri="{9D8B030D-6E8A-4147-A177-3AD203B41FA5}">
                      <a16:colId xmlns:a16="http://schemas.microsoft.com/office/drawing/2014/main" val="85642453"/>
                    </a:ext>
                  </a:extLst>
                </a:gridCol>
                <a:gridCol w="1473335">
                  <a:extLst>
                    <a:ext uri="{9D8B030D-6E8A-4147-A177-3AD203B41FA5}">
                      <a16:colId xmlns:a16="http://schemas.microsoft.com/office/drawing/2014/main" val="911962569"/>
                    </a:ext>
                  </a:extLst>
                </a:gridCol>
                <a:gridCol w="1473335">
                  <a:extLst>
                    <a:ext uri="{9D8B030D-6E8A-4147-A177-3AD203B41FA5}">
                      <a16:colId xmlns:a16="http://schemas.microsoft.com/office/drawing/2014/main" val="100052774"/>
                    </a:ext>
                  </a:extLst>
                </a:gridCol>
                <a:gridCol w="1473335">
                  <a:extLst>
                    <a:ext uri="{9D8B030D-6E8A-4147-A177-3AD203B41FA5}">
                      <a16:colId xmlns:a16="http://schemas.microsoft.com/office/drawing/2014/main" val="3507461581"/>
                    </a:ext>
                  </a:extLst>
                </a:gridCol>
              </a:tblGrid>
              <a:tr h="67938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n_unique_molecules_PB10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n_overlapping_barcodes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_overlapping_barcodes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62179227"/>
                  </a:ext>
                </a:extLst>
              </a:tr>
              <a:tr h="506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55.4531490015361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8623477"/>
                  </a:ext>
                </a:extLst>
              </a:tr>
              <a:tr h="506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39.784946236559136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4383575"/>
                  </a:ext>
                </a:extLst>
              </a:tr>
              <a:tr h="506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31.643625192012287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76380955"/>
                  </a:ext>
                </a:extLst>
              </a:tr>
              <a:tr h="506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99.23195084485407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06090556"/>
                  </a:ext>
                </a:extLst>
              </a:tr>
              <a:tr h="5069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92.16589861751152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3628827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05064" y="1338441"/>
            <a:ext cx="1877439" cy="369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Variant 1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274996" y="1383103"/>
            <a:ext cx="1877439" cy="369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Variant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73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Какой процент молекул имеет не все 5 </a:t>
            </a:r>
            <a:r>
              <a:rPr lang="ru-RU" dirty="0" err="1" smtClean="0"/>
              <a:t>баркодов</a:t>
            </a:r>
            <a:r>
              <a:rPr lang="ru-RU" dirty="0" smtClean="0"/>
              <a:t>?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22815"/>
              </p:ext>
            </p:extLst>
          </p:nvPr>
        </p:nvGraphicFramePr>
        <p:xfrm>
          <a:off x="389104" y="2042809"/>
          <a:ext cx="9622151" cy="268483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874741">
                  <a:extLst>
                    <a:ext uri="{9D8B030D-6E8A-4147-A177-3AD203B41FA5}">
                      <a16:colId xmlns:a16="http://schemas.microsoft.com/office/drawing/2014/main" val="1755866946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3210479795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2406166724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530176945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1382579862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475514471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751021422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3557523475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1172907163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356508386"/>
                    </a:ext>
                  </a:extLst>
                </a:gridCol>
                <a:gridCol w="874741">
                  <a:extLst>
                    <a:ext uri="{9D8B030D-6E8A-4147-A177-3AD203B41FA5}">
                      <a16:colId xmlns:a16="http://schemas.microsoft.com/office/drawing/2014/main" val="2231556547"/>
                    </a:ext>
                  </a:extLst>
                </a:gridCol>
              </a:tblGrid>
              <a:tr h="1145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variant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n_unique_molecules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depth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1NA_n_molecules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1Na_count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2NA_n_molecules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2Na_count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3NA_n_molecules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3Na_count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4NA_n_molecules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4Na_count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8970563"/>
                  </a:ext>
                </a:extLst>
              </a:tr>
              <a:tr h="769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variant1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28344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(0.13 %)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6688 (23.60 %)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10906 (38.48 %)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8812 (31.09 %)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53737909"/>
                  </a:ext>
                </a:extLst>
              </a:tr>
              <a:tr h="76953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variant2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992 (2.83 %)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3101 (8.86 %)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25308 (72.30 %)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3048 (8.71 %)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156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585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3540</TotalTime>
  <Words>444</Words>
  <Application>Microsoft Office PowerPoint</Application>
  <PresentationFormat>Широкоэкранный</PresentationFormat>
  <Paragraphs>130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PB10 (статистика на файле PB10_unique_molecules.txt)</vt:lpstr>
      <vt:lpstr>Презентация PowerPoint</vt:lpstr>
      <vt:lpstr>Презентация PowerPoint</vt:lpstr>
      <vt:lpstr>Какой процент молекул имеет не все 5 баркодов?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24</cp:revision>
  <dcterms:created xsi:type="dcterms:W3CDTF">2026-03-12T10:39:09Z</dcterms:created>
  <dcterms:modified xsi:type="dcterms:W3CDTF">2026-03-29T16:37:47Z</dcterms:modified>
</cp:coreProperties>
</file>