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C525-A31D-4931-A31F-AD17134A1F64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1C92-49C3-460C-A2A7-D551C068C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516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C525-A31D-4931-A31F-AD17134A1F64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1C92-49C3-460C-A2A7-D551C068C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201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C525-A31D-4931-A31F-AD17134A1F64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1C92-49C3-460C-A2A7-D551C068C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540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C525-A31D-4931-A31F-AD17134A1F64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1C92-49C3-460C-A2A7-D551C068C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048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C525-A31D-4931-A31F-AD17134A1F64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1C92-49C3-460C-A2A7-D551C068C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463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C525-A31D-4931-A31F-AD17134A1F64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1C92-49C3-460C-A2A7-D551C068C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564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C525-A31D-4931-A31F-AD17134A1F64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1C92-49C3-460C-A2A7-D551C068C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403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C525-A31D-4931-A31F-AD17134A1F64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1C92-49C3-460C-A2A7-D551C068C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264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C525-A31D-4931-A31F-AD17134A1F64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1C92-49C3-460C-A2A7-D551C068C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658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C525-A31D-4931-A31F-AD17134A1F64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1C92-49C3-460C-A2A7-D551C068C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444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C525-A31D-4931-A31F-AD17134A1F64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01C92-49C3-460C-A2A7-D551C068C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011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CC525-A31D-4931-A31F-AD17134A1F64}" type="datetimeFigureOut">
              <a:rPr lang="ru-RU" smtClean="0"/>
              <a:t>26.03.2026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01C92-49C3-460C-A2A7-D551C068C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024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PB1 </a:t>
            </a:r>
            <a:r>
              <a:rPr lang="ru-RU" smtClean="0"/>
              <a:t>и </a:t>
            </a:r>
            <a:r>
              <a:rPr lang="en-US" smtClean="0"/>
              <a:t>PB2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Такие же библиотеки как </a:t>
            </a:r>
            <a:r>
              <a:rPr lang="en-US" smtClean="0"/>
              <a:t>A1 </a:t>
            </a:r>
            <a:r>
              <a:rPr lang="ru-RU" smtClean="0"/>
              <a:t>и </a:t>
            </a:r>
            <a:r>
              <a:rPr lang="en-US" smtClean="0"/>
              <a:t>A2 </a:t>
            </a:r>
            <a:r>
              <a:rPr lang="ru-RU" smtClean="0"/>
              <a:t>по структуре, но баркоды немного другие.</a:t>
            </a:r>
            <a:r>
              <a:rPr lang="en-US" smtClean="0"/>
              <a:t> </a:t>
            </a:r>
            <a:r>
              <a:rPr lang="ru-RU" smtClean="0"/>
              <a:t>И что то ещё другое. Интересно посмотреть как это скажется на пересечении баркодов между молекулами. Используем вот эти последовательности в качестве  анкоров</a:t>
            </a:r>
            <a:r>
              <a:rPr lang="en-US" smtClean="0"/>
              <a:t>:</a:t>
            </a:r>
          </a:p>
          <a:p>
            <a:endParaRPr 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732608" y="3593182"/>
            <a:ext cx="1072678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001080"/>
                </a:solidFill>
                <a:latin typeface="Consolas" panose="020B0609020204030204" pitchFamily="49" charset="0"/>
              </a:rPr>
              <a:t>anchor_pairs</a:t>
            </a:r>
            <a:r>
              <a:rPr lang="en-US">
                <a:solidFill>
                  <a:srgbClr val="3B3B3B"/>
                </a:solidFill>
                <a:latin typeface="Consolas" panose="020B0609020204030204" pitchFamily="49" charset="0"/>
              </a:rPr>
              <a:t> 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>
                <a:solidFill>
                  <a:srgbClr val="3B3B3B"/>
                </a:solidFill>
                <a:latin typeface="Consolas" panose="020B0609020204030204" pitchFamily="49" charset="0"/>
              </a:rPr>
              <a:t> [</a:t>
            </a:r>
          </a:p>
          <a:p>
            <a:r>
              <a:rPr lang="en-US">
                <a:solidFill>
                  <a:srgbClr val="3B3B3B"/>
                </a:solidFill>
                <a:latin typeface="Consolas" panose="020B0609020204030204" pitchFamily="49" charset="0"/>
              </a:rPr>
              <a:t>    (</a:t>
            </a:r>
            <a:r>
              <a:rPr lang="en-US">
                <a:solidFill>
                  <a:srgbClr val="A31515"/>
                </a:solidFill>
                <a:latin typeface="Consolas" panose="020B0609020204030204" pitchFamily="49" charset="0"/>
              </a:rPr>
              <a:t>"GGCTGGAAGAGCTACCTAGG"</a:t>
            </a:r>
            <a:r>
              <a:rPr lang="en-US">
                <a:solidFill>
                  <a:srgbClr val="3B3B3B"/>
                </a:solidFill>
                <a:latin typeface="Consolas" panose="020B0609020204030204" pitchFamily="49" charset="0"/>
              </a:rPr>
              <a:t>, </a:t>
            </a:r>
            <a:r>
              <a:rPr lang="en-US">
                <a:solidFill>
                  <a:srgbClr val="A31515"/>
                </a:solidFill>
                <a:latin typeface="Consolas" panose="020B0609020204030204" pitchFamily="49" charset="0"/>
              </a:rPr>
              <a:t>"GCTAGCAACGTAGGAGCGAC"</a:t>
            </a:r>
            <a:r>
              <a:rPr lang="en-US">
                <a:solidFill>
                  <a:srgbClr val="3B3B3B"/>
                </a:solidFill>
                <a:latin typeface="Consolas" panose="020B0609020204030204" pitchFamily="49" charset="0"/>
              </a:rPr>
              <a:t>),</a:t>
            </a:r>
          </a:p>
          <a:p>
            <a:r>
              <a:rPr lang="en-US">
                <a:solidFill>
                  <a:srgbClr val="3B3B3B"/>
                </a:solidFill>
                <a:latin typeface="Consolas" panose="020B0609020204030204" pitchFamily="49" charset="0"/>
              </a:rPr>
              <a:t>    (</a:t>
            </a:r>
            <a:r>
              <a:rPr lang="en-US">
                <a:solidFill>
                  <a:srgbClr val="A31515"/>
                </a:solidFill>
                <a:latin typeface="Consolas" panose="020B0609020204030204" pitchFamily="49" charset="0"/>
              </a:rPr>
              <a:t>"ATAAGCAGAGCTACTAGTGC"</a:t>
            </a:r>
            <a:r>
              <a:rPr lang="en-US">
                <a:solidFill>
                  <a:srgbClr val="3B3B3B"/>
                </a:solidFill>
                <a:latin typeface="Consolas" panose="020B0609020204030204" pitchFamily="49" charset="0"/>
              </a:rPr>
              <a:t>, </a:t>
            </a:r>
            <a:r>
              <a:rPr lang="en-US">
                <a:solidFill>
                  <a:srgbClr val="A31515"/>
                </a:solidFill>
                <a:latin typeface="Consolas" panose="020B0609020204030204" pitchFamily="49" charset="0"/>
              </a:rPr>
              <a:t>"GAATTCTAGCGCCACCATGG"</a:t>
            </a:r>
            <a:r>
              <a:rPr lang="en-US">
                <a:solidFill>
                  <a:srgbClr val="3B3B3B"/>
                </a:solidFill>
                <a:latin typeface="Consolas" panose="020B0609020204030204" pitchFamily="49" charset="0"/>
              </a:rPr>
              <a:t>),</a:t>
            </a:r>
          </a:p>
          <a:p>
            <a:r>
              <a:rPr lang="en-US">
                <a:solidFill>
                  <a:srgbClr val="3B3B3B"/>
                </a:solidFill>
                <a:latin typeface="Consolas" panose="020B0609020204030204" pitchFamily="49" charset="0"/>
              </a:rPr>
              <a:t>    (</a:t>
            </a:r>
            <a:r>
              <a:rPr lang="en-US">
                <a:solidFill>
                  <a:srgbClr val="A31515"/>
                </a:solidFill>
                <a:latin typeface="Consolas" panose="020B0609020204030204" pitchFamily="49" charset="0"/>
              </a:rPr>
              <a:t>"TGGACGAGCTGTACAAGTGA"</a:t>
            </a:r>
            <a:r>
              <a:rPr lang="en-US">
                <a:solidFill>
                  <a:srgbClr val="3B3B3B"/>
                </a:solidFill>
                <a:latin typeface="Consolas" panose="020B0609020204030204" pitchFamily="49" charset="0"/>
              </a:rPr>
              <a:t>, </a:t>
            </a:r>
            <a:r>
              <a:rPr lang="en-US">
                <a:solidFill>
                  <a:srgbClr val="A31515"/>
                </a:solidFill>
                <a:latin typeface="Consolas" panose="020B0609020204030204" pitchFamily="49" charset="0"/>
              </a:rPr>
              <a:t>"ACCTGGTCGATCTTTTTCCC"</a:t>
            </a:r>
            <a:r>
              <a:rPr lang="en-US">
                <a:solidFill>
                  <a:srgbClr val="3B3B3B"/>
                </a:solidFill>
                <a:latin typeface="Consolas" panose="020B0609020204030204" pitchFamily="49" charset="0"/>
              </a:rPr>
              <a:t>),</a:t>
            </a:r>
          </a:p>
          <a:p>
            <a:r>
              <a:rPr lang="en-US">
                <a:solidFill>
                  <a:srgbClr val="3B3B3B"/>
                </a:solidFill>
                <a:latin typeface="Consolas" panose="020B0609020204030204" pitchFamily="49" charset="0"/>
              </a:rPr>
              <a:t>    (</a:t>
            </a:r>
            <a:r>
              <a:rPr lang="en-US">
                <a:solidFill>
                  <a:srgbClr val="A31515"/>
                </a:solidFill>
                <a:latin typeface="Consolas" panose="020B0609020204030204" pitchFamily="49" charset="0"/>
              </a:rPr>
              <a:t>"ATCTTTTCTAAGATCTGCCG"</a:t>
            </a:r>
            <a:r>
              <a:rPr lang="en-US">
                <a:solidFill>
                  <a:srgbClr val="3B3B3B"/>
                </a:solidFill>
                <a:latin typeface="Consolas" panose="020B0609020204030204" pitchFamily="49" charset="0"/>
              </a:rPr>
              <a:t>, </a:t>
            </a:r>
            <a:r>
              <a:rPr lang="en-US">
                <a:solidFill>
                  <a:srgbClr val="A31515"/>
                </a:solidFill>
                <a:latin typeface="Consolas" panose="020B0609020204030204" pitchFamily="49" charset="0"/>
              </a:rPr>
              <a:t>"GAATGCGGGGTCTGACGCTC"</a:t>
            </a:r>
            <a:r>
              <a:rPr lang="en-US">
                <a:solidFill>
                  <a:srgbClr val="3B3B3B"/>
                </a:solidFill>
                <a:latin typeface="Consolas" panose="020B0609020204030204" pitchFamily="49" charset="0"/>
              </a:rPr>
              <a:t>),</a:t>
            </a:r>
          </a:p>
          <a:p>
            <a:r>
              <a:rPr lang="en-US">
                <a:solidFill>
                  <a:srgbClr val="3B3B3B"/>
                </a:solidFill>
                <a:latin typeface="Consolas" panose="020B0609020204030204" pitchFamily="49" charset="0"/>
              </a:rPr>
              <a:t>    (</a:t>
            </a:r>
            <a:r>
              <a:rPr lang="en-US">
                <a:solidFill>
                  <a:srgbClr val="A31515"/>
                </a:solidFill>
                <a:latin typeface="Consolas" panose="020B0609020204030204" pitchFamily="49" charset="0"/>
              </a:rPr>
              <a:t>"AAAGTGCCACCTGGGCATGC"</a:t>
            </a:r>
            <a:r>
              <a:rPr lang="en-US">
                <a:solidFill>
                  <a:srgbClr val="3B3B3B"/>
                </a:solidFill>
                <a:latin typeface="Consolas" panose="020B0609020204030204" pitchFamily="49" charset="0"/>
              </a:rPr>
              <a:t>,</a:t>
            </a:r>
            <a:r>
              <a:rPr lang="en-US">
                <a:solidFill>
                  <a:srgbClr val="A31515"/>
                </a:solidFill>
                <a:latin typeface="Consolas" panose="020B0609020204030204" pitchFamily="49" charset="0"/>
              </a:rPr>
              <a:t>"GGTACCGAGAACCGGGCAGG"</a:t>
            </a:r>
            <a:r>
              <a:rPr lang="en-US">
                <a:solidFill>
                  <a:srgbClr val="3B3B3B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>
                <a:solidFill>
                  <a:srgbClr val="3B3B3B"/>
                </a:solidFill>
                <a:latin typeface="Consolas" panose="020B0609020204030204" pitchFamily="49" charset="0"/>
              </a:rPr>
              <a:t>]</a:t>
            </a:r>
            <a:endParaRPr lang="en-US" b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84320" y="70474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>
                <a:solidFill>
                  <a:srgbClr val="000000"/>
                </a:solidFill>
                <a:latin typeface="Roboto"/>
              </a:rPr>
              <a:t>PB1 - 5х-test библиотека, линеаризованная Cas9 </a:t>
            </a:r>
            <a:endParaRPr lang="ru-RU" smtClean="0">
              <a:solidFill>
                <a:srgbClr val="000000"/>
              </a:solidFill>
              <a:latin typeface="Roboto"/>
            </a:endParaRPr>
          </a:p>
          <a:p>
            <a:r>
              <a:rPr lang="ru-RU" smtClean="0">
                <a:solidFill>
                  <a:srgbClr val="000000"/>
                </a:solidFill>
                <a:latin typeface="Roboto"/>
              </a:rPr>
              <a:t>PB2 </a:t>
            </a:r>
            <a:r>
              <a:rPr lang="ru-RU">
                <a:solidFill>
                  <a:srgbClr val="000000"/>
                </a:solidFill>
                <a:latin typeface="Roboto"/>
              </a:rPr>
              <a:t>- 3+2х-test библиотека, линеаризованная Cas9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572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Какие баркоды чаще всего участвуют в гибридных молекулах</a:t>
            </a:r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5063896"/>
              </p:ext>
            </p:extLst>
          </p:nvPr>
        </p:nvGraphicFramePr>
        <p:xfrm>
          <a:off x="838200" y="1690688"/>
          <a:ext cx="4952931" cy="194938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733768">
                  <a:extLst>
                    <a:ext uri="{9D8B030D-6E8A-4147-A177-3AD203B41FA5}">
                      <a16:colId xmlns:a16="http://schemas.microsoft.com/office/drawing/2014/main" val="689040299"/>
                    </a:ext>
                  </a:extLst>
                </a:gridCol>
                <a:gridCol w="733768">
                  <a:extLst>
                    <a:ext uri="{9D8B030D-6E8A-4147-A177-3AD203B41FA5}">
                      <a16:colId xmlns:a16="http://schemas.microsoft.com/office/drawing/2014/main" val="959153213"/>
                    </a:ext>
                  </a:extLst>
                </a:gridCol>
                <a:gridCol w="703193">
                  <a:extLst>
                    <a:ext uri="{9D8B030D-6E8A-4147-A177-3AD203B41FA5}">
                      <a16:colId xmlns:a16="http://schemas.microsoft.com/office/drawing/2014/main" val="2638746156"/>
                    </a:ext>
                  </a:extLst>
                </a:gridCol>
                <a:gridCol w="580898">
                  <a:extLst>
                    <a:ext uri="{9D8B030D-6E8A-4147-A177-3AD203B41FA5}">
                      <a16:colId xmlns:a16="http://schemas.microsoft.com/office/drawing/2014/main" val="3437666918"/>
                    </a:ext>
                  </a:extLst>
                </a:gridCol>
                <a:gridCol w="733768">
                  <a:extLst>
                    <a:ext uri="{9D8B030D-6E8A-4147-A177-3AD203B41FA5}">
                      <a16:colId xmlns:a16="http://schemas.microsoft.com/office/drawing/2014/main" val="1839563173"/>
                    </a:ext>
                  </a:extLst>
                </a:gridCol>
                <a:gridCol w="733768">
                  <a:extLst>
                    <a:ext uri="{9D8B030D-6E8A-4147-A177-3AD203B41FA5}">
                      <a16:colId xmlns:a16="http://schemas.microsoft.com/office/drawing/2014/main" val="581318484"/>
                    </a:ext>
                  </a:extLst>
                </a:gridCol>
                <a:gridCol w="733768">
                  <a:extLst>
                    <a:ext uri="{9D8B030D-6E8A-4147-A177-3AD203B41FA5}">
                      <a16:colId xmlns:a16="http://schemas.microsoft.com/office/drawing/2014/main" val="2294068593"/>
                    </a:ext>
                  </a:extLst>
                </a:gridCol>
              </a:tblGrid>
              <a:tr h="106546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 depth threshold (&gt;thr)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Pairs with same bc1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Pairs with same bc2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Pairs with same bc3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Pairs with same bc4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Pairs with same bc5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86835883"/>
                  </a:ext>
                </a:extLst>
              </a:tr>
              <a:tr h="219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PB1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504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163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1178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302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220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47596411"/>
                  </a:ext>
                </a:extLst>
              </a:tr>
              <a:tr h="219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PB1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504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163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1178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302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220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33166992"/>
                  </a:ext>
                </a:extLst>
              </a:tr>
              <a:tr h="219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PB1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422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142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1065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252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146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09917194"/>
                  </a:ext>
                </a:extLst>
              </a:tr>
              <a:tr h="219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PB1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386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1003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208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128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03788020"/>
                  </a:ext>
                </a:extLst>
              </a:tr>
            </a:tbl>
          </a:graphicData>
        </a:graphic>
      </p:graphicFrame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7338043"/>
              </p:ext>
            </p:extLst>
          </p:nvPr>
        </p:nvGraphicFramePr>
        <p:xfrm>
          <a:off x="698862" y="4142150"/>
          <a:ext cx="4952931" cy="1949382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733768">
                  <a:extLst>
                    <a:ext uri="{9D8B030D-6E8A-4147-A177-3AD203B41FA5}">
                      <a16:colId xmlns:a16="http://schemas.microsoft.com/office/drawing/2014/main" val="689040299"/>
                    </a:ext>
                  </a:extLst>
                </a:gridCol>
                <a:gridCol w="733768">
                  <a:extLst>
                    <a:ext uri="{9D8B030D-6E8A-4147-A177-3AD203B41FA5}">
                      <a16:colId xmlns:a16="http://schemas.microsoft.com/office/drawing/2014/main" val="959153213"/>
                    </a:ext>
                  </a:extLst>
                </a:gridCol>
                <a:gridCol w="703193">
                  <a:extLst>
                    <a:ext uri="{9D8B030D-6E8A-4147-A177-3AD203B41FA5}">
                      <a16:colId xmlns:a16="http://schemas.microsoft.com/office/drawing/2014/main" val="2638746156"/>
                    </a:ext>
                  </a:extLst>
                </a:gridCol>
                <a:gridCol w="580898">
                  <a:extLst>
                    <a:ext uri="{9D8B030D-6E8A-4147-A177-3AD203B41FA5}">
                      <a16:colId xmlns:a16="http://schemas.microsoft.com/office/drawing/2014/main" val="3437666918"/>
                    </a:ext>
                  </a:extLst>
                </a:gridCol>
                <a:gridCol w="733768">
                  <a:extLst>
                    <a:ext uri="{9D8B030D-6E8A-4147-A177-3AD203B41FA5}">
                      <a16:colId xmlns:a16="http://schemas.microsoft.com/office/drawing/2014/main" val="1839563173"/>
                    </a:ext>
                  </a:extLst>
                </a:gridCol>
                <a:gridCol w="733768">
                  <a:extLst>
                    <a:ext uri="{9D8B030D-6E8A-4147-A177-3AD203B41FA5}">
                      <a16:colId xmlns:a16="http://schemas.microsoft.com/office/drawing/2014/main" val="581318484"/>
                    </a:ext>
                  </a:extLst>
                </a:gridCol>
                <a:gridCol w="733768">
                  <a:extLst>
                    <a:ext uri="{9D8B030D-6E8A-4147-A177-3AD203B41FA5}">
                      <a16:colId xmlns:a16="http://schemas.microsoft.com/office/drawing/2014/main" val="2294068593"/>
                    </a:ext>
                  </a:extLst>
                </a:gridCol>
              </a:tblGrid>
              <a:tr h="106546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Read depth threshold (&gt;thr)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Pairs with same bc1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Pairs with same bc2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Pairs with same bc3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Pairs with same bc4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Pairs with same bc5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86835883"/>
                  </a:ext>
                </a:extLst>
              </a:tr>
              <a:tr h="219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PB2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47596411"/>
                  </a:ext>
                </a:extLst>
              </a:tr>
              <a:tr h="219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PB2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33166992"/>
                  </a:ext>
                </a:extLst>
              </a:tr>
              <a:tr h="219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PB2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09917194"/>
                  </a:ext>
                </a:extLst>
              </a:tr>
              <a:tr h="21913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PB2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03788020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451386" y="1625267"/>
            <a:ext cx="4902414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mtClean="0">
                <a:latin typeface="Arial" panose="020B0604020202020204" pitchFamily="34" charset="0"/>
              </a:rPr>
              <a:t>Мы считаем </a:t>
            </a: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пары</a:t>
            </a: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совпадающие </a:t>
            </a:r>
            <a:r>
              <a:rPr kumimoji="0" lang="ru-RU" altLang="ru-RU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 конкретной позиции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 не: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пары, совпадающие </a:t>
            </a:r>
            <a:r>
              <a:rPr kumimoji="0" lang="ru-RU" altLang="ru-RU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только по этой позиции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То есть: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если пара совпадает по 3 баркодам → она попадёт </a:t>
            </a:r>
            <a:r>
              <a:rPr kumimoji="0" lang="ru-RU" altLang="ru-RU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 bc1, bc2, bc3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62354" y="4946469"/>
            <a:ext cx="4040777" cy="1236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837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075932"/>
              </p:ext>
            </p:extLst>
          </p:nvPr>
        </p:nvGraphicFramePr>
        <p:xfrm>
          <a:off x="923106" y="2361881"/>
          <a:ext cx="6679475" cy="107800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335895">
                  <a:extLst>
                    <a:ext uri="{9D8B030D-6E8A-4147-A177-3AD203B41FA5}">
                      <a16:colId xmlns:a16="http://schemas.microsoft.com/office/drawing/2014/main" val="1890881203"/>
                    </a:ext>
                  </a:extLst>
                </a:gridCol>
                <a:gridCol w="1335895">
                  <a:extLst>
                    <a:ext uri="{9D8B030D-6E8A-4147-A177-3AD203B41FA5}">
                      <a16:colId xmlns:a16="http://schemas.microsoft.com/office/drawing/2014/main" val="379804197"/>
                    </a:ext>
                  </a:extLst>
                </a:gridCol>
                <a:gridCol w="1335895">
                  <a:extLst>
                    <a:ext uri="{9D8B030D-6E8A-4147-A177-3AD203B41FA5}">
                      <a16:colId xmlns:a16="http://schemas.microsoft.com/office/drawing/2014/main" val="61606617"/>
                    </a:ext>
                  </a:extLst>
                </a:gridCol>
                <a:gridCol w="1335895">
                  <a:extLst>
                    <a:ext uri="{9D8B030D-6E8A-4147-A177-3AD203B41FA5}">
                      <a16:colId xmlns:a16="http://schemas.microsoft.com/office/drawing/2014/main" val="597538109"/>
                    </a:ext>
                  </a:extLst>
                </a:gridCol>
                <a:gridCol w="1335895">
                  <a:extLst>
                    <a:ext uri="{9D8B030D-6E8A-4147-A177-3AD203B41FA5}">
                      <a16:colId xmlns:a16="http://schemas.microsoft.com/office/drawing/2014/main" val="1897590938"/>
                    </a:ext>
                  </a:extLst>
                </a:gridCol>
              </a:tblGrid>
              <a:tr h="53900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pairs_with_same_bc1_norm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pairs_with_same_bc2_norm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pairs_with_same_bc3_norm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pairs_with_same_bc4_norm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pairs_with_same_bc5_norm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881839441"/>
                  </a:ext>
                </a:extLst>
              </a:tr>
              <a:tr h="53900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0.00894445722031929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0.0009198629888285061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0.002808002808002808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0.0013071737209668245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0.000702000702000702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45789688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0201099"/>
              </p:ext>
            </p:extLst>
          </p:nvPr>
        </p:nvGraphicFramePr>
        <p:xfrm>
          <a:off x="978620" y="914283"/>
          <a:ext cx="6568445" cy="120875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271454">
                  <a:extLst>
                    <a:ext uri="{9D8B030D-6E8A-4147-A177-3AD203B41FA5}">
                      <a16:colId xmlns:a16="http://schemas.microsoft.com/office/drawing/2014/main" val="2506708168"/>
                    </a:ext>
                  </a:extLst>
                </a:gridCol>
                <a:gridCol w="1355924">
                  <a:extLst>
                    <a:ext uri="{9D8B030D-6E8A-4147-A177-3AD203B41FA5}">
                      <a16:colId xmlns:a16="http://schemas.microsoft.com/office/drawing/2014/main" val="642957672"/>
                    </a:ext>
                  </a:extLst>
                </a:gridCol>
                <a:gridCol w="1313689">
                  <a:extLst>
                    <a:ext uri="{9D8B030D-6E8A-4147-A177-3AD203B41FA5}">
                      <a16:colId xmlns:a16="http://schemas.microsoft.com/office/drawing/2014/main" val="1920772403"/>
                    </a:ext>
                  </a:extLst>
                </a:gridCol>
                <a:gridCol w="1313689">
                  <a:extLst>
                    <a:ext uri="{9D8B030D-6E8A-4147-A177-3AD203B41FA5}">
                      <a16:colId xmlns:a16="http://schemas.microsoft.com/office/drawing/2014/main" val="2973249437"/>
                    </a:ext>
                  </a:extLst>
                </a:gridCol>
                <a:gridCol w="1313689">
                  <a:extLst>
                    <a:ext uri="{9D8B030D-6E8A-4147-A177-3AD203B41FA5}">
                      <a16:colId xmlns:a16="http://schemas.microsoft.com/office/drawing/2014/main" val="2695634448"/>
                    </a:ext>
                  </a:extLst>
                </a:gridCol>
              </a:tblGrid>
              <a:tr h="6043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pairs_with_same_bc1_norm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pairs_with_same_bc2_norm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pairs_with_same_bc3_norm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pairs_with_same_bc4_norm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pairs_with_same_bc5_norm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527126624"/>
                  </a:ext>
                </a:extLst>
              </a:tr>
              <a:tr h="60437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0.0007420549326776552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0.00023998998814773372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0.001734406172012456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0.000444644027120341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0.00032391286743865903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84634230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0036" y="4025944"/>
            <a:ext cx="5695950" cy="12096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23106" y="306104"/>
            <a:ext cx="11704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/>
              <a:t>Попробуем нормализовать, чтобы сравнить </a:t>
            </a:r>
            <a:r>
              <a:rPr lang="en-US" smtClean="0"/>
              <a:t>PB1 </a:t>
            </a:r>
            <a:r>
              <a:rPr lang="ru-RU" smtClean="0"/>
              <a:t>и </a:t>
            </a:r>
            <a:r>
              <a:rPr lang="en-US" smtClean="0"/>
              <a:t>PB2 </a:t>
            </a:r>
            <a:r>
              <a:rPr lang="ru-RU" smtClean="0"/>
              <a:t>между собой.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136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PB1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788" y="1690688"/>
            <a:ext cx="8972550" cy="4486275"/>
          </a:xfrm>
        </p:spPr>
      </p:pic>
      <p:sp>
        <p:nvSpPr>
          <p:cNvPr id="5" name="Прямоугольник 4"/>
          <p:cNvSpPr/>
          <p:nvPr/>
        </p:nvSpPr>
        <p:spPr>
          <a:xfrm>
            <a:off x="1671694" y="1302323"/>
            <a:ext cx="96821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number of unique molecules in lib PB1: 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136328 (depth&gt;1 and merge similar allowing 1 error)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829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896" y="1123406"/>
            <a:ext cx="9837240" cy="4918620"/>
          </a:xfr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947057" y="10822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PB1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3704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6413" y="1702231"/>
            <a:ext cx="5593415" cy="4474732"/>
          </a:xfr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947057" y="10822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PB1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0863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PB2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822" y="1646754"/>
            <a:ext cx="8702676" cy="4351338"/>
          </a:xfrm>
        </p:spPr>
      </p:pic>
      <p:sp>
        <p:nvSpPr>
          <p:cNvPr id="5" name="Прямоугольник 4"/>
          <p:cNvSpPr/>
          <p:nvPr/>
        </p:nvSpPr>
        <p:spPr>
          <a:xfrm>
            <a:off x="761831" y="1321356"/>
            <a:ext cx="115820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number of unique molecules in lib PB2: 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51924 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depth&gt;1 and merge similar allowing 1 error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610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662" y="1825625"/>
            <a:ext cx="8702676" cy="4351338"/>
          </a:xfr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PB2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7055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634" y="1355629"/>
            <a:ext cx="6647152" cy="5317722"/>
          </a:xfr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755469" y="-8336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PB2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6201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104500" y="1522072"/>
          <a:ext cx="5738950" cy="223266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147790">
                  <a:extLst>
                    <a:ext uri="{9D8B030D-6E8A-4147-A177-3AD203B41FA5}">
                      <a16:colId xmlns:a16="http://schemas.microsoft.com/office/drawing/2014/main" val="1148732214"/>
                    </a:ext>
                  </a:extLst>
                </a:gridCol>
                <a:gridCol w="1147790">
                  <a:extLst>
                    <a:ext uri="{9D8B030D-6E8A-4147-A177-3AD203B41FA5}">
                      <a16:colId xmlns:a16="http://schemas.microsoft.com/office/drawing/2014/main" val="878458322"/>
                    </a:ext>
                  </a:extLst>
                </a:gridCol>
                <a:gridCol w="1147790">
                  <a:extLst>
                    <a:ext uri="{9D8B030D-6E8A-4147-A177-3AD203B41FA5}">
                      <a16:colId xmlns:a16="http://schemas.microsoft.com/office/drawing/2014/main" val="1275385338"/>
                    </a:ext>
                  </a:extLst>
                </a:gridCol>
                <a:gridCol w="1267970">
                  <a:extLst>
                    <a:ext uri="{9D8B030D-6E8A-4147-A177-3AD203B41FA5}">
                      <a16:colId xmlns:a16="http://schemas.microsoft.com/office/drawing/2014/main" val="3580225888"/>
                    </a:ext>
                  </a:extLst>
                </a:gridCol>
                <a:gridCol w="1027610">
                  <a:extLst>
                    <a:ext uri="{9D8B030D-6E8A-4147-A177-3AD203B41FA5}">
                      <a16:colId xmlns:a16="http://schemas.microsoft.com/office/drawing/2014/main" val="2643414299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lib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Read depth threshold (&gt;</a:t>
                      </a:r>
                      <a:r>
                        <a:rPr lang="en-US" sz="1600" u="none" strike="noStrike" dirty="0" err="1">
                          <a:effectLst/>
                        </a:rPr>
                        <a:t>thr</a:t>
                      </a:r>
                      <a:r>
                        <a:rPr lang="en-US" sz="1600" u="none" strike="noStrike" dirty="0">
                          <a:effectLst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Number of reads in nonoverlapping molecules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Number of molecules with barcode overlapping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Number of unique nonoverlapping molecules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741304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PB1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1433862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1166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135162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536820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PB1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1433862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</a:rPr>
                        <a:t>1166</a:t>
                      </a:r>
                      <a:r>
                        <a:rPr lang="en-US" sz="1600" u="none" strike="noStrike" dirty="0" smtClean="0">
                          <a:effectLst/>
                        </a:rPr>
                        <a:t> (0.86 %)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135162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9412229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PB1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1416167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994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125963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226968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PB1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1389022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848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116759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198318235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104503" y="3754732"/>
          <a:ext cx="5477692" cy="150114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369423">
                  <a:extLst>
                    <a:ext uri="{9D8B030D-6E8A-4147-A177-3AD203B41FA5}">
                      <a16:colId xmlns:a16="http://schemas.microsoft.com/office/drawing/2014/main" val="51669994"/>
                    </a:ext>
                  </a:extLst>
                </a:gridCol>
                <a:gridCol w="1369423">
                  <a:extLst>
                    <a:ext uri="{9D8B030D-6E8A-4147-A177-3AD203B41FA5}">
                      <a16:colId xmlns:a16="http://schemas.microsoft.com/office/drawing/2014/main" val="3297495197"/>
                    </a:ext>
                  </a:extLst>
                </a:gridCol>
                <a:gridCol w="1369423">
                  <a:extLst>
                    <a:ext uri="{9D8B030D-6E8A-4147-A177-3AD203B41FA5}">
                      <a16:colId xmlns:a16="http://schemas.microsoft.com/office/drawing/2014/main" val="1693886585"/>
                    </a:ext>
                  </a:extLst>
                </a:gridCol>
                <a:gridCol w="1369423">
                  <a:extLst>
                    <a:ext uri="{9D8B030D-6E8A-4147-A177-3AD203B41FA5}">
                      <a16:colId xmlns:a16="http://schemas.microsoft.com/office/drawing/2014/main" val="1855321026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Pairs with 4 same barcodes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Pairs with 3 same barcodes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Pairs with 2 same barcodes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Pairs with 1 same barcode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2942461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54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2195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5503767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54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2195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7337556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32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1923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817924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1767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712400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516983" y="1084218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PB2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988423" y="1084218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PB1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/>
          </p:nvPr>
        </p:nvGraphicFramePr>
        <p:xfrm>
          <a:off x="5947952" y="1477748"/>
          <a:ext cx="5913120" cy="2232659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182624">
                  <a:extLst>
                    <a:ext uri="{9D8B030D-6E8A-4147-A177-3AD203B41FA5}">
                      <a16:colId xmlns:a16="http://schemas.microsoft.com/office/drawing/2014/main" val="2253494625"/>
                    </a:ext>
                  </a:extLst>
                </a:gridCol>
                <a:gridCol w="1182624">
                  <a:extLst>
                    <a:ext uri="{9D8B030D-6E8A-4147-A177-3AD203B41FA5}">
                      <a16:colId xmlns:a16="http://schemas.microsoft.com/office/drawing/2014/main" val="2645859177"/>
                    </a:ext>
                  </a:extLst>
                </a:gridCol>
                <a:gridCol w="1182624">
                  <a:extLst>
                    <a:ext uri="{9D8B030D-6E8A-4147-A177-3AD203B41FA5}">
                      <a16:colId xmlns:a16="http://schemas.microsoft.com/office/drawing/2014/main" val="1021491926"/>
                    </a:ext>
                  </a:extLst>
                </a:gridCol>
                <a:gridCol w="1182624">
                  <a:extLst>
                    <a:ext uri="{9D8B030D-6E8A-4147-A177-3AD203B41FA5}">
                      <a16:colId xmlns:a16="http://schemas.microsoft.com/office/drawing/2014/main" val="2770805549"/>
                    </a:ext>
                  </a:extLst>
                </a:gridCol>
                <a:gridCol w="1182624">
                  <a:extLst>
                    <a:ext uri="{9D8B030D-6E8A-4147-A177-3AD203B41FA5}">
                      <a16:colId xmlns:a16="http://schemas.microsoft.com/office/drawing/2014/main" val="1154728498"/>
                    </a:ext>
                  </a:extLst>
                </a:gridCol>
              </a:tblGrid>
              <a:tr h="110349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lib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Read depth threshold (&gt;</a:t>
                      </a:r>
                      <a:r>
                        <a:rPr lang="en-US" sz="1600" u="none" strike="noStrike" dirty="0" err="1">
                          <a:effectLst/>
                        </a:rPr>
                        <a:t>thr</a:t>
                      </a:r>
                      <a:r>
                        <a:rPr lang="en-US" sz="1600" u="none" strike="noStrike" dirty="0">
                          <a:effectLst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Number of reads in nonoverlapping molecules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Number of molecules with barcode overlapping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Number of unique nonoverlapping molecules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266358080"/>
                  </a:ext>
                </a:extLst>
              </a:tr>
              <a:tr h="28229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PB2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1412368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407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51517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3367419"/>
                  </a:ext>
                </a:extLst>
              </a:tr>
              <a:tr h="28229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PB2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</a:rPr>
                        <a:t>1412368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</a:rPr>
                        <a:t>407</a:t>
                      </a:r>
                      <a:r>
                        <a:rPr lang="en-US" sz="1600" u="none" strike="noStrike" dirty="0" smtClean="0">
                          <a:effectLst/>
                        </a:rPr>
                        <a:t> (0.8 %)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51517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13388363"/>
                  </a:ext>
                </a:extLst>
              </a:tr>
              <a:tr h="28229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PB2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1410177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367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50243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64484577"/>
                  </a:ext>
                </a:extLst>
              </a:tr>
              <a:tr h="28229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PB2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1406770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349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49062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38501343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/>
          </p:nvPr>
        </p:nvGraphicFramePr>
        <p:xfrm>
          <a:off x="5738946" y="3754732"/>
          <a:ext cx="6226628" cy="150114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556657">
                  <a:extLst>
                    <a:ext uri="{9D8B030D-6E8A-4147-A177-3AD203B41FA5}">
                      <a16:colId xmlns:a16="http://schemas.microsoft.com/office/drawing/2014/main" val="1612634521"/>
                    </a:ext>
                  </a:extLst>
                </a:gridCol>
                <a:gridCol w="1556657">
                  <a:extLst>
                    <a:ext uri="{9D8B030D-6E8A-4147-A177-3AD203B41FA5}">
                      <a16:colId xmlns:a16="http://schemas.microsoft.com/office/drawing/2014/main" val="1254470612"/>
                    </a:ext>
                  </a:extLst>
                </a:gridCol>
                <a:gridCol w="1556657">
                  <a:extLst>
                    <a:ext uri="{9D8B030D-6E8A-4147-A177-3AD203B41FA5}">
                      <a16:colId xmlns:a16="http://schemas.microsoft.com/office/drawing/2014/main" val="1541897096"/>
                    </a:ext>
                  </a:extLst>
                </a:gridCol>
                <a:gridCol w="1556657">
                  <a:extLst>
                    <a:ext uri="{9D8B030D-6E8A-4147-A177-3AD203B41FA5}">
                      <a16:colId xmlns:a16="http://schemas.microsoft.com/office/drawing/2014/main" val="3692352718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Pairs with 4 same barcodes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Pairs with 3 same barcodes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Pairs with 2 same barcodes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Pairs with 1 same barcode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7255932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85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932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954951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85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932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5393023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75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890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81724305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69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820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854433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447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1148" y="205831"/>
            <a:ext cx="10515600" cy="4351338"/>
          </a:xfrm>
        </p:spPr>
        <p:txBody>
          <a:bodyPr/>
          <a:lstStyle/>
          <a:p>
            <a:r>
              <a:rPr lang="ru-RU" smtClean="0"/>
              <a:t>Почему  </a:t>
            </a:r>
            <a:r>
              <a:rPr lang="en-US" smtClean="0"/>
              <a:t>Number of molecules with barcode overlapping</a:t>
            </a:r>
            <a:r>
              <a:rPr lang="ru-RU" smtClean="0"/>
              <a:t> != </a:t>
            </a:r>
            <a:r>
              <a:rPr lang="en-US" smtClean="0"/>
              <a:t>sum(pairs with n barcodes)</a:t>
            </a:r>
            <a:endParaRPr lang="en-US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2283" y="1162125"/>
            <a:ext cx="5032892" cy="5134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2586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13234</TotalTime>
  <Words>518</Words>
  <Application>Microsoft Office PowerPoint</Application>
  <PresentationFormat>Широкоэкранный</PresentationFormat>
  <Paragraphs>209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Consolas</vt:lpstr>
      <vt:lpstr>Roboto</vt:lpstr>
      <vt:lpstr>Тема Office</vt:lpstr>
      <vt:lpstr>PB1 и PB2</vt:lpstr>
      <vt:lpstr>PB1</vt:lpstr>
      <vt:lpstr>Презентация PowerPoint</vt:lpstr>
      <vt:lpstr>Презентация PowerPoint</vt:lpstr>
      <vt:lpstr>PB2</vt:lpstr>
      <vt:lpstr>Презентация PowerPoint</vt:lpstr>
      <vt:lpstr>Презентация PowerPoint</vt:lpstr>
      <vt:lpstr>Презентация PowerPoint</vt:lpstr>
      <vt:lpstr>Презентация PowerPoint</vt:lpstr>
      <vt:lpstr>Какие баркоды чаще всего участвуют в гибридных молекулах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Белокопытова Полина Станиславовна</dc:creator>
  <cp:lastModifiedBy>Белокопытова Полина Станиславовна</cp:lastModifiedBy>
  <cp:revision>9</cp:revision>
  <dcterms:created xsi:type="dcterms:W3CDTF">2026-03-18T15:48:20Z</dcterms:created>
  <dcterms:modified xsi:type="dcterms:W3CDTF">2026-03-30T10:26:39Z</dcterms:modified>
</cp:coreProperties>
</file>