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7" r:id="rId7"/>
    <p:sldId id="266" r:id="rId8"/>
    <p:sldId id="269" r:id="rId9"/>
    <p:sldId id="262" r:id="rId10"/>
    <p:sldId id="263" r:id="rId11"/>
    <p:sldId id="270" r:id="rId12"/>
    <p:sldId id="271" r:id="rId13"/>
    <p:sldId id="274" r:id="rId14"/>
    <p:sldId id="275" r:id="rId15"/>
    <p:sldId id="273" r:id="rId16"/>
    <p:sldId id="278" r:id="rId17"/>
    <p:sldId id="282" r:id="rId18"/>
    <p:sldId id="283" r:id="rId19"/>
    <p:sldId id="284" r:id="rId20"/>
    <p:sldId id="272" r:id="rId21"/>
    <p:sldId id="276" r:id="rId22"/>
    <p:sldId id="285" r:id="rId23"/>
    <p:sldId id="279" r:id="rId24"/>
    <p:sldId id="280" r:id="rId25"/>
    <p:sldId id="277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4CB7ADA-E9A9-41D6-9816-8EC39CBF19CE}">
          <p14:sldIdLst>
            <p14:sldId id="256"/>
            <p14:sldId id="257"/>
            <p14:sldId id="260"/>
            <p14:sldId id="259"/>
            <p14:sldId id="261"/>
            <p14:sldId id="267"/>
            <p14:sldId id="266"/>
            <p14:sldId id="269"/>
            <p14:sldId id="262"/>
            <p14:sldId id="263"/>
            <p14:sldId id="270"/>
            <p14:sldId id="271"/>
            <p14:sldId id="274"/>
            <p14:sldId id="275"/>
            <p14:sldId id="273"/>
            <p14:sldId id="278"/>
            <p14:sldId id="282"/>
          </p14:sldIdLst>
        </p14:section>
        <p14:section name="Раздел без заголовка" id="{BA0D2730-1889-43AF-BACF-9F056D85DA6D}">
          <p14:sldIdLst>
            <p14:sldId id="283"/>
            <p14:sldId id="284"/>
            <p14:sldId id="272"/>
            <p14:sldId id="276"/>
            <p14:sldId id="285"/>
            <p14:sldId id="279"/>
            <p14:sldId id="280"/>
            <p14:sldId id="277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9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0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3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4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8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8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43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5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8A57-1ED7-4BE5-9957-029AAC018516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E16B-55C6-45C8-954C-17496EE58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6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enchling.com/s/seq-wbV3yNgkflVYRvvSKBEu?m=slm-qcJC2KyaEzcCuMkFQ2ZF" TargetMode="External"/><Relationship Id="rId2" Type="http://schemas.openxmlformats.org/officeDocument/2006/relationships/hyperlink" Target="https://benchling.com/s/seq-4TFwoXeAMByEBwF3N1A4?m=slm-kjMBJi8WBp0QGxWvAx1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07" y="396980"/>
            <a:ext cx="1173915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Библиотеки #1 и 2</a:t>
            </a:r>
          </a:p>
          <a:p>
            <a:r>
              <a:rPr lang="ru-RU" sz="1400" b="0" i="0" u="sng" dirty="0" smtClean="0">
                <a:solidFill>
                  <a:srgbClr val="2C2D2E"/>
                </a:solidFill>
                <a:effectLst/>
                <a:latin typeface="Arial" panose="020B0604020202020204" pitchFamily="34" charset="0"/>
                <a:hlinkClick r:id="rId2"/>
              </a:rPr>
              <a:t>https://benchling.com/s/seq-4TFwoXeAMByEBwF3N1A4?m=slm-kjMBJi8WBp0QGxWvAx1P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Библиотеки #3 (TRE)</a:t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u="sng" dirty="0" smtClean="0">
                <a:solidFill>
                  <a:srgbClr val="2C2D2E"/>
                </a:solidFill>
                <a:effectLst/>
                <a:latin typeface="Arial" panose="020B0604020202020204" pitchFamily="34" charset="0"/>
                <a:hlinkClick r:id="rId3"/>
              </a:rPr>
              <a:t>https://benchling.com/s/seq-wbV3yNgkflVYRvvSKBEu?m=slm-qcJC2KyaEzcCuMkFQ2ZF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сайт для линеаризации Cas9</a:t>
            </a: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GTCACCAATCCTGTCCCTAG</a:t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PS </a:t>
            </a: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Вот статья со списком длинных повторенных участков человека</a:t>
            </a: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10.1186/1471-2164-9-533</a:t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1400" b="0" i="0" dirty="0" smtClean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Я оттуда брал несколько генов для мыши, и получалось как-то норм. Это из </a:t>
            </a:r>
            <a:r>
              <a:rPr lang="ru-RU" sz="1400" b="0" i="0" dirty="0" err="1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генбанка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районы Usp17le (n=6), Pr13d1 (n=3), Duxf3 (n=5) и </a:t>
            </a:r>
            <a:r>
              <a:rPr lang="ru-RU" sz="1400" b="0" i="0" dirty="0" err="1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тд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. Но хотелось бы более научный подход, чтобы получить список из 10-20 последовательностей (желательно генов), которые </a:t>
            </a:r>
            <a:r>
              <a:rPr lang="ru-RU" sz="1400" b="0" i="0" dirty="0" err="1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тандемно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повторяются 3-20 раз. Чтобы еще они не отличались или слабо отличались между линиями мышей (C57Bl, 129 и другие основные).</a:t>
            </a:r>
          </a:p>
          <a:p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 идеале, чтобы участки были на разных хромосомах, чтобы не приходилось тандемы обрабатывать </a:t>
            </a:r>
            <a:r>
              <a:rPr lang="ru-RU" sz="1400" b="0" i="0" dirty="0" err="1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рестриктазой</a:t>
            </a:r>
            <a:r>
              <a:rPr lang="ru-RU" sz="1400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, но это наверно нереально.</a:t>
            </a:r>
            <a:endParaRPr lang="ru-RU" sz="14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6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9636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3998" y="801721"/>
            <a:ext cx="6922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допустимые ошибки в консервативной части и 2 допустимы</a:t>
            </a:r>
            <a:r>
              <a:rPr lang="ru-RU" dirty="0"/>
              <a:t>е</a:t>
            </a:r>
            <a:r>
              <a:rPr lang="ru-RU" dirty="0" smtClean="0"/>
              <a:t> ошибки в последовательности 5 </a:t>
            </a:r>
            <a:r>
              <a:rPr lang="ru-RU" dirty="0" err="1" smtClean="0"/>
              <a:t>баркодов</a:t>
            </a:r>
            <a:r>
              <a:rPr lang="ru-RU" dirty="0" smtClean="0"/>
              <a:t> + исключаем молекулы с пересекающимися </a:t>
            </a:r>
            <a:r>
              <a:rPr lang="ru-RU" dirty="0" err="1" smtClean="0"/>
              <a:t>баркодами</a:t>
            </a:r>
            <a:r>
              <a:rPr lang="ru-RU" dirty="0" smtClean="0"/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79" y="1996435"/>
            <a:ext cx="9144018" cy="457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648" y="227485"/>
            <a:ext cx="10515600" cy="4351338"/>
          </a:xfrm>
        </p:spPr>
        <p:txBody>
          <a:bodyPr/>
          <a:lstStyle/>
          <a:p>
            <a:r>
              <a:rPr lang="ru-RU" dirty="0" smtClean="0"/>
              <a:t>Изменили концепцию поиска </a:t>
            </a:r>
            <a:r>
              <a:rPr lang="ru-RU" dirty="0" err="1" smtClean="0"/>
              <a:t>баркодов</a:t>
            </a:r>
            <a:r>
              <a:rPr lang="ru-RU" dirty="0" smtClean="0"/>
              <a:t>. Теперь </a:t>
            </a:r>
            <a:r>
              <a:rPr lang="ru-RU" dirty="0" err="1" smtClean="0"/>
              <a:t>баркод</a:t>
            </a:r>
            <a:r>
              <a:rPr lang="ru-RU" dirty="0" smtClean="0"/>
              <a:t> это всё, что находится между двумя </a:t>
            </a:r>
            <a:r>
              <a:rPr lang="ru-RU" dirty="0" err="1" smtClean="0"/>
              <a:t>анкорами</a:t>
            </a:r>
            <a:r>
              <a:rPr lang="ru-RU" dirty="0" smtClean="0"/>
              <a:t>, соответственно </a:t>
            </a:r>
            <a:r>
              <a:rPr lang="ru-RU" dirty="0" err="1" smtClean="0"/>
              <a:t>баркоды</a:t>
            </a:r>
            <a:r>
              <a:rPr lang="ru-RU" dirty="0" smtClean="0"/>
              <a:t> могут быть разной длины.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9729" y="4480515"/>
            <a:ext cx="79577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anchor_pairs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"CCTGCCCGGTTCTCGGTACC"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"GCATGCCCAGGTGGCACTTT"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"GTCGCTCCTACGTTGCTAGC"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"CCTAGGTAGCTCTTCCAGCC"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"CCATGGTGGCGCTAGAATTC"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"GCACTAGTAGCTCTGCTTAT"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"GGGAAAAAGATCGACCAGGT"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"TCACTTGTACAGCTCGTCCA"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"GAGCGTCAGACCCCGCATTC"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"CGGCAGATCTTAGAAAAGAT"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59" y="1869121"/>
            <a:ext cx="9572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anchor_pairs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"AAAGTGCCACCTGGGCATGC"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"GGTACCGAGAACCGGGCAGG"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"GGCTGGAAGAGCTACCTAGG"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"GCTAGCAACGTAGGAGCGAC"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"ATAAGCAGAGCTACTAGTGC"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"GAATTCTAGCGCCACCATGG"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"TGGACGAGCTGTACAAGTGA"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"ACCTGGTCGATCTTTTTCCC"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"ATCTTTTCTAAGATCTGCCG"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"GAATGCGGGGTCTGACGCTC"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7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42109" y="9460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скольких </a:t>
            </a:r>
            <a:r>
              <a:rPr lang="ru-RU" dirty="0" err="1" smtClean="0"/>
              <a:t>ридах</a:t>
            </a:r>
            <a:r>
              <a:rPr lang="ru-RU" dirty="0" smtClean="0"/>
              <a:t> нашлись </a:t>
            </a:r>
            <a:r>
              <a:rPr lang="ru-RU" dirty="0" err="1" smtClean="0"/>
              <a:t>баркоды</a:t>
            </a:r>
            <a:r>
              <a:rPr lang="ru-RU" dirty="0" smtClean="0"/>
              <a:t>, если менять количество допустимых ошибок?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64709"/>
              </p:ext>
            </p:extLst>
          </p:nvPr>
        </p:nvGraphicFramePr>
        <p:xfrm>
          <a:off x="908987" y="1756324"/>
          <a:ext cx="5947720" cy="172402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89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9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5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95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errors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number_of_reads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number_of_unique_molecules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 of total reads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744237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135004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82.35160683876065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878877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170570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97.24984536327734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894957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176729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99.02913588224814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899232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178389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99.50217487283274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9636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14994" y="4177938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допускать 2 ошибки в консервативной части </a:t>
            </a:r>
            <a:r>
              <a:rPr lang="ru-RU" dirty="0" err="1" smtClean="0"/>
              <a:t>баркодов</a:t>
            </a:r>
            <a:r>
              <a:rPr lang="ru-RU" dirty="0" smtClean="0"/>
              <a:t>, то </a:t>
            </a:r>
            <a:r>
              <a:rPr lang="ru-RU" dirty="0" err="1" smtClean="0"/>
              <a:t>анкоры</a:t>
            </a:r>
            <a:r>
              <a:rPr lang="ru-RU" dirty="0" smtClean="0"/>
              <a:t> ищутся в 99% всех </a:t>
            </a:r>
            <a:r>
              <a:rPr lang="ru-RU" dirty="0" err="1" smtClean="0"/>
              <a:t>ридов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Возьмём этот файл.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134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8" y="1860461"/>
            <a:ext cx="8702676" cy="4351338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19636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29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3" y="740524"/>
            <a:ext cx="10248964" cy="512448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9636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80114" y="55860"/>
            <a:ext cx="4293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оси </a:t>
            </a:r>
            <a:r>
              <a:rPr lang="en-US" dirty="0" smtClean="0"/>
              <a:t>x </a:t>
            </a:r>
            <a:r>
              <a:rPr lang="ru-RU" dirty="0" smtClean="0"/>
              <a:t>покрытие одной молекулы, то есть количество </a:t>
            </a:r>
            <a:r>
              <a:rPr lang="ru-RU" dirty="0" err="1" smtClean="0"/>
              <a:t>ридов</a:t>
            </a:r>
            <a:r>
              <a:rPr lang="ru-RU" dirty="0" smtClean="0"/>
              <a:t>. А по </a:t>
            </a:r>
            <a:r>
              <a:rPr lang="en-US" dirty="0" smtClean="0"/>
              <a:t>Y </a:t>
            </a:r>
            <a:r>
              <a:rPr lang="ru-RU" dirty="0" smtClean="0"/>
              <a:t>количество молекул с таким покрытием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22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9636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97576" y="78634"/>
            <a:ext cx="9527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Проверяем как влияет отсечение по количеству </a:t>
            </a:r>
            <a:r>
              <a:rPr lang="ru-RU" dirty="0" err="1" smtClean="0"/>
              <a:t>ридов</a:t>
            </a:r>
            <a:r>
              <a:rPr lang="ru-RU" dirty="0" smtClean="0"/>
              <a:t> на пересечения </a:t>
            </a:r>
            <a:r>
              <a:rPr lang="ru-RU" dirty="0" err="1" smtClean="0"/>
              <a:t>баркодов</a:t>
            </a:r>
            <a:r>
              <a:rPr lang="ru-RU" dirty="0" smtClean="0"/>
              <a:t> между молекулами.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9006" y="5657671"/>
            <a:ext cx="11824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отсечь все молекулы с покрытием </a:t>
            </a:r>
            <a:r>
              <a:rPr lang="en-US" dirty="0" smtClean="0"/>
              <a:t>&lt;=2</a:t>
            </a:r>
            <a:r>
              <a:rPr lang="ru-RU" dirty="0" smtClean="0"/>
              <a:t>,то </a:t>
            </a:r>
            <a:r>
              <a:rPr lang="en-US" dirty="0" smtClean="0"/>
              <a:t>85 % </a:t>
            </a:r>
            <a:r>
              <a:rPr lang="ru-RU" dirty="0" smtClean="0"/>
              <a:t>всех </a:t>
            </a:r>
            <a:r>
              <a:rPr lang="ru-RU" dirty="0" err="1" smtClean="0"/>
              <a:t>ридов</a:t>
            </a:r>
            <a:r>
              <a:rPr lang="ru-RU" dirty="0" smtClean="0"/>
              <a:t> будут приходится на молекулы, у которых нет пересечений. Если дальше отсекать молекулы по покрытию, то мы будем терять уникальные молекулы, не имеющие никаких пересечений, </a:t>
            </a:r>
            <a:r>
              <a:rPr lang="ru-RU" dirty="0" err="1" smtClean="0"/>
              <a:t>соответсвенно</a:t>
            </a:r>
            <a:r>
              <a:rPr lang="ru-RU" dirty="0" smtClean="0"/>
              <a:t> их вряд ли можно </a:t>
            </a:r>
            <a:r>
              <a:rPr lang="ru-RU" dirty="0" err="1" smtClean="0"/>
              <a:t>смерджить</a:t>
            </a:r>
            <a:r>
              <a:rPr lang="ru-RU" dirty="0" smtClean="0"/>
              <a:t> с чем либо. И тогда разнообразие молекул получается 93572, что странно. Но есть </a:t>
            </a:r>
            <a:r>
              <a:rPr lang="ru-RU" dirty="0" err="1" smtClean="0"/>
              <a:t>баркоды</a:t>
            </a:r>
            <a:r>
              <a:rPr lang="ru-RU" dirty="0" smtClean="0"/>
              <a:t>, которые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21352"/>
              </p:ext>
            </p:extLst>
          </p:nvPr>
        </p:nvGraphicFramePr>
        <p:xfrm>
          <a:off x="324139" y="737688"/>
          <a:ext cx="11266971" cy="499778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13255">
                  <a:extLst>
                    <a:ext uri="{9D8B030D-6E8A-4147-A177-3AD203B41FA5}">
                      <a16:colId xmlns:a16="http://schemas.microsoft.com/office/drawing/2014/main" xmlns="" val="765536615"/>
                    </a:ext>
                  </a:extLst>
                </a:gridCol>
                <a:gridCol w="813255">
                  <a:extLst>
                    <a:ext uri="{9D8B030D-6E8A-4147-A177-3AD203B41FA5}">
                      <a16:colId xmlns:a16="http://schemas.microsoft.com/office/drawing/2014/main" xmlns="" val="2419243826"/>
                    </a:ext>
                  </a:extLst>
                </a:gridCol>
                <a:gridCol w="813255">
                  <a:extLst>
                    <a:ext uri="{9D8B030D-6E8A-4147-A177-3AD203B41FA5}">
                      <a16:colId xmlns:a16="http://schemas.microsoft.com/office/drawing/2014/main" xmlns="" val="595322459"/>
                    </a:ext>
                  </a:extLst>
                </a:gridCol>
                <a:gridCol w="813255">
                  <a:extLst>
                    <a:ext uri="{9D8B030D-6E8A-4147-A177-3AD203B41FA5}">
                      <a16:colId xmlns:a16="http://schemas.microsoft.com/office/drawing/2014/main" xmlns="" val="2491245455"/>
                    </a:ext>
                  </a:extLst>
                </a:gridCol>
                <a:gridCol w="3676592">
                  <a:extLst>
                    <a:ext uri="{9D8B030D-6E8A-4147-A177-3AD203B41FA5}">
                      <a16:colId xmlns:a16="http://schemas.microsoft.com/office/drawing/2014/main" xmlns="" val="1631786338"/>
                    </a:ext>
                  </a:extLst>
                </a:gridCol>
                <a:gridCol w="3524104">
                  <a:extLst>
                    <a:ext uri="{9D8B030D-6E8A-4147-A177-3AD203B41FA5}">
                      <a16:colId xmlns:a16="http://schemas.microsoft.com/office/drawing/2014/main" xmlns="" val="652822649"/>
                    </a:ext>
                  </a:extLst>
                </a:gridCol>
                <a:gridCol w="813255">
                  <a:extLst>
                    <a:ext uri="{9D8B030D-6E8A-4147-A177-3AD203B41FA5}">
                      <a16:colId xmlns:a16="http://schemas.microsoft.com/office/drawing/2014/main" xmlns="" val="3795532877"/>
                    </a:ext>
                  </a:extLst>
                </a:gridCol>
              </a:tblGrid>
              <a:tr h="716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sample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Acceptable Errors in conservative bp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Read depth threshold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Number of molecules with barcode overlapping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unique nonoverlapping molecules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Proc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1596928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358750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118122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58607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39.69654687069493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023758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772652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7985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93572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85.49579465571061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2422878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767487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86589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84.92427503316806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5627185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744782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78254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82.41191239428547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5884638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711856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2396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69707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78.76857162142275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0119357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670588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61223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74.20216856564619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926425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620780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52810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68.69079405265505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2670465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567073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45083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62.747985849771666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1385938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511596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38112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56.60932290692695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8350549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454741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31775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50.318180963140584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278712"/>
                  </a:ext>
                </a:extLst>
              </a:tr>
              <a:tr h="31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401013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26392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44.37304905995257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2" marR="5002" marT="50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24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748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560" y="231956"/>
            <a:ext cx="10515600" cy="4351338"/>
          </a:xfrm>
        </p:spPr>
        <p:txBody>
          <a:bodyPr/>
          <a:lstStyle/>
          <a:p>
            <a:r>
              <a:rPr lang="ru-RU" dirty="0" smtClean="0"/>
              <a:t>Но сейчас появились </a:t>
            </a:r>
            <a:r>
              <a:rPr lang="ru-RU" dirty="0" err="1" smtClean="0"/>
              <a:t>баркоды</a:t>
            </a:r>
            <a:r>
              <a:rPr lang="ru-RU" dirty="0" smtClean="0"/>
              <a:t> разной длины, посмотрим какой длины они. И, возможно, если отсечь короткие, будет какое то адекватное количество уникальных молекул.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856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394" y="2859122"/>
            <a:ext cx="4734530" cy="37876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881" y="156812"/>
            <a:ext cx="4708004" cy="376640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0" y="246182"/>
            <a:ext cx="4832879" cy="386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03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942" y="5186343"/>
            <a:ext cx="10515600" cy="12309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Больше всего </a:t>
            </a:r>
            <a:r>
              <a:rPr lang="ru-RU" dirty="0" err="1" smtClean="0"/>
              <a:t>баркодов</a:t>
            </a:r>
            <a:r>
              <a:rPr lang="ru-RU" dirty="0" smtClean="0"/>
              <a:t> длиной 22, это как раз ожидаемая длина. Попробуем для них пересчитать статистики количества уникальных молекул</a:t>
            </a:r>
            <a:endParaRPr lang="ru-RU" dirty="0"/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5" y="164605"/>
            <a:ext cx="5729454" cy="45835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23" y="164605"/>
            <a:ext cx="5781397" cy="462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51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60940"/>
              </p:ext>
            </p:extLst>
          </p:nvPr>
        </p:nvGraphicFramePr>
        <p:xfrm>
          <a:off x="428367" y="980304"/>
          <a:ext cx="10906896" cy="48851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13268"/>
                <a:gridCol w="913268"/>
                <a:gridCol w="913268"/>
                <a:gridCol w="2054854"/>
                <a:gridCol w="2497218"/>
                <a:gridCol w="2701752"/>
                <a:gridCol w="913268"/>
              </a:tblGrid>
              <a:tr h="79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sample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Acceptable Errors in conservative bp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Read depth threshold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Number of molecules with barcode overlapping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unique nonoverlapping molecules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Proc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407900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7602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55616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45.135112107474455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436455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52914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48.29479125978859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428195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48417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47.380802473302346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413979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43520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45.80776801946597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394746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38669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43.67959049761489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371310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33926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41.08634095765222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342702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29131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37.920797228378795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312222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24768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34.54811221480728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281922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20976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31.195344632418276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250709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17504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27.741551412975763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221375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14568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24.495674044599554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9636" y="-752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53299" y="129369"/>
            <a:ext cx="701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тех молекул, где все </a:t>
            </a:r>
            <a:r>
              <a:rPr lang="ru-RU" dirty="0" err="1" smtClean="0"/>
              <a:t>баркоды</a:t>
            </a:r>
            <a:r>
              <a:rPr lang="ru-RU" dirty="0" smtClean="0"/>
              <a:t> имеют длину 22. На них приходится 451787 </a:t>
            </a:r>
            <a:r>
              <a:rPr lang="ru-RU" dirty="0" err="1" smtClean="0"/>
              <a:t>ридов</a:t>
            </a:r>
            <a:r>
              <a:rPr lang="ru-RU" dirty="0" smtClean="0"/>
              <a:t>, т е примерно половина.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942" y="91122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Олиг</a:t>
            </a:r>
            <a:r>
              <a:rPr lang="ru-RU" dirty="0" smtClean="0"/>
              <a:t> 1 </a:t>
            </a:r>
            <a:r>
              <a:rPr lang="en-US" dirty="0" err="1" smtClean="0"/>
              <a:t>aaagtgccacctggGCATGCNNNNNNNNATGCATNNNNNNNNGGTACCGAGAACCGGGCAGG</a:t>
            </a:r>
            <a:endParaRPr lang="ru-RU" dirty="0" smtClean="0"/>
          </a:p>
          <a:p>
            <a:r>
              <a:rPr lang="ru-RU" dirty="0" err="1" smtClean="0"/>
              <a:t>Олиг</a:t>
            </a:r>
            <a:r>
              <a:rPr lang="ru-RU" dirty="0" smtClean="0"/>
              <a:t> 2</a:t>
            </a:r>
          </a:p>
          <a:p>
            <a:pPr marL="0" indent="0">
              <a:buNone/>
            </a:pPr>
            <a:r>
              <a:rPr lang="en-US" dirty="0" err="1" smtClean="0"/>
              <a:t>GGCTGGAAGAGCTACCTAGGNNNNNNNNCAATTGNNNNNNNNGCTAGCaacgtaggagcgac</a:t>
            </a:r>
            <a:endParaRPr lang="ru-RU" dirty="0" smtClean="0"/>
          </a:p>
          <a:p>
            <a:r>
              <a:rPr lang="ru-RU" dirty="0" err="1" smtClean="0"/>
              <a:t>Олиг</a:t>
            </a:r>
            <a:r>
              <a:rPr lang="ru-RU" dirty="0" smtClean="0"/>
              <a:t> 3</a:t>
            </a:r>
          </a:p>
          <a:p>
            <a:pPr marL="0" indent="0">
              <a:buNone/>
            </a:pPr>
            <a:r>
              <a:rPr lang="en-US" dirty="0" err="1" smtClean="0"/>
              <a:t>ataagcagagctACTAGTGCNNNNNNNNcTTAAGNNNNNNNNgaattctagcgccaccatgg</a:t>
            </a:r>
            <a:endParaRPr lang="ru-RU" dirty="0" smtClean="0"/>
          </a:p>
          <a:p>
            <a:r>
              <a:rPr lang="ru-RU" dirty="0" err="1" smtClean="0"/>
              <a:t>Олиг</a:t>
            </a:r>
            <a:r>
              <a:rPr lang="ru-RU" dirty="0" smtClean="0"/>
              <a:t> 4</a:t>
            </a:r>
          </a:p>
          <a:p>
            <a:pPr marL="0" indent="0">
              <a:buNone/>
            </a:pPr>
            <a:r>
              <a:rPr lang="en-US" dirty="0" err="1" smtClean="0"/>
              <a:t>ataagcagagctACTAGTGCNNNNNNNNcTTAAGNNNNNNNNgaattctagcgccaccatgg</a:t>
            </a:r>
            <a:endParaRPr lang="ru-RU" dirty="0" smtClean="0"/>
          </a:p>
          <a:p>
            <a:r>
              <a:rPr lang="ru-RU" dirty="0" err="1" smtClean="0"/>
              <a:t>Олиг</a:t>
            </a:r>
            <a:r>
              <a:rPr lang="ru-RU" dirty="0" smtClean="0"/>
              <a:t> 5</a:t>
            </a:r>
          </a:p>
          <a:p>
            <a:pPr marL="0" indent="0">
              <a:buNone/>
            </a:pPr>
            <a:r>
              <a:rPr lang="en-US" dirty="0" err="1" smtClean="0"/>
              <a:t>atcttttctaAGATCTGCCGNNNNNNNNTCTAGANNNNNNNNGAATGCggggtctgacgctc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402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62401"/>
              </p:ext>
            </p:extLst>
          </p:nvPr>
        </p:nvGraphicFramePr>
        <p:xfrm>
          <a:off x="713902" y="1478317"/>
          <a:ext cx="6140450" cy="11752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61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7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77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errors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number_of_reads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number_of_unique_molecules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 of total reads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1324380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253357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98.98435613979098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13902" y="27319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37873"/>
              </p:ext>
            </p:extLst>
          </p:nvPr>
        </p:nvGraphicFramePr>
        <p:xfrm>
          <a:off x="605498" y="4135842"/>
          <a:ext cx="7197381" cy="137783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85247">
                  <a:extLst>
                    <a:ext uri="{9D8B030D-6E8A-4147-A177-3AD203B41FA5}">
                      <a16:colId xmlns:a16="http://schemas.microsoft.com/office/drawing/2014/main" xmlns="" val="4114255164"/>
                    </a:ext>
                  </a:extLst>
                </a:gridCol>
                <a:gridCol w="1285247">
                  <a:extLst>
                    <a:ext uri="{9D8B030D-6E8A-4147-A177-3AD203B41FA5}">
                      <a16:colId xmlns:a16="http://schemas.microsoft.com/office/drawing/2014/main" xmlns="" val="823346344"/>
                    </a:ext>
                  </a:extLst>
                </a:gridCol>
                <a:gridCol w="1285247">
                  <a:extLst>
                    <a:ext uri="{9D8B030D-6E8A-4147-A177-3AD203B41FA5}">
                      <a16:colId xmlns:a16="http://schemas.microsoft.com/office/drawing/2014/main" xmlns="" val="2398442002"/>
                    </a:ext>
                  </a:extLst>
                </a:gridCol>
                <a:gridCol w="1285247">
                  <a:extLst>
                    <a:ext uri="{9D8B030D-6E8A-4147-A177-3AD203B41FA5}">
                      <a16:colId xmlns:a16="http://schemas.microsoft.com/office/drawing/2014/main" xmlns="" val="1420233998"/>
                    </a:ext>
                  </a:extLst>
                </a:gridCol>
                <a:gridCol w="2056393">
                  <a:extLst>
                    <a:ext uri="{9D8B030D-6E8A-4147-A177-3AD203B41FA5}">
                      <a16:colId xmlns:a16="http://schemas.microsoft.com/office/drawing/2014/main" xmlns="" val="3698210106"/>
                    </a:ext>
                  </a:extLst>
                </a:gridCol>
              </a:tblGrid>
              <a:tr h="91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sample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errors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number_of_reads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number_of_unique_molecules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proc of total reads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4398200"/>
                  </a:ext>
                </a:extLst>
              </a:tr>
              <a:tr h="461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1219735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69351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99.35802400750724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7025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828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463993"/>
              </p:ext>
            </p:extLst>
          </p:nvPr>
        </p:nvGraphicFramePr>
        <p:xfrm>
          <a:off x="522508" y="1433741"/>
          <a:ext cx="9631685" cy="435133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75955">
                  <a:extLst>
                    <a:ext uri="{9D8B030D-6E8A-4147-A177-3AD203B41FA5}">
                      <a16:colId xmlns:a16="http://schemas.microsoft.com/office/drawing/2014/main" xmlns="" val="1231448948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2676670824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1761119569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2736902774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703143887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3983007976"/>
                    </a:ext>
                  </a:extLst>
                </a:gridCol>
                <a:gridCol w="1375955">
                  <a:extLst>
                    <a:ext uri="{9D8B030D-6E8A-4147-A177-3AD203B41FA5}">
                      <a16:colId xmlns:a16="http://schemas.microsoft.com/office/drawing/2014/main" xmlns="" val="2273583722"/>
                    </a:ext>
                  </a:extLst>
                </a:gridCol>
              </a:tblGrid>
              <a:tr h="756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sample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Acceptable Errors in conservative bp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Read depth threshold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Number of </a:t>
                      </a:r>
                      <a:r>
                        <a:rPr lang="en-US" sz="1200" u="none" strike="noStrike" dirty="0" smtClean="0">
                          <a:effectLst/>
                        </a:rPr>
                        <a:t>unique molecules </a:t>
                      </a:r>
                      <a:r>
                        <a:rPr lang="en-US" sz="1200" u="none" strike="noStrike" dirty="0">
                          <a:effectLst/>
                        </a:rPr>
                        <a:t>with barcode overlapping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unique nonoverlapping molecules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Proc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223681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488009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164854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88503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36.47386449162873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8611209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1129514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10993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124833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84.42004261683194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8095394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1123289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6659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112520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83.95478520055397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3640328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1092928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4743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101086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81.68559959161983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0479531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1052094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90391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78.63366042113083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6584736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1002046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80123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74.89306553440326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048432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945480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1923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70529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70.66531436827012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8194212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886365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61975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66.24705056694138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7059275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821991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53846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61.43572833152338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8324181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757120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46598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56.58726024295032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361044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693497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40202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51.83206785807444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126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447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467043"/>
              </p:ext>
            </p:extLst>
          </p:nvPr>
        </p:nvGraphicFramePr>
        <p:xfrm>
          <a:off x="469559" y="2207732"/>
          <a:ext cx="8501448" cy="311391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62681"/>
                <a:gridCol w="1062681"/>
                <a:gridCol w="1062681"/>
                <a:gridCol w="1062681"/>
                <a:gridCol w="1062681"/>
                <a:gridCol w="1062681"/>
                <a:gridCol w="2125362"/>
              </a:tblGrid>
              <a:tr h="807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sample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Acceptable Errors in conservative bp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Read depth threshold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molecules with barcode overlapping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unique nonoverlapping molecules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Proc of reads in nonoverlapping molecules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605379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9664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80707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45.2461155677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645600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71178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48.25223902795954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630946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63395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47.15699691098972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611576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56738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45.70928025985654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587413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50560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43.90333408322614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558680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44761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41.75582543392261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526220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39324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39.32976025602985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492455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34478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36.806159186049904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456122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29923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34.0906254180777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419116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25806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31.32479153104444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383581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22249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28.668900400532447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19897" y="4269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38402" y="819552"/>
            <a:ext cx="701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тех молекул, где все </a:t>
            </a:r>
            <a:r>
              <a:rPr lang="ru-RU" dirty="0" err="1" smtClean="0"/>
              <a:t>баркоды</a:t>
            </a:r>
            <a:r>
              <a:rPr lang="ru-RU" dirty="0" smtClean="0"/>
              <a:t> имеют длину 22. На </a:t>
            </a:r>
            <a:r>
              <a:rPr lang="ru-RU" dirty="0"/>
              <a:t>них приходится </a:t>
            </a:r>
            <a:r>
              <a:rPr lang="ru-RU" dirty="0" smtClean="0"/>
              <a:t>672131 </a:t>
            </a:r>
            <a:r>
              <a:rPr lang="ru-RU" dirty="0" err="1" smtClean="0"/>
              <a:t>ридов</a:t>
            </a:r>
            <a:r>
              <a:rPr lang="ru-RU" dirty="0" smtClean="0"/>
              <a:t>, т </a:t>
            </a:r>
            <a:r>
              <a:rPr lang="ru-RU" smtClean="0"/>
              <a:t>е примерно половина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614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08" y="1773374"/>
            <a:ext cx="8702676" cy="435133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50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03515" y="1152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80114" y="55860"/>
            <a:ext cx="4293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оси </a:t>
            </a:r>
            <a:r>
              <a:rPr lang="en-US" dirty="0" smtClean="0"/>
              <a:t>x </a:t>
            </a:r>
            <a:r>
              <a:rPr lang="ru-RU" dirty="0" smtClean="0"/>
              <a:t>покрытие одной молекулы, то есть количество </a:t>
            </a:r>
            <a:r>
              <a:rPr lang="ru-RU" dirty="0" err="1" smtClean="0"/>
              <a:t>ридов</a:t>
            </a:r>
            <a:r>
              <a:rPr lang="ru-RU" dirty="0" smtClean="0"/>
              <a:t>. А по </a:t>
            </a:r>
            <a:r>
              <a:rPr lang="en-US" dirty="0" smtClean="0"/>
              <a:t>Y </a:t>
            </a:r>
            <a:r>
              <a:rPr lang="ru-RU" dirty="0" smtClean="0"/>
              <a:t>количество молекул с таким покрытием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0"/>
          <a:stretch/>
        </p:blipFill>
        <p:spPr>
          <a:xfrm>
            <a:off x="113203" y="1440855"/>
            <a:ext cx="11573102" cy="54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28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  <p:sp>
        <p:nvSpPr>
          <p:cNvPr id="5" name="Прямоугольник 4"/>
          <p:cNvSpPr/>
          <p:nvPr/>
        </p:nvSpPr>
        <p:spPr>
          <a:xfrm>
            <a:off x="2534195" y="365125"/>
            <a:ext cx="9509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anchor_pairs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 [</a:t>
            </a:r>
          </a:p>
          <a:p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"AAAGTGCCACCTGGGCATGC"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"GGTACCGAGAACCGGGCAGG"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"GGCTGGAAGAGCTACCTAGG"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"GCTAGCAACGTAGGAGCGAC"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   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"TTGATCTTTTCTACTCGAGC"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"GTCGACGGGGTCTGACGCTC"</a:t>
            </a:r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229" y="6176963"/>
            <a:ext cx="878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Почему то третий </a:t>
            </a:r>
            <a:r>
              <a:rPr lang="ru-RU" dirty="0" err="1" smtClean="0"/>
              <a:t>баркод</a:t>
            </a:r>
            <a:r>
              <a:rPr lang="ru-RU" dirty="0" smtClean="0"/>
              <a:t> везде одинаковый. Может я неправильные </a:t>
            </a:r>
            <a:r>
              <a:rPr lang="ru-RU" dirty="0" err="1" smtClean="0"/>
              <a:t>анкоры</a:t>
            </a:r>
            <a:r>
              <a:rPr lang="ru-RU" dirty="0" smtClean="0"/>
              <a:t> искала?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451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55171" y="204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A3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55" y="1700343"/>
            <a:ext cx="9144018" cy="4572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05944" y="142946"/>
            <a:ext cx="4293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оси </a:t>
            </a:r>
            <a:r>
              <a:rPr lang="en-US" dirty="0" smtClean="0"/>
              <a:t>x </a:t>
            </a:r>
            <a:r>
              <a:rPr lang="ru-RU" dirty="0" smtClean="0"/>
              <a:t>покрытие одной молекулы, то есть количество </a:t>
            </a:r>
            <a:r>
              <a:rPr lang="ru-RU" dirty="0" err="1" smtClean="0"/>
              <a:t>ридов</a:t>
            </a:r>
            <a:r>
              <a:rPr lang="ru-RU" dirty="0" smtClean="0"/>
              <a:t>. А по </a:t>
            </a:r>
            <a:r>
              <a:rPr lang="en-US" dirty="0" smtClean="0"/>
              <a:t>Y </a:t>
            </a:r>
            <a:r>
              <a:rPr lang="ru-RU" dirty="0" smtClean="0"/>
              <a:t>количество молекул с таким покрытием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74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208" y="4837612"/>
            <a:ext cx="5593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Обнаружили, что есть вот такие обкусанные </a:t>
            </a:r>
            <a:r>
              <a:rPr lang="ru-RU" dirty="0" err="1" smtClean="0"/>
              <a:t>риды</a:t>
            </a:r>
            <a:r>
              <a:rPr lang="ru-RU" dirty="0" smtClean="0"/>
              <a:t>. Их длина меньше </a:t>
            </a:r>
            <a:r>
              <a:rPr lang="ru-RU" dirty="0" err="1" smtClean="0"/>
              <a:t>плазмиды</a:t>
            </a:r>
            <a:r>
              <a:rPr lang="ru-RU" dirty="0" smtClean="0"/>
              <a:t>, соответственно не все </a:t>
            </a:r>
            <a:r>
              <a:rPr lang="ru-RU" dirty="0" err="1" smtClean="0"/>
              <a:t>баркоды</a:t>
            </a:r>
            <a:r>
              <a:rPr lang="ru-RU" dirty="0" smtClean="0"/>
              <a:t> входят. Поэтому отфильтруем </a:t>
            </a:r>
            <a:r>
              <a:rPr lang="en-US" dirty="0" err="1" smtClean="0"/>
              <a:t>fastq</a:t>
            </a:r>
            <a:r>
              <a:rPr lang="en-US" dirty="0" smtClean="0"/>
              <a:t> </a:t>
            </a:r>
            <a:r>
              <a:rPr lang="ru-RU" dirty="0" smtClean="0"/>
              <a:t>файлы. Будем брать только </a:t>
            </a:r>
            <a:r>
              <a:rPr lang="ru-RU" dirty="0" err="1" smtClean="0"/>
              <a:t>риды</a:t>
            </a:r>
            <a:r>
              <a:rPr lang="ru-RU" dirty="0" smtClean="0"/>
              <a:t> с длиной более 4300 нуклеотидов (</a:t>
            </a:r>
            <a:r>
              <a:rPr lang="ru-RU" dirty="0" err="1" smtClean="0"/>
              <a:t>плазмида</a:t>
            </a:r>
            <a:r>
              <a:rPr lang="ru-RU" dirty="0" smtClean="0"/>
              <a:t> 4392 нуклеотида)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96298" y="54571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~/.conda/envs/nn_Polina_tf2/bin/pyfastq_filter.py -l 4300 A1_subsample.fastq &gt; A1_subsample_cut4300.fastq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04" y="159935"/>
            <a:ext cx="11033592" cy="447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4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A1 </a:t>
            </a:r>
            <a:r>
              <a:rPr lang="en-US" dirty="0" smtClean="0"/>
              <a:t>1488328 </a:t>
            </a:r>
            <a:r>
              <a:rPr lang="ru-RU" dirty="0" err="1" smtClean="0"/>
              <a:t>ридов</a:t>
            </a:r>
            <a:r>
              <a:rPr lang="ru-RU" dirty="0" smtClean="0"/>
              <a:t>. Из них </a:t>
            </a:r>
            <a:r>
              <a:rPr lang="en-US" dirty="0" smtClean="0"/>
              <a:t>903731</a:t>
            </a:r>
            <a:r>
              <a:rPr lang="ru-RU" dirty="0" smtClean="0"/>
              <a:t> </a:t>
            </a:r>
            <a:r>
              <a:rPr lang="en-US" dirty="0" smtClean="0"/>
              <a:t>&gt; 4300 </a:t>
            </a:r>
            <a:r>
              <a:rPr lang="ru-RU" dirty="0" smtClean="0"/>
              <a:t>нуклеотидов (60,7 %)</a:t>
            </a:r>
          </a:p>
          <a:p>
            <a:r>
              <a:rPr lang="en-US" dirty="0"/>
              <a:t>A2 </a:t>
            </a:r>
            <a:r>
              <a:rPr lang="en-US" dirty="0" smtClean="0"/>
              <a:t>1595108 </a:t>
            </a:r>
            <a:r>
              <a:rPr lang="ru-RU" dirty="0" err="1" smtClean="0"/>
              <a:t>ридов</a:t>
            </a:r>
            <a:r>
              <a:rPr lang="ru-RU" dirty="0" smtClean="0"/>
              <a:t>. Из </a:t>
            </a:r>
            <a:r>
              <a:rPr lang="ru-RU" dirty="0"/>
              <a:t>них </a:t>
            </a:r>
            <a:r>
              <a:rPr lang="ru-RU" dirty="0" smtClean="0"/>
              <a:t>1337969 </a:t>
            </a:r>
            <a:r>
              <a:rPr lang="en-US" dirty="0" smtClean="0"/>
              <a:t>&gt; 4300 </a:t>
            </a:r>
            <a:r>
              <a:rPr lang="ru-RU" dirty="0" smtClean="0"/>
              <a:t>нуклеотидов (83,8 %)</a:t>
            </a:r>
            <a:endParaRPr lang="en-US" dirty="0" smtClean="0"/>
          </a:p>
          <a:p>
            <a:r>
              <a:rPr lang="en-US" dirty="0" smtClean="0"/>
              <a:t>A3</a:t>
            </a:r>
            <a:r>
              <a:rPr lang="ru-RU" dirty="0"/>
              <a:t> </a:t>
            </a:r>
            <a:r>
              <a:rPr lang="ru-RU" dirty="0" smtClean="0"/>
              <a:t>1453342 </a:t>
            </a:r>
            <a:r>
              <a:rPr lang="ru-RU" dirty="0" err="1" smtClean="0"/>
              <a:t>ридов</a:t>
            </a:r>
            <a:r>
              <a:rPr lang="ru-RU" dirty="0" smtClean="0"/>
              <a:t>. Из </a:t>
            </a:r>
            <a:r>
              <a:rPr lang="ru-RU" dirty="0"/>
              <a:t>них </a:t>
            </a:r>
            <a:r>
              <a:rPr lang="ru-RU" dirty="0" smtClean="0"/>
              <a:t>1227616</a:t>
            </a:r>
            <a:r>
              <a:rPr lang="en-US" dirty="0" smtClean="0"/>
              <a:t> &gt; </a:t>
            </a:r>
            <a:r>
              <a:rPr lang="ru-RU" dirty="0" smtClean="0"/>
              <a:t> 4200</a:t>
            </a:r>
            <a:r>
              <a:rPr lang="en-US" dirty="0" smtClean="0"/>
              <a:t> </a:t>
            </a:r>
            <a:r>
              <a:rPr lang="ru-RU" dirty="0" err="1" smtClean="0"/>
              <a:t>нуклеотдов</a:t>
            </a:r>
            <a:r>
              <a:rPr lang="ru-RU" dirty="0" smtClean="0"/>
              <a:t> (84,5 %)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53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810" y="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gzip</a:t>
            </a:r>
            <a:r>
              <a:rPr lang="en-US" dirty="0"/>
              <a:t> -d r84128_20250427_091744-1_D01-WHPBRVljgx20250423-2012.fastq.gz </a:t>
            </a:r>
            <a:r>
              <a:rPr lang="en-US" dirty="0" smtClean="0"/>
              <a:t>–k</a:t>
            </a:r>
          </a:p>
          <a:p>
            <a:endParaRPr lang="en-US" dirty="0"/>
          </a:p>
          <a:p>
            <a:r>
              <a:rPr lang="ru-RU" dirty="0" smtClean="0"/>
              <a:t>Ищем и считаем уникальные молекулы </a:t>
            </a:r>
            <a:r>
              <a:rPr lang="en-US" dirty="0" smtClean="0"/>
              <a:t>count_unique_molecules_parallel.py </a:t>
            </a:r>
            <a:r>
              <a:rPr lang="ru-RU" dirty="0" smtClean="0"/>
              <a:t>и </a:t>
            </a:r>
            <a:r>
              <a:rPr lang="en-US" dirty="0" err="1" smtClean="0"/>
              <a:t>count_unique_molecules_parallel</a:t>
            </a:r>
            <a:r>
              <a:rPr lang="ru-RU" dirty="0" smtClean="0"/>
              <a:t>_</a:t>
            </a:r>
            <a:r>
              <a:rPr lang="en-US" dirty="0" smtClean="0"/>
              <a:t>reverse.py</a:t>
            </a:r>
            <a:r>
              <a:rPr lang="ru-RU" dirty="0" smtClean="0"/>
              <a:t>. Используем на вход </a:t>
            </a:r>
            <a:r>
              <a:rPr lang="en-US" dirty="0" err="1" smtClean="0"/>
              <a:t>fastq</a:t>
            </a:r>
            <a:r>
              <a:rPr lang="en-US" dirty="0" smtClean="0"/>
              <a:t> </a:t>
            </a:r>
            <a:r>
              <a:rPr lang="ru-RU" dirty="0" smtClean="0"/>
              <a:t>файл, отсортированный по длине </a:t>
            </a:r>
            <a:r>
              <a:rPr lang="ru-RU" dirty="0" err="1" smtClean="0"/>
              <a:t>ридов</a:t>
            </a:r>
            <a:r>
              <a:rPr lang="ru-RU" dirty="0" smtClean="0"/>
              <a:t>. Ищем </a:t>
            </a:r>
            <a:r>
              <a:rPr lang="ru-RU" dirty="0" err="1" smtClean="0"/>
              <a:t>баркоды</a:t>
            </a:r>
            <a:r>
              <a:rPr lang="ru-RU" dirty="0" smtClean="0"/>
              <a:t> по таким паттернам, задавая количество допустимых ошибок в консервативной части паттерна.</a:t>
            </a:r>
            <a:r>
              <a:rPr lang="en-US" dirty="0" smtClean="0"/>
              <a:t> </a:t>
            </a:r>
            <a:r>
              <a:rPr lang="ru-RU" dirty="0" smtClean="0"/>
              <a:t>Потом сливаем найденные </a:t>
            </a:r>
            <a:r>
              <a:rPr lang="ru-RU" dirty="0" err="1" smtClean="0"/>
              <a:t>баркоды</a:t>
            </a:r>
            <a:r>
              <a:rPr lang="ru-RU" dirty="0" smtClean="0"/>
              <a:t> в прямой и обратной комплементарной ориентации </a:t>
            </a:r>
            <a:r>
              <a:rPr lang="en-US" dirty="0"/>
              <a:t>merge_barcode_combinations.py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6313" y="4349152"/>
            <a:ext cx="97448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B3B3B"/>
                </a:solidFill>
                <a:latin typeface="Consolas" panose="020B0609020204030204" pitchFamily="49" charset="0"/>
              </a:rPr>
              <a:t> </a:t>
            </a:r>
            <a:r>
              <a:rPr lang="en-US" dirty="0"/>
              <a:t> patterns = [</a:t>
            </a:r>
          </a:p>
          <a:p>
            <a:r>
              <a:rPr lang="en-US" dirty="0"/>
              <a:t>    "AAAGTGCCACCTGGGCATGC([ATGC]{8})ATGCAT([ATGC]{8})GGTACCGAGAACCGGGCAGG",</a:t>
            </a:r>
          </a:p>
          <a:p>
            <a:r>
              <a:rPr lang="en-US" dirty="0"/>
              <a:t>    "GGCTGGAAGAGCTACCTAGG([ATGC]{8})CAATTG([ATGC]{8})GCTAGCAACGTAGGAGCGAC",</a:t>
            </a:r>
          </a:p>
          <a:p>
            <a:r>
              <a:rPr lang="en-US" dirty="0"/>
              <a:t>    "ATAAGCAGAGCTACTAGTGC([ATGC]{8})CTTAAG([ATGC]{8})GAATTCTAGCGCCACCATGG",</a:t>
            </a:r>
          </a:p>
          <a:p>
            <a:r>
              <a:rPr lang="en-US" dirty="0"/>
              <a:t>    "TGGACGAGCTGTACAAGTGA([ATGC]{8})TGATCA([ATGC]{8})ACCTGGTCGATCTTTTTCCC",</a:t>
            </a:r>
          </a:p>
          <a:p>
            <a:r>
              <a:rPr lang="en-US" dirty="0"/>
              <a:t>    "ATCTTTTCTAAGATCTGCCG([ATGC]{8})TCTAGA([ATGC]{8})GAATGCGGGGTCTGACGCTC"</a:t>
            </a:r>
          </a:p>
          <a:p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4281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149" y="310334"/>
            <a:ext cx="10515600" cy="4351338"/>
          </a:xfrm>
        </p:spPr>
        <p:txBody>
          <a:bodyPr/>
          <a:lstStyle/>
          <a:p>
            <a:r>
              <a:rPr lang="ru-RU" dirty="0" smtClean="0"/>
              <a:t>В скольких </a:t>
            </a:r>
            <a:r>
              <a:rPr lang="ru-RU" dirty="0" err="1" smtClean="0"/>
              <a:t>ридах</a:t>
            </a:r>
            <a:r>
              <a:rPr lang="ru-RU" dirty="0" smtClean="0"/>
              <a:t> нашлись </a:t>
            </a:r>
            <a:r>
              <a:rPr lang="ru-RU" dirty="0" err="1" smtClean="0"/>
              <a:t>баркоды</a:t>
            </a:r>
            <a:r>
              <a:rPr lang="ru-RU" dirty="0" smtClean="0"/>
              <a:t>, если менять количество допустимых ошибок?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53310"/>
              </p:ext>
            </p:extLst>
          </p:nvPr>
        </p:nvGraphicFramePr>
        <p:xfrm>
          <a:off x="783772" y="1541712"/>
          <a:ext cx="8151220" cy="15392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30244">
                  <a:extLst>
                    <a:ext uri="{9D8B030D-6E8A-4147-A177-3AD203B41FA5}">
                      <a16:colId xmlns:a16="http://schemas.microsoft.com/office/drawing/2014/main" xmlns="" val="1532311961"/>
                    </a:ext>
                  </a:extLst>
                </a:gridCol>
                <a:gridCol w="1630244">
                  <a:extLst>
                    <a:ext uri="{9D8B030D-6E8A-4147-A177-3AD203B41FA5}">
                      <a16:colId xmlns:a16="http://schemas.microsoft.com/office/drawing/2014/main" xmlns="" val="3497332925"/>
                    </a:ext>
                  </a:extLst>
                </a:gridCol>
                <a:gridCol w="1630244">
                  <a:extLst>
                    <a:ext uri="{9D8B030D-6E8A-4147-A177-3AD203B41FA5}">
                      <a16:colId xmlns:a16="http://schemas.microsoft.com/office/drawing/2014/main" xmlns="" val="3610447573"/>
                    </a:ext>
                  </a:extLst>
                </a:gridCol>
                <a:gridCol w="1630244">
                  <a:extLst>
                    <a:ext uri="{9D8B030D-6E8A-4147-A177-3AD203B41FA5}">
                      <a16:colId xmlns:a16="http://schemas.microsoft.com/office/drawing/2014/main" xmlns="" val="4277945383"/>
                    </a:ext>
                  </a:extLst>
                </a:gridCol>
                <a:gridCol w="1630244">
                  <a:extLst>
                    <a:ext uri="{9D8B030D-6E8A-4147-A177-3AD203B41FA5}">
                      <a16:colId xmlns:a16="http://schemas.microsoft.com/office/drawing/2014/main" xmlns="" val="154137186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sample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errors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err="1">
                          <a:effectLst/>
                        </a:rPr>
                        <a:t>number_of_reads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err="1">
                          <a:effectLst/>
                        </a:rPr>
                        <a:t>number_of_unique_molecules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>
                          <a:effectLst/>
                        </a:rPr>
                        <a:t>proc of total reads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10665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>
                          <a:effectLst/>
                        </a:rPr>
                        <a:t>A1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385924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55721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baseline="0" dirty="0">
                          <a:effectLst/>
                        </a:rPr>
                        <a:t>42.703415064881035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1514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>
                          <a:effectLst/>
                        </a:rPr>
                        <a:t>A1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>
                          <a:effectLst/>
                        </a:rPr>
                        <a:t>1</a:t>
                      </a:r>
                      <a:endParaRPr lang="ru-RU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746799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147215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baseline="0" dirty="0">
                          <a:effectLst/>
                        </a:rPr>
                        <a:t>82.63509827592503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57359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>
                          <a:effectLst/>
                        </a:rPr>
                        <a:t>A1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821465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171143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baseline="0" dirty="0">
                          <a:effectLst/>
                        </a:rPr>
                        <a:t>90.89707003522065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575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>
                          <a:effectLst/>
                        </a:rPr>
                        <a:t>A1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840598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178179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baseline="0" dirty="0">
                          <a:effectLst/>
                        </a:rPr>
                        <a:t>93.01418231752591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9551550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A1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>
                          <a:effectLst/>
                        </a:rPr>
                        <a:t>4</a:t>
                      </a:r>
                      <a:endParaRPr lang="ru-RU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>
                          <a:effectLst/>
                        </a:rPr>
                        <a:t>849472</a:t>
                      </a:r>
                      <a:endParaRPr lang="ru-RU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>
                          <a:effectLst/>
                        </a:rPr>
                        <a:t>181446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baseline="0" dirty="0">
                          <a:effectLst/>
                        </a:rPr>
                        <a:t>93.9961116748236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094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5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943" y="162287"/>
            <a:ext cx="10515600" cy="7869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Что в тех </a:t>
            </a:r>
            <a:r>
              <a:rPr lang="ru-RU" dirty="0" err="1" smtClean="0"/>
              <a:t>ридах</a:t>
            </a:r>
            <a:r>
              <a:rPr lang="ru-RU" dirty="0" smtClean="0"/>
              <a:t>, где не нашлось </a:t>
            </a:r>
            <a:r>
              <a:rPr lang="ru-RU" dirty="0" err="1" smtClean="0"/>
              <a:t>баркодов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8897" y="1205355"/>
            <a:ext cx="75829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A</a:t>
            </a:r>
            <a:r>
              <a:rPr lang="ru-RU" dirty="0">
                <a:solidFill>
                  <a:srgbClr val="FF0000"/>
                </a:solidFill>
              </a:rPr>
              <a:t>AAAGTGCCACCTGGGCATGC</a:t>
            </a:r>
            <a:r>
              <a:rPr lang="ru-RU" dirty="0"/>
              <a:t>TAGATTGGG</a:t>
            </a:r>
            <a:r>
              <a:rPr lang="ru-RU" dirty="0">
                <a:solidFill>
                  <a:srgbClr val="FF0000"/>
                </a:solidFill>
              </a:rPr>
              <a:t>GGTACCGAGAACCGGGCAG</a:t>
            </a:r>
            <a:r>
              <a:rPr lang="ru-RU" dirty="0"/>
              <a:t>GTCACGCATCCCCCCCTTCCCTCCCACCCCCTGCCAAGCTCTCCCTCCCAGGATCCTCTCTGGCTCCATCGTAAGCAAACCTTAGAGGTTCTGGCAAGGAGAGAGATGGCTCCAGGAAATGGGGGTGTGTCACCAGATAAGGAATCTGCCTAACAGGAGGTGGGGGTTAGACCCAATATCAGGAGGACTAGGAAGGAGGAGGCCTAAGGATGGGGCTTTTCTGTCACCAATCCTGTCCC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6943" y="836023"/>
            <a:ext cx="11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ex.1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47017" y="1480457"/>
            <a:ext cx="2272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двух вставок по 8 букв и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ATGCAT</a:t>
            </a:r>
            <a:r>
              <a:rPr lang="ru-RU" dirty="0" smtClean="0">
                <a:solidFill>
                  <a:srgbClr val="A31515"/>
                </a:solidFill>
                <a:latin typeface="Consolas" panose="020B0609020204030204" pitchFamily="49" charset="0"/>
              </a:rPr>
              <a:t> между ними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6942" y="2754138"/>
            <a:ext cx="11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ex.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80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81148" y="301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Есть ли случаи повторения баркодов среди разных молекул?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57538"/>
              </p:ext>
            </p:extLst>
          </p:nvPr>
        </p:nvGraphicFramePr>
        <p:xfrm>
          <a:off x="481148" y="896483"/>
          <a:ext cx="10970624" cy="22174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95698">
                  <a:extLst>
                    <a:ext uri="{9D8B030D-6E8A-4147-A177-3AD203B41FA5}">
                      <a16:colId xmlns:a16="http://schemas.microsoft.com/office/drawing/2014/main" xmlns="" val="4214716027"/>
                    </a:ext>
                  </a:extLst>
                </a:gridCol>
                <a:gridCol w="2124891">
                  <a:extLst>
                    <a:ext uri="{9D8B030D-6E8A-4147-A177-3AD203B41FA5}">
                      <a16:colId xmlns:a16="http://schemas.microsoft.com/office/drawing/2014/main" xmlns="" val="1826408339"/>
                    </a:ext>
                  </a:extLst>
                </a:gridCol>
                <a:gridCol w="1718795">
                  <a:extLst>
                    <a:ext uri="{9D8B030D-6E8A-4147-A177-3AD203B41FA5}">
                      <a16:colId xmlns:a16="http://schemas.microsoft.com/office/drawing/2014/main" xmlns="" val="921140560"/>
                    </a:ext>
                  </a:extLst>
                </a:gridCol>
                <a:gridCol w="2205890">
                  <a:extLst>
                    <a:ext uri="{9D8B030D-6E8A-4147-A177-3AD203B41FA5}">
                      <a16:colId xmlns:a16="http://schemas.microsoft.com/office/drawing/2014/main" xmlns="" val="3340833721"/>
                    </a:ext>
                  </a:extLst>
                </a:gridCol>
                <a:gridCol w="1425344">
                  <a:extLst>
                    <a:ext uri="{9D8B030D-6E8A-4147-A177-3AD203B41FA5}">
                      <a16:colId xmlns:a16="http://schemas.microsoft.com/office/drawing/2014/main" xmlns="" val="2521273498"/>
                    </a:ext>
                  </a:extLst>
                </a:gridCol>
                <a:gridCol w="542988">
                  <a:extLst>
                    <a:ext uri="{9D8B030D-6E8A-4147-A177-3AD203B41FA5}">
                      <a16:colId xmlns:a16="http://schemas.microsoft.com/office/drawing/2014/main" xmlns="" val="3710124222"/>
                    </a:ext>
                  </a:extLst>
                </a:gridCol>
                <a:gridCol w="588237">
                  <a:extLst>
                    <a:ext uri="{9D8B030D-6E8A-4147-A177-3AD203B41FA5}">
                      <a16:colId xmlns:a16="http://schemas.microsoft.com/office/drawing/2014/main" xmlns="" val="2119391734"/>
                    </a:ext>
                  </a:extLst>
                </a:gridCol>
                <a:gridCol w="868781">
                  <a:extLst>
                    <a:ext uri="{9D8B030D-6E8A-4147-A177-3AD203B41FA5}">
                      <a16:colId xmlns:a16="http://schemas.microsoft.com/office/drawing/2014/main" xmlns="" val="44525510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Sample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Acceptable Errors in conservative </a:t>
                      </a:r>
                      <a:r>
                        <a:rPr lang="en-US" sz="1100" u="none" strike="noStrike" dirty="0" err="1">
                          <a:effectLst/>
                        </a:rPr>
                        <a:t>bp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Acceptable Errors in barcodes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Number of reads wo overlapping barcodes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</a:t>
                      </a:r>
                      <a:r>
                        <a:rPr lang="en-US" sz="1200" u="none" strike="noStrike" dirty="0">
                          <a:effectLst/>
                        </a:rPr>
                        <a:t>overlapping</a:t>
                      </a:r>
                      <a:r>
                        <a:rPr lang="en-US" sz="1100" u="none" strike="noStrike" dirty="0">
                          <a:effectLst/>
                        </a:rPr>
                        <a:t> barcodes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Number of moleculs with overlaps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Number of unique molecules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Proc of reads wo overlapping barcodes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70893613"/>
                  </a:ext>
                </a:extLst>
              </a:tr>
              <a:tr h="34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286429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216927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125312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171143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31.694054978749207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230809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683852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35403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25177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111087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75.66986193900618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748380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797251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3908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100623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88.21773293159137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4007839"/>
                  </a:ext>
                </a:extLst>
              </a:tr>
              <a:tr h="2843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797251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3407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3908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100623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88.21773293159137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5894777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1148" y="3456555"/>
            <a:ext cx="10709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Такие случаи есть. Но</a:t>
            </a:r>
            <a:r>
              <a:rPr lang="en-US" dirty="0" smtClean="0"/>
              <a:t> </a:t>
            </a:r>
            <a:r>
              <a:rPr lang="ru-RU" dirty="0" smtClean="0"/>
              <a:t>можно объединить молекулы (комбинация 5 </a:t>
            </a:r>
            <a:r>
              <a:rPr lang="ru-RU" dirty="0" err="1" smtClean="0"/>
              <a:t>баркодов</a:t>
            </a:r>
            <a:r>
              <a:rPr lang="ru-RU" dirty="0" smtClean="0"/>
              <a:t>), где есть одна ошибка или две, такое на ошибки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можно списать, я видела несколько примеров, где просто одна и та же буква повторяется. Тогда таких молекул с пересекающимися </a:t>
            </a:r>
            <a:r>
              <a:rPr lang="ru-RU" dirty="0" err="1" smtClean="0"/>
              <a:t>баркодами</a:t>
            </a:r>
            <a:r>
              <a:rPr lang="ru-RU" dirty="0" smtClean="0"/>
              <a:t> становится сильно меньше</a:t>
            </a:r>
            <a:r>
              <a:rPr lang="en-US" dirty="0" smtClean="0"/>
              <a:t> (</a:t>
            </a:r>
            <a:r>
              <a:rPr lang="ru-RU" dirty="0" smtClean="0"/>
              <a:t>примерно 3,8 % от всех уникальных молекул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9634" y="4850899"/>
            <a:ext cx="11852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GGGTAAAGTTAGTTTC-ATTCACAGTTTTCCCA-GTGTTGGGACCCCTAG-TCGGAGGAAGTGGGTA-GTTTGACTGGGCTTAT	1</a:t>
            </a:r>
          </a:p>
          <a:p>
            <a:r>
              <a:rPr lang="ru-RU" dirty="0"/>
              <a:t>GGGTAAAGAGTTTTCC-CATTCACGTTTTCCCA-GTGTTGGGACCCCTAG-TCGGAGGAGTTGGGTA-TGGTTTGAGGGCTTAT	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634" y="4565305"/>
            <a:ext cx="11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ex.1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9633" y="5456273"/>
            <a:ext cx="11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ex.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2697" y="5782824"/>
            <a:ext cx="11826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GTTGGATGAGCGGATT-AGCTTACTGGTAACAC-TACTACGAAGCGTACG-GTCAACCCTGGTGACG-</a:t>
            </a:r>
            <a:r>
              <a:rPr lang="en-US" dirty="0" smtClean="0"/>
              <a:t> </a:t>
            </a:r>
            <a:r>
              <a:rPr lang="ru-RU" dirty="0" smtClean="0"/>
              <a:t>AGGCAAACTTTACTTT</a:t>
            </a:r>
            <a:r>
              <a:rPr lang="ru-RU" dirty="0"/>
              <a:t>	1</a:t>
            </a:r>
          </a:p>
          <a:p>
            <a:r>
              <a:rPr lang="ru-RU" dirty="0"/>
              <a:t>GTTGGATGAGCGGATT-AGCTTACTGTAAACAC-TACTACGAAGCGTACG-TGTCACCCTGGTGACG-GAGGCAACTTTACTTT	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573" y="6379133"/>
            <a:ext cx="11451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Может это тоже ошибки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, в общем то похоже. Но раз таких молекул мало, предлагаю просто их не учитывать.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24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306" y="-235510"/>
            <a:ext cx="10515600" cy="1325563"/>
          </a:xfrm>
        </p:spPr>
        <p:txBody>
          <a:bodyPr/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3998" y="801721"/>
            <a:ext cx="6922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допустимые ошибки в консервативной части и 2 допустимы</a:t>
            </a:r>
            <a:r>
              <a:rPr lang="ru-RU" dirty="0"/>
              <a:t>е</a:t>
            </a:r>
            <a:r>
              <a:rPr lang="ru-RU" dirty="0" smtClean="0"/>
              <a:t> ошибки в последовательности 5 </a:t>
            </a:r>
            <a:r>
              <a:rPr lang="ru-RU" dirty="0" err="1" smtClean="0"/>
              <a:t>баркодов</a:t>
            </a:r>
            <a:r>
              <a:rPr lang="ru-RU" dirty="0" smtClean="0"/>
              <a:t> + исключаем молекулы с пересекающимися </a:t>
            </a:r>
            <a:r>
              <a:rPr lang="ru-RU" dirty="0" err="1" smtClean="0"/>
              <a:t>баркодами</a:t>
            </a:r>
            <a:r>
              <a:rPr lang="ru-RU" dirty="0" smtClean="0"/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53" y="1825625"/>
            <a:ext cx="87026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91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7895</TotalTime>
  <Words>1253</Words>
  <Application>Microsoft Office PowerPoint</Application>
  <PresentationFormat>Широкоэкранный</PresentationFormat>
  <Paragraphs>553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A2</vt:lpstr>
      <vt:lpstr>A2</vt:lpstr>
      <vt:lpstr>Презентация PowerPoint</vt:lpstr>
      <vt:lpstr>Презентация PowerPoint</vt:lpstr>
      <vt:lpstr>Презентация PowerPoint</vt:lpstr>
      <vt:lpstr>A3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72</cp:revision>
  <dcterms:created xsi:type="dcterms:W3CDTF">2025-04-01T11:50:13Z</dcterms:created>
  <dcterms:modified xsi:type="dcterms:W3CDTF">2025-05-14T05:17:13Z</dcterms:modified>
</cp:coreProperties>
</file>