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1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8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1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0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1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9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9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04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3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0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FA86D-09DE-448B-A1F1-4CE935FAC49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E43B-2127-46DB-9E17-2D69CAAC2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6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mo-icgsbras.slack.com/team/U0213KWJCR2" TargetMode="External"/><Relationship Id="rId2" Type="http://schemas.openxmlformats.org/officeDocument/2006/relationships/hyperlink" Target="https://gmo-icgsbras.slack.com/team/U021H4MVD0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9" y="1660027"/>
            <a:ext cx="9144000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G1 26 </a:t>
            </a:r>
            <a:r>
              <a:rPr lang="ru-RU" dirty="0" smtClean="0"/>
              <a:t>клон перестройки (</a:t>
            </a:r>
            <a:r>
              <a:rPr lang="en-US" dirty="0" err="1" smtClean="0"/>
              <a:t>NlaIII</a:t>
            </a:r>
            <a:r>
              <a:rPr lang="ru-RU" dirty="0" smtClean="0"/>
              <a:t>) реплика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G2</a:t>
            </a:r>
            <a:r>
              <a:rPr lang="ru-RU" dirty="0" smtClean="0"/>
              <a:t> 26</a:t>
            </a:r>
            <a:r>
              <a:rPr lang="en-US" dirty="0" smtClean="0"/>
              <a:t> </a:t>
            </a:r>
            <a:r>
              <a:rPr lang="ru-RU" dirty="0" smtClean="0"/>
              <a:t>клон НЕ перестройки (ультразвук)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G3  26 </a:t>
            </a:r>
            <a:r>
              <a:rPr lang="ru-RU" dirty="0" smtClean="0"/>
              <a:t>клон перестройки  (</a:t>
            </a:r>
            <a:r>
              <a:rPr lang="en-US" dirty="0" err="1" smtClean="0"/>
              <a:t>NlaIII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реплика 2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140823" y="69034"/>
            <a:ext cx="59544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2021-09-08</a:t>
            </a:r>
            <a:br>
              <a:rPr lang="en-US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6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651" y="1337945"/>
            <a:ext cx="10515600" cy="4351338"/>
          </a:xfrm>
        </p:spPr>
        <p:txBody>
          <a:bodyPr/>
          <a:lstStyle/>
          <a:p>
            <a:r>
              <a:rPr lang="ru-RU" dirty="0" smtClean="0"/>
              <a:t>Пришли новые колечки из Сочи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2021-</a:t>
            </a:r>
            <a:r>
              <a:rPr lang="ru-RU" b="1" dirty="0" smtClean="0"/>
              <a:t>1</a:t>
            </a:r>
            <a:r>
              <a:rPr lang="en-US" b="1" dirty="0" smtClean="0"/>
              <a:t>2-</a:t>
            </a:r>
            <a:r>
              <a:rPr lang="ru-RU" b="1" dirty="0" smtClean="0"/>
              <a:t>2</a:t>
            </a:r>
            <a:r>
              <a:rPr lang="en-US" b="1" dirty="0" smtClean="0"/>
              <a:t>8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1" y="1965960"/>
            <a:ext cx="8372475" cy="12001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0229" y="364738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D1C1D"/>
                </a:solidFill>
                <a:latin typeface="Slack-Lato"/>
              </a:rPr>
              <a:t>Тут 2 образца</a:t>
            </a:r>
            <a:br>
              <a:rPr lang="ru-RU" dirty="0">
                <a:solidFill>
                  <a:srgbClr val="1D1C1D"/>
                </a:solidFill>
                <a:latin typeface="Slack-Lato"/>
              </a:rPr>
            </a:br>
            <a:endParaRPr lang="ru-RU" dirty="0">
              <a:solidFill>
                <a:srgbClr val="1D1C1D"/>
              </a:solidFill>
              <a:latin typeface="Slack-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D1C1D"/>
                </a:solidFill>
                <a:latin typeface="Slack-Lato"/>
              </a:rPr>
              <a:t>W  - дикий тип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D1C1D"/>
                </a:solidFill>
                <a:latin typeface="Slack-Lato"/>
              </a:rPr>
              <a:t>15w -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гапы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, которые 15 недель жили с DOX</a:t>
            </a:r>
          </a:p>
          <a:p>
            <a:r>
              <a:rPr lang="ru-RU" dirty="0">
                <a:solidFill>
                  <a:srgbClr val="1D1C1D"/>
                </a:solidFill>
                <a:latin typeface="Slack-Lato"/>
              </a:rPr>
              <a:t>Все сделано с репликами, причем реплики расходятся как минимум от стадии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лигирования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, так что по ним хорош оценивать где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слуачайные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артефакты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лигирования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, а где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действительн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оперестройки.Ну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и сделано это все на той же линии HAP1 с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транспозонами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, что и раньше</a:t>
            </a:r>
            <a:endParaRPr lang="ru-RU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3280" y="4611826"/>
            <a:ext cx="4615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1C1D"/>
                </a:solidFill>
                <a:latin typeface="Slack-Lato"/>
              </a:rPr>
              <a:t>С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праймерами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всё чётко, у всех образцов у 98%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ридов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нашлись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праймеры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. С перестройками как то не </a:t>
            </a:r>
            <a:r>
              <a:rPr lang="ru-RU" dirty="0" smtClean="0">
                <a:solidFill>
                  <a:srgbClr val="1D1C1D"/>
                </a:solidFill>
                <a:latin typeface="Slack-Lato"/>
              </a:rPr>
              <a:t>очень.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64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611" y="1372780"/>
            <a:ext cx="10515600" cy="3599814"/>
          </a:xfrm>
        </p:spPr>
        <p:txBody>
          <a:bodyPr/>
          <a:lstStyle/>
          <a:p>
            <a:r>
              <a:rPr lang="ru-RU" dirty="0" smtClean="0"/>
              <a:t>Пришли новые колечки </a:t>
            </a:r>
            <a:r>
              <a:rPr lang="ru-RU" dirty="0"/>
              <a:t>запустить стандартный HAP1 скрипт для поиска перестроек между </a:t>
            </a:r>
            <a:r>
              <a:rPr lang="ru-RU" dirty="0" err="1" smtClean="0"/>
              <a:t>LoxP</a:t>
            </a:r>
            <a:r>
              <a:rPr lang="ru-RU" dirty="0" smtClean="0"/>
              <a:t>. Образцы 65-96 это встройки при всевозможных условиях с репликами, что есть что можно посмотреть в таблице </a:t>
            </a:r>
            <a:r>
              <a:rPr lang="en-US" dirty="0"/>
              <a:t>https://docs.google.com/spreadsheets/d/1BZ0jkzNa3E2Vk9harDn6gt2d_X60htX0/edit#gid=1760677037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202</a:t>
            </a:r>
            <a:r>
              <a:rPr lang="ru-RU" b="1" dirty="0" smtClean="0"/>
              <a:t>2</a:t>
            </a:r>
            <a:r>
              <a:rPr lang="en-US" b="1" dirty="0" smtClean="0"/>
              <a:t>-</a:t>
            </a:r>
            <a:r>
              <a:rPr lang="ru-RU" b="1" dirty="0" smtClean="0"/>
              <a:t>02</a:t>
            </a:r>
            <a:r>
              <a:rPr lang="en-US" b="1" dirty="0" smtClean="0"/>
              <a:t>-</a:t>
            </a:r>
            <a:r>
              <a:rPr lang="ru-RU" b="1" dirty="0" smtClean="0"/>
              <a:t>07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6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3" y="449671"/>
            <a:ext cx="10515600" cy="4351338"/>
          </a:xfrm>
        </p:spPr>
        <p:txBody>
          <a:bodyPr/>
          <a:lstStyle/>
          <a:p>
            <a:r>
              <a:rPr lang="ru-RU" dirty="0" smtClean="0"/>
              <a:t>Почему то в образце 91 всего 10 </a:t>
            </a:r>
            <a:r>
              <a:rPr lang="ru-RU" dirty="0" err="1" smtClean="0"/>
              <a:t>ридов</a:t>
            </a:r>
            <a:r>
              <a:rPr lang="ru-RU" dirty="0" smtClean="0"/>
              <a:t>… Наверное что то не получилось</a:t>
            </a:r>
          </a:p>
          <a:p>
            <a:endParaRPr lang="ru-RU" dirty="0"/>
          </a:p>
          <a:p>
            <a:r>
              <a:rPr lang="ru-RU" dirty="0" smtClean="0"/>
              <a:t>Наши </a:t>
            </a:r>
            <a:r>
              <a:rPr lang="ru-RU" dirty="0" err="1" smtClean="0"/>
              <a:t>праймеры</a:t>
            </a:r>
            <a:r>
              <a:rPr lang="ru-RU" dirty="0" smtClean="0"/>
              <a:t> есть почти во всех образцах больше 90%, но встречаются некоторые с 70 или 80%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98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0739"/>
            <a:ext cx="10515600" cy="4351338"/>
          </a:xfrm>
        </p:spPr>
        <p:txBody>
          <a:bodyPr/>
          <a:lstStyle/>
          <a:p>
            <a:r>
              <a:rPr lang="ru-RU" dirty="0" smtClean="0"/>
              <a:t>Почему то у некоторых образцов нет наших встроек, но есть какие то другие!!!</a:t>
            </a:r>
          </a:p>
          <a:p>
            <a:r>
              <a:rPr lang="ru-RU" dirty="0" smtClean="0"/>
              <a:t>Паша пытается </a:t>
            </a:r>
            <a:r>
              <a:rPr lang="ru-RU" dirty="0" err="1" smtClean="0"/>
              <a:t>разобравться</a:t>
            </a:r>
            <a:endParaRPr lang="ru-RU" dirty="0" smtClean="0"/>
          </a:p>
          <a:p>
            <a:r>
              <a:rPr lang="ru-RU" dirty="0" smtClean="0"/>
              <a:t>Я сделала ему табличку с покрытиями для всех образцов, для этого я посчитала покрытие для регионов в 200 букв, </a:t>
            </a:r>
            <a:r>
              <a:rPr lang="ru-RU" dirty="0" err="1" smtClean="0"/>
              <a:t>смерджила</a:t>
            </a:r>
            <a:r>
              <a:rPr lang="ru-RU" dirty="0" smtClean="0"/>
              <a:t> их, и расширила регионы если между ними не больше </a:t>
            </a:r>
            <a:r>
              <a:rPr lang="ru-RU" smtClean="0"/>
              <a:t>400 букв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95121"/>
            <a:ext cx="33432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2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Пришли данные для разных </a:t>
            </a:r>
            <a:r>
              <a:rPr lang="en-US" dirty="0" smtClean="0"/>
              <a:t>VIR </a:t>
            </a:r>
            <a:r>
              <a:rPr lang="ru-RU" dirty="0" smtClean="0"/>
              <a:t>по другому приготовленные. Обработала их стандартным </a:t>
            </a:r>
            <a:r>
              <a:rPr lang="ru-RU" dirty="0" err="1" smtClean="0"/>
              <a:t>пайплайном</a:t>
            </a:r>
            <a:r>
              <a:rPr lang="ru-RU" dirty="0" smtClean="0"/>
              <a:t>, проблема в том, что в </a:t>
            </a:r>
            <a:r>
              <a:rPr lang="en-US" dirty="0" smtClean="0"/>
              <a:t>R1 </a:t>
            </a:r>
            <a:r>
              <a:rPr lang="ru-RU" dirty="0" smtClean="0"/>
              <a:t>не очень много </a:t>
            </a:r>
            <a:r>
              <a:rPr lang="ru-RU" dirty="0" err="1" smtClean="0"/>
              <a:t>ридов</a:t>
            </a:r>
            <a:r>
              <a:rPr lang="ru-RU" dirty="0" smtClean="0"/>
              <a:t> с нашим </a:t>
            </a:r>
            <a:r>
              <a:rPr lang="ru-RU" dirty="0" err="1" smtClean="0"/>
              <a:t>алаптером</a:t>
            </a:r>
            <a:r>
              <a:rPr lang="ru-RU" dirty="0" smtClean="0"/>
              <a:t> и в итоге покрытие низковатое.</a:t>
            </a:r>
          </a:p>
          <a:p>
            <a:r>
              <a:rPr lang="ru-RU" dirty="0" smtClean="0"/>
              <a:t>Плюс ещё в этом </a:t>
            </a:r>
            <a:r>
              <a:rPr lang="ru-RU" dirty="0" err="1" smtClean="0"/>
              <a:t>запучке</a:t>
            </a:r>
            <a:r>
              <a:rPr lang="ru-RU" dirty="0" smtClean="0"/>
              <a:t> были новые данные с новыми местами встроек. Задача в том</a:t>
            </a:r>
            <a:r>
              <a:rPr lang="ru-RU" smtClean="0"/>
              <a:t>, чтобы их найти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202</a:t>
            </a:r>
            <a:r>
              <a:rPr lang="ru-RU" b="1" dirty="0" smtClean="0"/>
              <a:t>2</a:t>
            </a:r>
            <a:r>
              <a:rPr lang="en-US" b="1" dirty="0" smtClean="0"/>
              <a:t>-05-23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8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5" y="-50596"/>
            <a:ext cx="10515600" cy="1325563"/>
          </a:xfrm>
        </p:spPr>
        <p:txBody>
          <a:bodyPr/>
          <a:lstStyle/>
          <a:p>
            <a:r>
              <a:rPr lang="ru-RU" dirty="0" smtClean="0"/>
              <a:t>Проблемы с </a:t>
            </a:r>
            <a:r>
              <a:rPr lang="en-US" dirty="0" smtClean="0"/>
              <a:t>G2. </a:t>
            </a:r>
            <a:r>
              <a:rPr lang="ru-RU" dirty="0" smtClean="0"/>
              <a:t>Почти нет </a:t>
            </a:r>
            <a:r>
              <a:rPr lang="ru-RU" dirty="0" err="1" smtClean="0"/>
              <a:t>ридов</a:t>
            </a:r>
            <a:r>
              <a:rPr lang="ru-RU" dirty="0" smtClean="0"/>
              <a:t> </a:t>
            </a:r>
            <a:r>
              <a:rPr lang="ru-RU" dirty="0" err="1" smtClean="0"/>
              <a:t>баркодами</a:t>
            </a:r>
            <a:r>
              <a:rPr lang="ru-RU" dirty="0" smtClean="0"/>
              <a:t> и </a:t>
            </a:r>
            <a:r>
              <a:rPr lang="ru-RU" dirty="0" err="1" smtClean="0"/>
              <a:t>праймерами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" y="1380307"/>
            <a:ext cx="9892937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4" y="256006"/>
            <a:ext cx="11683407" cy="67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343" y="28057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D1C1D"/>
                </a:solidFill>
                <a:latin typeface="Slack-Lato"/>
              </a:rPr>
              <a:t>Для варианта G2, где использовали ультразвук, в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ридах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почти не находятся наши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праймерs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с куском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транспозона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.  Что там есть нужно разбираться. Не знаю, сколько вы ожидали перестроек, но их нашлось мало, потому что районы встроек некоторые вообще не покрыты. В общем вроде что то не так. </a:t>
            </a:r>
            <a:r>
              <a:rPr lang="ru-RU" dirty="0">
                <a:solidFill>
                  <a:srgbClr val="1D1C1D"/>
                </a:solidFill>
                <a:latin typeface="Slack-Lato"/>
                <a:hlinkClick r:id="rId2"/>
              </a:rPr>
              <a:t>@</a:t>
            </a:r>
            <a:r>
              <a:rPr lang="ru-RU" dirty="0" err="1">
                <a:solidFill>
                  <a:srgbClr val="1D1C1D"/>
                </a:solidFill>
                <a:latin typeface="Slack-Lato"/>
                <a:hlinkClick r:id="rId2"/>
              </a:rPr>
              <a:t>Galina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 </a:t>
            </a:r>
            <a:r>
              <a:rPr lang="ru-RU" dirty="0">
                <a:solidFill>
                  <a:srgbClr val="1D1C1D"/>
                </a:solidFill>
                <a:latin typeface="Slack-Lato"/>
                <a:hlinkClick r:id="rId3"/>
              </a:rPr>
              <a:t>@</a:t>
            </a:r>
            <a:r>
              <a:rPr lang="ru-RU" dirty="0" err="1">
                <a:solidFill>
                  <a:srgbClr val="1D1C1D"/>
                </a:solidFill>
                <a:latin typeface="Slack-Lato"/>
                <a:hlinkClick r:id="rId3"/>
              </a:rPr>
              <a:t>Paul</a:t>
            </a:r>
            <a:r>
              <a:rPr lang="ru-RU" dirty="0">
                <a:solidFill>
                  <a:srgbClr val="1D1C1D"/>
                </a:solidFill>
                <a:latin typeface="Slack-Lato"/>
                <a:hlinkClick r:id="rId3"/>
              </a:rPr>
              <a:t> S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 приходите и можно попытаться разобраться</a:t>
            </a:r>
            <a:r>
              <a:rPr lang="ru-RU" dirty="0">
                <a:latin typeface="Slack-Lato"/>
              </a:rPr>
              <a:t> (</a:t>
            </a:r>
            <a:r>
              <a:rPr lang="ru-RU" dirty="0" err="1">
                <a:latin typeface="Slack-Lato"/>
              </a:rPr>
              <a:t>edited</a:t>
            </a:r>
            <a:r>
              <a:rPr lang="ru-RU" dirty="0">
                <a:latin typeface="Slack-Lato"/>
              </a:rPr>
              <a:t>)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422" y="2952070"/>
            <a:ext cx="8077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837" y="731815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D1C1D"/>
                </a:solidFill>
                <a:latin typeface="Slack-Lato"/>
              </a:rPr>
              <a:t> rings1-5=G1-5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-1062445" y="-139972"/>
            <a:ext cx="595448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2021-</a:t>
            </a:r>
            <a:r>
              <a:rPr lang="ru-RU" b="1" dirty="0" smtClean="0"/>
              <a:t>10-11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4837" y="1185591"/>
            <a:ext cx="71061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D1C1D"/>
                </a:solidFill>
                <a:latin typeface="Slack-Lato"/>
              </a:rPr>
              <a:t>G1 TATCCAGT x GGGAGATC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G2 CGCAAGCT x TACTGCAG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с этого запуска это тоже самое, что G1 и G3 с прошлого, перестроенные клетки с </a:t>
            </a:r>
            <a:r>
              <a:rPr lang="ru-RU" dirty="0" err="1" smtClean="0">
                <a:solidFill>
                  <a:srgbClr val="1D1C1D"/>
                </a:solidFill>
                <a:latin typeface="Slack-Lato"/>
              </a:rPr>
              <a:t>nla</a:t>
            </a:r>
            <a:endParaRPr lang="en-US" dirty="0" smtClean="0">
              <a:solidFill>
                <a:srgbClr val="1D1C1D"/>
              </a:solidFill>
              <a:latin typeface="Slack-Lato"/>
            </a:endParaRPr>
          </a:p>
          <a:p>
            <a:r>
              <a:rPr lang="ru-RU" dirty="0" smtClean="0">
                <a:solidFill>
                  <a:srgbClr val="1D1C1D"/>
                </a:solidFill>
                <a:latin typeface="Slack-Lato"/>
              </a:rPr>
              <a:t>G3 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CGCAAGCT x GGGAGATC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Это не перестроенные клетки с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tai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l, чтобы встройки </a:t>
            </a:r>
            <a:r>
              <a:rPr lang="ru-RU" dirty="0" smtClean="0">
                <a:solidFill>
                  <a:srgbClr val="1D1C1D"/>
                </a:solidFill>
                <a:latin typeface="Slack-Lato"/>
              </a:rPr>
              <a:t>поискать</a:t>
            </a:r>
          </a:p>
          <a:p>
            <a:r>
              <a:rPr lang="ru-RU" dirty="0" smtClean="0">
                <a:solidFill>
                  <a:srgbClr val="1D1C1D"/>
                </a:solidFill>
                <a:latin typeface="Slack-Lato"/>
              </a:rPr>
              <a:t>G4 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CGCAAGCT x CAGTTCCA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G5 ATTAGCTG x  CAGTTCCA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это перестроенные клетки с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tai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lКлон</a:t>
            </a:r>
            <a:r>
              <a:rPr lang="ru-RU" dirty="0">
                <a:solidFill>
                  <a:srgbClr val="1D1C1D"/>
                </a:solidFill>
                <a:latin typeface="Slack-Lato"/>
              </a:rPr>
              <a:t> везде 8-26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D1C1D"/>
                </a:solidFill>
                <a:latin typeface="Slack-Lato"/>
              </a:rPr>
              <a:t>G2 с прошлого запуска в этот раз не </a:t>
            </a:r>
            <a:r>
              <a:rPr lang="ru-RU" dirty="0" err="1">
                <a:solidFill>
                  <a:srgbClr val="1D1C1D"/>
                </a:solidFill>
                <a:latin typeface="Slack-Lato"/>
              </a:rPr>
              <a:t>секвенировали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0894" y="465679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G1 TATCCAGT x GGGAGATC </a:t>
            </a:r>
            <a:r>
              <a:rPr lang="ru-RU" dirty="0" smtClean="0"/>
              <a:t>48</a:t>
            </a:r>
          </a:p>
          <a:p>
            <a:r>
              <a:rPr lang="ru-RU" dirty="0" smtClean="0"/>
              <a:t>G2 </a:t>
            </a:r>
            <a:r>
              <a:rPr lang="ru-RU" dirty="0"/>
              <a:t>CGCAAGCT x TACTGCAG </a:t>
            </a:r>
            <a:r>
              <a:rPr lang="ru-RU" dirty="0" smtClean="0"/>
              <a:t>49</a:t>
            </a:r>
          </a:p>
          <a:p>
            <a:r>
              <a:rPr lang="ru-RU" dirty="0" smtClean="0"/>
              <a:t>G3 </a:t>
            </a:r>
            <a:r>
              <a:rPr lang="ru-RU" dirty="0"/>
              <a:t>CGCAAGCT x GGGAGATC </a:t>
            </a:r>
            <a:r>
              <a:rPr lang="ru-RU" dirty="0" smtClean="0"/>
              <a:t>50</a:t>
            </a:r>
          </a:p>
          <a:p>
            <a:r>
              <a:rPr lang="ru-RU" dirty="0" smtClean="0"/>
              <a:t>G4 </a:t>
            </a:r>
            <a:r>
              <a:rPr lang="ru-RU" dirty="0"/>
              <a:t>CGCAAGCT x CAGTTCCA </a:t>
            </a:r>
            <a:r>
              <a:rPr lang="ru-RU" dirty="0" smtClean="0"/>
              <a:t>51</a:t>
            </a:r>
          </a:p>
          <a:p>
            <a:r>
              <a:rPr lang="ru-RU" dirty="0" smtClean="0"/>
              <a:t>G5 </a:t>
            </a:r>
            <a:r>
              <a:rPr lang="ru-RU" dirty="0"/>
              <a:t>ATTAGCTG x  CAGTTCCA 52</a:t>
            </a:r>
          </a:p>
        </p:txBody>
      </p:sp>
    </p:spTree>
    <p:extLst>
      <p:ext uri="{BB962C8B-B14F-4D97-AF65-F5344CB8AC3E}">
        <p14:creationId xmlns:p14="http://schemas.microsoft.com/office/powerpoint/2010/main" val="321916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17" y="136162"/>
            <a:ext cx="10515600" cy="4351338"/>
          </a:xfrm>
        </p:spPr>
        <p:txBody>
          <a:bodyPr/>
          <a:lstStyle/>
          <a:p>
            <a:r>
              <a:rPr lang="ru-RU" dirty="0"/>
              <a:t>Для образцов 50,51,52 совсем малый процент </a:t>
            </a:r>
            <a:r>
              <a:rPr lang="ru-RU" dirty="0" err="1"/>
              <a:t>ридов</a:t>
            </a:r>
            <a:r>
              <a:rPr lang="ru-RU" dirty="0"/>
              <a:t> с нашими </a:t>
            </a:r>
            <a:r>
              <a:rPr lang="ru-RU" dirty="0" err="1"/>
              <a:t>праймерами</a:t>
            </a:r>
            <a:r>
              <a:rPr lang="ru-RU" dirty="0"/>
              <a:t> и куском </a:t>
            </a:r>
            <a:r>
              <a:rPr lang="ru-RU" dirty="0" err="1"/>
              <a:t>транспозона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13" y="3342618"/>
            <a:ext cx="6931056" cy="3898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41" y="574766"/>
            <a:ext cx="6396405" cy="3597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002"/>
            <a:ext cx="6073504" cy="34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2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311819"/>
            <a:ext cx="10515600" cy="4351338"/>
          </a:xfrm>
        </p:spPr>
        <p:txBody>
          <a:bodyPr/>
          <a:lstStyle/>
          <a:p>
            <a:r>
              <a:rPr lang="ru-RU" dirty="0"/>
              <a:t>Например, вот </a:t>
            </a:r>
            <a:r>
              <a:rPr lang="ru-RU" dirty="0" err="1"/>
              <a:t>рид</a:t>
            </a:r>
            <a:r>
              <a:rPr lang="ru-RU" dirty="0"/>
              <a:t> и </a:t>
            </a:r>
            <a:r>
              <a:rPr lang="ru-RU" dirty="0" err="1"/>
              <a:t>праймер</a:t>
            </a:r>
            <a:r>
              <a:rPr lang="ru-RU" dirty="0"/>
              <a:t> с куском </a:t>
            </a:r>
            <a:r>
              <a:rPr lang="ru-RU" dirty="0" err="1"/>
              <a:t>транспозона</a:t>
            </a:r>
            <a:r>
              <a:rPr lang="ru-RU" dirty="0"/>
              <a:t>, который мы ищем. В </a:t>
            </a:r>
            <a:r>
              <a:rPr lang="ru-RU" dirty="0" err="1"/>
              <a:t>риде</a:t>
            </a:r>
            <a:r>
              <a:rPr lang="ru-RU" dirty="0"/>
              <a:t> идёт </a:t>
            </a:r>
            <a:r>
              <a:rPr lang="ru-RU" dirty="0" err="1"/>
              <a:t>праймер</a:t>
            </a:r>
            <a:r>
              <a:rPr lang="ru-RU" dirty="0"/>
              <a:t>, начинается </a:t>
            </a:r>
            <a:r>
              <a:rPr lang="ru-RU" dirty="0" err="1"/>
              <a:t>транспозон</a:t>
            </a:r>
            <a:r>
              <a:rPr lang="ru-RU" dirty="0"/>
              <a:t> как нужно, а потом идёт что то другое, опять перескок? Хотите ли вы поискать встройки и перестройки на таком малом количестве </a:t>
            </a:r>
            <a:r>
              <a:rPr lang="ru-RU" dirty="0" err="1"/>
              <a:t>ридов</a:t>
            </a:r>
            <a:r>
              <a:rPr lang="ru-RU" dirty="0"/>
              <a:t>?@</a:t>
            </a:r>
            <a:r>
              <a:rPr lang="en-US" dirty="0"/>
              <a:t>MN00909:130:000H37VNM:1:11101:11350:1111 1:N:0:CAGTTCCA+CAGCTAAT</a:t>
            </a:r>
            <a:br>
              <a:rPr lang="en-US" dirty="0"/>
            </a:br>
            <a:r>
              <a:rPr lang="en-US" dirty="0"/>
              <a:t>ATGTCAGGAATTGTGAAAAAGTGAGGGAAAGAAAGTTGGAGTCATTAAAACTCGTTTAGATCGGAAGAGCACACGTCTGAACTCCAGTCACCAGTTCCAATCTCGTATGCCGTCTTCTGCTTGAAAAAAAAAGGGGGGGGGGGGGGGGGGGATGTCAGGAATTGTGAAAAAGTGAG TTTAAATGTATTTGGCTAAGGTGTATGTAAACTTCCGACTTCAACTGTA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1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2021-</a:t>
            </a:r>
            <a:r>
              <a:rPr lang="ru-RU" b="1" dirty="0" smtClean="0"/>
              <a:t>11</a:t>
            </a:r>
            <a:r>
              <a:rPr lang="en-US" b="1" dirty="0" smtClean="0"/>
              <a:t>-</a:t>
            </a:r>
            <a:r>
              <a:rPr lang="ru-RU" b="1" dirty="0" smtClean="0"/>
              <a:t>22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7349" y="1133339"/>
            <a:ext cx="886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Rings1-5 </a:t>
            </a:r>
            <a:r>
              <a:rPr lang="ru-RU" dirty="0" smtClean="0"/>
              <a:t>из прошлого запуска </a:t>
            </a:r>
            <a:r>
              <a:rPr lang="ru-RU" dirty="0" err="1" smtClean="0"/>
              <a:t>секвен</a:t>
            </a:r>
            <a:r>
              <a:rPr lang="ru-RU" dirty="0" err="1"/>
              <a:t>и</a:t>
            </a:r>
            <a:r>
              <a:rPr lang="ru-RU" dirty="0" err="1" smtClean="0"/>
              <a:t>ровали</a:t>
            </a:r>
            <a:r>
              <a:rPr lang="ru-RU" dirty="0" smtClean="0"/>
              <a:t> глубже в </a:t>
            </a:r>
            <a:r>
              <a:rPr lang="en-US" dirty="0" smtClean="0"/>
              <a:t>BGI.</a:t>
            </a:r>
            <a:r>
              <a:rPr lang="ru-RU" dirty="0" smtClean="0"/>
              <a:t> Нас интересует только </a:t>
            </a:r>
            <a:r>
              <a:rPr lang="en-US" dirty="0" smtClean="0"/>
              <a:t>rings1 </a:t>
            </a:r>
            <a:r>
              <a:rPr lang="ru-RU" dirty="0" smtClean="0"/>
              <a:t>и </a:t>
            </a:r>
            <a:r>
              <a:rPr lang="en-US" dirty="0" smtClean="0"/>
              <a:t>rings2. </a:t>
            </a:r>
            <a:r>
              <a:rPr lang="ru-RU" dirty="0" smtClean="0"/>
              <a:t>Ещё там возникли проблемы с демультиплексированием и </a:t>
            </a:r>
            <a:r>
              <a:rPr lang="en-US" dirty="0" smtClean="0"/>
              <a:t>rings1 </a:t>
            </a:r>
            <a:r>
              <a:rPr lang="ru-RU" dirty="0" smtClean="0"/>
              <a:t>надо искать среди </a:t>
            </a:r>
            <a:r>
              <a:rPr lang="ru-RU" dirty="0" err="1" smtClean="0"/>
              <a:t>ридов</a:t>
            </a:r>
            <a:r>
              <a:rPr lang="ru-RU" dirty="0" smtClean="0"/>
              <a:t> </a:t>
            </a:r>
            <a:r>
              <a:rPr lang="en-US" dirty="0" smtClean="0"/>
              <a:t>P4C25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349" y="2274236"/>
            <a:ext cx="49870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Rings1 26 </a:t>
            </a:r>
            <a:r>
              <a:rPr lang="ru-RU" dirty="0"/>
              <a:t>клон перестройки (</a:t>
            </a:r>
            <a:r>
              <a:rPr lang="en-US" dirty="0" err="1"/>
              <a:t>NlaIII</a:t>
            </a:r>
            <a:r>
              <a:rPr lang="ru-RU" dirty="0"/>
              <a:t>) реплика </a:t>
            </a:r>
            <a:r>
              <a:rPr lang="ru-RU" dirty="0" smtClean="0"/>
              <a:t>1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Rings2 </a:t>
            </a:r>
            <a:r>
              <a:rPr lang="en-US" dirty="0"/>
              <a:t>26 </a:t>
            </a:r>
            <a:r>
              <a:rPr lang="ru-RU" dirty="0"/>
              <a:t>клон перестройки (</a:t>
            </a:r>
            <a:r>
              <a:rPr lang="en-US" dirty="0" err="1"/>
              <a:t>NlaIII</a:t>
            </a:r>
            <a:r>
              <a:rPr lang="ru-RU" dirty="0"/>
              <a:t>) реплика </a:t>
            </a:r>
            <a:r>
              <a:rPr lang="en-US" dirty="0" smtClean="0"/>
              <a:t>2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32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71" y="3286124"/>
            <a:ext cx="8569235" cy="317462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8943704" cy="3068597"/>
            <a:chOff x="0" y="0"/>
            <a:chExt cx="8943704" cy="306859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943704" cy="306859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90607" y="1640959"/>
              <a:ext cx="2882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rings2</a:t>
              </a:r>
              <a:endParaRPr lang="ru-R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09955" y="4937153"/>
            <a:ext cx="2882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Rings1 (</a:t>
            </a:r>
            <a:r>
              <a:rPr lang="ru-RU" dirty="0" smtClean="0"/>
              <a:t>так мало потому что это смешанный образец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51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425</Words>
  <Application>Microsoft Office PowerPoint</Application>
  <PresentationFormat>Широкоэкранный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Slack-Lato</vt:lpstr>
      <vt:lpstr>Тема Office</vt:lpstr>
      <vt:lpstr>Презентация PowerPoint</vt:lpstr>
      <vt:lpstr>Проблемы с G2. Почти нет ридов баркодами и праймерами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2021-11-22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Белокопытова Полина Станиславовна</dc:creator>
  <cp:lastModifiedBy>Белокопытова Полина Станиславовна</cp:lastModifiedBy>
  <cp:revision>30</cp:revision>
  <dcterms:created xsi:type="dcterms:W3CDTF">2021-09-09T05:12:04Z</dcterms:created>
  <dcterms:modified xsi:type="dcterms:W3CDTF">2022-05-27T09:19:12Z</dcterms:modified>
</cp:coreProperties>
</file>